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23.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120.xml"/>
  <Override ContentType="application/vnd.openxmlformats-officedocument.presentationml.notesSlide+xml" PartName="/ppt/notesSlides/notesSlide20.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12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18.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63.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31.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110.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09.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17.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1"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 id="367" r:id="rId117"/>
    <p:sldId id="368" r:id="rId118"/>
    <p:sldId id="369" r:id="rId119"/>
    <p:sldId id="370" r:id="rId120"/>
    <p:sldId id="371" r:id="rId121"/>
    <p:sldId id="372" r:id="rId122"/>
    <p:sldId id="373" r:id="rId123"/>
    <p:sldId id="374" r:id="rId124"/>
    <p:sldId id="375" r:id="rId125"/>
    <p:sldId id="376" r:id="rId126"/>
    <p:sldId id="377" r:id="rId127"/>
    <p:sldId id="378" r:id="rId128"/>
  </p:sldIdLst>
  <p:sldSz cy="8572500" cx="15240000"/>
  <p:notesSz cx="6858000" cy="9144000"/>
  <p:embeddedFontLst>
    <p:embeddedFont>
      <p:font typeface="Helvetica Neue"/>
      <p:regular r:id="rId129"/>
      <p:bold r:id="rId130"/>
      <p:italic r:id="rId131"/>
      <p:boldItalic r:id="rId132"/>
    </p:embeddedFont>
    <p:embeddedFont>
      <p:font typeface="Cambria Math"/>
      <p:regular r:id="rId13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352D7F8-A444-48DF-B013-8C70D112DE0B}">
  <a:tblStyle styleId="{A352D7F8-A444-48DF-B013-8C70D112DE0B}"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3CD02176-CA78-4C86-A5C5-FBA27189827B}" styleName="Table_1">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07" Type="http://schemas.openxmlformats.org/officeDocument/2006/relationships/slide" Target="slides/slide102.xml"/><Relationship Id="rId106" Type="http://schemas.openxmlformats.org/officeDocument/2006/relationships/slide" Target="slides/slide101.xml"/><Relationship Id="rId105" Type="http://schemas.openxmlformats.org/officeDocument/2006/relationships/slide" Target="slides/slide100.xml"/><Relationship Id="rId104" Type="http://schemas.openxmlformats.org/officeDocument/2006/relationships/slide" Target="slides/slide99.xml"/><Relationship Id="rId109" Type="http://schemas.openxmlformats.org/officeDocument/2006/relationships/slide" Target="slides/slide104.xml"/><Relationship Id="rId108" Type="http://schemas.openxmlformats.org/officeDocument/2006/relationships/slide" Target="slides/slide103.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103" Type="http://schemas.openxmlformats.org/officeDocument/2006/relationships/slide" Target="slides/slide98.xml"/><Relationship Id="rId102" Type="http://schemas.openxmlformats.org/officeDocument/2006/relationships/slide" Target="slides/slide97.xml"/><Relationship Id="rId101" Type="http://schemas.openxmlformats.org/officeDocument/2006/relationships/slide" Target="slides/slide96.xml"/><Relationship Id="rId100" Type="http://schemas.openxmlformats.org/officeDocument/2006/relationships/slide" Target="slides/slide95.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29" Type="http://schemas.openxmlformats.org/officeDocument/2006/relationships/font" Target="fonts/HelveticaNeue-regular.fntdata"/><Relationship Id="rId128" Type="http://schemas.openxmlformats.org/officeDocument/2006/relationships/slide" Target="slides/slide123.xml"/><Relationship Id="rId127" Type="http://schemas.openxmlformats.org/officeDocument/2006/relationships/slide" Target="slides/slide122.xml"/><Relationship Id="rId126" Type="http://schemas.openxmlformats.org/officeDocument/2006/relationships/slide" Target="slides/slide121.xml"/><Relationship Id="rId26" Type="http://schemas.openxmlformats.org/officeDocument/2006/relationships/slide" Target="slides/slide21.xml"/><Relationship Id="rId121" Type="http://schemas.openxmlformats.org/officeDocument/2006/relationships/slide" Target="slides/slide116.xml"/><Relationship Id="rId25" Type="http://schemas.openxmlformats.org/officeDocument/2006/relationships/slide" Target="slides/slide20.xml"/><Relationship Id="rId120" Type="http://schemas.openxmlformats.org/officeDocument/2006/relationships/slide" Target="slides/slide115.xml"/><Relationship Id="rId28" Type="http://schemas.openxmlformats.org/officeDocument/2006/relationships/slide" Target="slides/slide23.xml"/><Relationship Id="rId27" Type="http://schemas.openxmlformats.org/officeDocument/2006/relationships/slide" Target="slides/slide22.xml"/><Relationship Id="rId125" Type="http://schemas.openxmlformats.org/officeDocument/2006/relationships/slide" Target="slides/slide120.xml"/><Relationship Id="rId29" Type="http://schemas.openxmlformats.org/officeDocument/2006/relationships/slide" Target="slides/slide24.xml"/><Relationship Id="rId124" Type="http://schemas.openxmlformats.org/officeDocument/2006/relationships/slide" Target="slides/slide119.xml"/><Relationship Id="rId123" Type="http://schemas.openxmlformats.org/officeDocument/2006/relationships/slide" Target="slides/slide118.xml"/><Relationship Id="rId122" Type="http://schemas.openxmlformats.org/officeDocument/2006/relationships/slide" Target="slides/slide117.xml"/><Relationship Id="rId95" Type="http://schemas.openxmlformats.org/officeDocument/2006/relationships/slide" Target="slides/slide90.xml"/><Relationship Id="rId94" Type="http://schemas.openxmlformats.org/officeDocument/2006/relationships/slide" Target="slides/slide89.xml"/><Relationship Id="rId97" Type="http://schemas.openxmlformats.org/officeDocument/2006/relationships/slide" Target="slides/slide92.xml"/><Relationship Id="rId96" Type="http://schemas.openxmlformats.org/officeDocument/2006/relationships/slide" Target="slides/slide91.xml"/><Relationship Id="rId11" Type="http://schemas.openxmlformats.org/officeDocument/2006/relationships/slide" Target="slides/slide6.xml"/><Relationship Id="rId99" Type="http://schemas.openxmlformats.org/officeDocument/2006/relationships/slide" Target="slides/slide94.xml"/><Relationship Id="rId10" Type="http://schemas.openxmlformats.org/officeDocument/2006/relationships/slide" Target="slides/slide5.xml"/><Relationship Id="rId98" Type="http://schemas.openxmlformats.org/officeDocument/2006/relationships/slide" Target="slides/slide93.xml"/><Relationship Id="rId13" Type="http://schemas.openxmlformats.org/officeDocument/2006/relationships/slide" Target="slides/slide8.xml"/><Relationship Id="rId12" Type="http://schemas.openxmlformats.org/officeDocument/2006/relationships/slide" Target="slides/slide7.xml"/><Relationship Id="rId91" Type="http://schemas.openxmlformats.org/officeDocument/2006/relationships/slide" Target="slides/slide86.xml"/><Relationship Id="rId90" Type="http://schemas.openxmlformats.org/officeDocument/2006/relationships/slide" Target="slides/slide85.xml"/><Relationship Id="rId93" Type="http://schemas.openxmlformats.org/officeDocument/2006/relationships/slide" Target="slides/slide88.xml"/><Relationship Id="rId92" Type="http://schemas.openxmlformats.org/officeDocument/2006/relationships/slide" Target="slides/slide87.xml"/><Relationship Id="rId118" Type="http://schemas.openxmlformats.org/officeDocument/2006/relationships/slide" Target="slides/slide113.xml"/><Relationship Id="rId117" Type="http://schemas.openxmlformats.org/officeDocument/2006/relationships/slide" Target="slides/slide112.xml"/><Relationship Id="rId116" Type="http://schemas.openxmlformats.org/officeDocument/2006/relationships/slide" Target="slides/slide111.xml"/><Relationship Id="rId115" Type="http://schemas.openxmlformats.org/officeDocument/2006/relationships/slide" Target="slides/slide110.xml"/><Relationship Id="rId119" Type="http://schemas.openxmlformats.org/officeDocument/2006/relationships/slide" Target="slides/slide114.xml"/><Relationship Id="rId15" Type="http://schemas.openxmlformats.org/officeDocument/2006/relationships/slide" Target="slides/slide10.xml"/><Relationship Id="rId110" Type="http://schemas.openxmlformats.org/officeDocument/2006/relationships/slide" Target="slides/slide105.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14" Type="http://schemas.openxmlformats.org/officeDocument/2006/relationships/slide" Target="slides/slide109.xml"/><Relationship Id="rId18" Type="http://schemas.openxmlformats.org/officeDocument/2006/relationships/slide" Target="slides/slide13.xml"/><Relationship Id="rId113" Type="http://schemas.openxmlformats.org/officeDocument/2006/relationships/slide" Target="slides/slide108.xml"/><Relationship Id="rId112" Type="http://schemas.openxmlformats.org/officeDocument/2006/relationships/slide" Target="slides/slide107.xml"/><Relationship Id="rId111" Type="http://schemas.openxmlformats.org/officeDocument/2006/relationships/slide" Target="slides/slide106.xml"/><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slide" Target="slides/slide83.xml"/><Relationship Id="rId87" Type="http://schemas.openxmlformats.org/officeDocument/2006/relationships/slide" Target="slides/slide82.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132" Type="http://schemas.openxmlformats.org/officeDocument/2006/relationships/font" Target="fonts/HelveticaNeue-boldItalic.fntdata"/><Relationship Id="rId131" Type="http://schemas.openxmlformats.org/officeDocument/2006/relationships/font" Target="fonts/HelveticaNeue-italic.fntdata"/><Relationship Id="rId130" Type="http://schemas.openxmlformats.org/officeDocument/2006/relationships/font" Target="fonts/HelveticaNeue-bold.fntdata"/><Relationship Id="rId133" Type="http://schemas.openxmlformats.org/officeDocument/2006/relationships/font" Target="fonts/CambriaMath-regular.fntdata"/><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65" Type="http://schemas.openxmlformats.org/officeDocument/2006/relationships/slide" Target="slides/slide60.xml"/><Relationship Id="rId68" Type="http://schemas.openxmlformats.org/officeDocument/2006/relationships/slide" Target="slides/slide63.xml"/><Relationship Id="rId67" Type="http://schemas.openxmlformats.org/officeDocument/2006/relationships/slide" Target="slides/slide62.xml"/><Relationship Id="rId60" Type="http://schemas.openxmlformats.org/officeDocument/2006/relationships/slide" Target="slides/slide55.xml"/><Relationship Id="rId69" Type="http://schemas.openxmlformats.org/officeDocument/2006/relationships/slide" Target="slides/slide6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54" Type="http://schemas.openxmlformats.org/officeDocument/2006/relationships/slide" Target="slides/slide49.xml"/><Relationship Id="rId57" Type="http://schemas.openxmlformats.org/officeDocument/2006/relationships/slide" Target="slides/slide52.xml"/><Relationship Id="rId56" Type="http://schemas.openxmlformats.org/officeDocument/2006/relationships/slide" Target="slides/slide51.xml"/><Relationship Id="rId59" Type="http://schemas.openxmlformats.org/officeDocument/2006/relationships/slide" Target="slides/slide54.xml"/><Relationship Id="rId58"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4" name="Google Shape;4;n"/>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5" name="Google Shape;5;n"/>
          <p:cNvSpPr/>
          <p:nvPr>
            <p:ph idx="3"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 name="Google Shape;6;n"/>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lvl1pPr>
            <a:lvl2pPr indent="-228600" lvl="1" marL="914400">
              <a:spcBef>
                <a:spcPts val="0"/>
              </a:spcBef>
              <a:spcAft>
                <a:spcPts val="0"/>
              </a:spcAft>
              <a:buSzPts val="1400"/>
              <a:buNone/>
              <a:defRPr sz="1800"/>
            </a:lvl2pPr>
            <a:lvl3pPr indent="-228600" lvl="2" marL="1371600">
              <a:spcBef>
                <a:spcPts val="0"/>
              </a:spcBef>
              <a:spcAft>
                <a:spcPts val="0"/>
              </a:spcAft>
              <a:buSzPts val="1400"/>
              <a:buNone/>
              <a:defRPr sz="1800"/>
            </a:lvl3pPr>
            <a:lvl4pPr indent="-228600" lvl="3" marL="1828800">
              <a:spcBef>
                <a:spcPts val="0"/>
              </a:spcBef>
              <a:spcAft>
                <a:spcPts val="0"/>
              </a:spcAft>
              <a:buSzPts val="1400"/>
              <a:buNone/>
              <a:defRPr sz="1800"/>
            </a:lvl4pPr>
            <a:lvl5pPr indent="-228600" lvl="4" marL="2286000">
              <a:spcBef>
                <a:spcPts val="0"/>
              </a:spcBef>
              <a:spcAft>
                <a:spcPts val="0"/>
              </a:spcAft>
              <a:buSzPts val="1400"/>
              <a:buNone/>
              <a:defRPr sz="1800"/>
            </a:lvl5pPr>
            <a:lvl6pPr indent="-228600" lvl="5" marL="2743200">
              <a:spcBef>
                <a:spcPts val="0"/>
              </a:spcBef>
              <a:spcAft>
                <a:spcPts val="0"/>
              </a:spcAft>
              <a:buSzPts val="1400"/>
              <a:buNone/>
              <a:defRPr sz="1800"/>
            </a:lvl6pPr>
            <a:lvl7pPr indent="-228600" lvl="6" marL="3200400">
              <a:spcBef>
                <a:spcPts val="0"/>
              </a:spcBef>
              <a:spcAft>
                <a:spcPts val="0"/>
              </a:spcAft>
              <a:buSzPts val="1400"/>
              <a:buNone/>
              <a:defRPr sz="1800"/>
            </a:lvl7pPr>
            <a:lvl8pPr indent="-228600" lvl="7" marL="3657600">
              <a:spcBef>
                <a:spcPts val="0"/>
              </a:spcBef>
              <a:spcAft>
                <a:spcPts val="0"/>
              </a:spcAft>
              <a:buSzPts val="1400"/>
              <a:buNone/>
              <a:defRPr sz="1800"/>
            </a:lvl8pPr>
            <a:lvl9pPr indent="-228600" lvl="8" marL="4114800">
              <a:spcBef>
                <a:spcPts val="0"/>
              </a:spcBef>
              <a:spcAft>
                <a:spcPts val="0"/>
              </a:spcAft>
              <a:buSzPts val="1400"/>
              <a:buNone/>
              <a:defRPr sz="1800"/>
            </a:lvl9pPr>
          </a:lstStyle>
          <a:p/>
        </p:txBody>
      </p:sp>
      <p:sp>
        <p:nvSpPr>
          <p:cNvPr id="7" name="Google Shape;7;n"/>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lvl1pPr>
            <a:lvl2pPr lvl="1" marR="0" rtl="0" algn="l">
              <a:spcBef>
                <a:spcPts val="0"/>
              </a:spcBef>
              <a:spcAft>
                <a:spcPts val="0"/>
              </a:spcAft>
              <a:buSzPts val="1400"/>
              <a:buNone/>
              <a:defRPr b="0" i="0" sz="1800" u="none" cap="none" strike="noStrike"/>
            </a:lvl2pPr>
            <a:lvl3pPr lvl="2" marR="0" rtl="0" algn="l">
              <a:spcBef>
                <a:spcPts val="0"/>
              </a:spcBef>
              <a:spcAft>
                <a:spcPts val="0"/>
              </a:spcAft>
              <a:buSzPts val="1400"/>
              <a:buNone/>
              <a:defRPr b="0" i="0" sz="1800" u="none" cap="none" strike="noStrike"/>
            </a:lvl3pPr>
            <a:lvl4pPr lvl="3" marR="0" rtl="0" algn="l">
              <a:spcBef>
                <a:spcPts val="0"/>
              </a:spcBef>
              <a:spcAft>
                <a:spcPts val="0"/>
              </a:spcAft>
              <a:buSzPts val="1400"/>
              <a:buNone/>
              <a:defRPr b="0" i="0" sz="1800" u="none" cap="none" strike="noStrike"/>
            </a:lvl4pPr>
            <a:lvl5pPr lvl="4" marR="0" rtl="0" algn="l">
              <a:spcBef>
                <a:spcPts val="0"/>
              </a:spcBef>
              <a:spcAft>
                <a:spcPts val="0"/>
              </a:spcAft>
              <a:buSzPts val="1400"/>
              <a:buNone/>
              <a:defRPr b="0" i="0" sz="1800" u="none" cap="none" strike="noStrike"/>
            </a:lvl5pPr>
            <a:lvl6pPr lvl="5" marR="0" rtl="0" algn="l">
              <a:spcBef>
                <a:spcPts val="0"/>
              </a:spcBef>
              <a:spcAft>
                <a:spcPts val="0"/>
              </a:spcAft>
              <a:buSzPts val="1400"/>
              <a:buNone/>
              <a:defRPr b="0" i="0" sz="1800" u="none" cap="none" strike="noStrike"/>
            </a:lvl6pPr>
            <a:lvl7pPr lvl="6" marR="0" rtl="0" algn="l">
              <a:spcBef>
                <a:spcPts val="0"/>
              </a:spcBef>
              <a:spcAft>
                <a:spcPts val="0"/>
              </a:spcAft>
              <a:buSzPts val="1400"/>
              <a:buNone/>
              <a:defRPr b="0" i="0" sz="1800" u="none" cap="none" strike="noStrike"/>
            </a:lvl7pPr>
            <a:lvl8pPr lvl="7" marR="0" rtl="0" algn="l">
              <a:spcBef>
                <a:spcPts val="0"/>
              </a:spcBef>
              <a:spcAft>
                <a:spcPts val="0"/>
              </a:spcAft>
              <a:buSzPts val="1400"/>
              <a:buNone/>
              <a:defRPr b="0" i="0" sz="1800" u="none" cap="none" strike="noStrike"/>
            </a:lvl8pPr>
            <a:lvl9pPr lvl="8" marR="0" rtl="0" algn="l">
              <a:spcBef>
                <a:spcPts val="0"/>
              </a:spcBef>
              <a:spcAft>
                <a:spcPts val="0"/>
              </a:spcAft>
              <a:buSzPts val="1400"/>
              <a:buNone/>
              <a:defRPr b="0" i="0" sz="1800" u="none" cap="none" strike="noStrike"/>
            </a:lvl9pPr>
          </a:lstStyle>
          <a:p/>
        </p:txBody>
      </p:sp>
      <p:sp>
        <p:nvSpPr>
          <p:cNvPr id="8" name="Google Shape;8;n"/>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 name="Shape 19"/>
        <p:cNvGrpSpPr/>
        <p:nvPr/>
      </p:nvGrpSpPr>
      <p:grpSpPr>
        <a:xfrm>
          <a:off x="0" y="0"/>
          <a:ext cx="0" cy="0"/>
          <a:chOff x="0" y="0"/>
          <a:chExt cx="0" cy="0"/>
        </a:xfrm>
      </p:grpSpPr>
      <p:sp>
        <p:nvSpPr>
          <p:cNvPr id="20" name="Google Shape;20;p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 name="Google Shape;21;p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Сегодня я хочу обсудить поиск коротких путей в графах, которые невозможно построить целиком. Мы можем хранить одно состояние и быстро вычислять его соседей, но полный список вершин нам недоступен. Кубик Рубика будет основным примером: решение легко проверить, а пространство состояний настолько велико, что уже для 3×3×3 простого перебора недостаточно.</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Сначала введём граф Кэли и посмотрим, где он возникает за пределами головоломок. Затем разберём классические способы получить информацию о расстоянии: подгруппы, A*, IDA* и Pattern Database. Это приведёт к числу Бога и сразу поставит следующий вопрос: что делать, если для нового графа у нас нет столь подробной теории?</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После этого подробно рассмотрим CayleyPy Cube. Мне здесь интересен весь цикл: как получить dataset без известных кратчайших решений, чему обучить сеть и как использовать её оценки в Beam Search. На этом фоне я покажу свою работу, устроенную как последовательное исследование данных, модели и поиска. В конце коротко обсудим CayleyPy RL, GFlowNet и задачи следующего масштаба. Главный ориентир на протяжении рассказа простой: полезная оценка должна помогать поиску находить проверяемый путь, а её качество нужно оценивать вместе с вычислительной ценой.</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[Источники]</a:t>
            </a:r>
            <a:endParaRPr/>
          </a:p>
          <a:p>
            <a:pPr indent="0" lvl="0" marL="0" rtl="0" algn="l">
              <a:spcBef>
                <a:spcPts val="0"/>
              </a:spcBef>
              <a:spcAft>
                <a:spcPts val="0"/>
              </a:spcAft>
              <a:buNone/>
            </a:pPr>
            <a:r>
              <a:rPr lang="en-US" sz="1200"/>
              <a:t>[16] Д. П. Дроздов, К. С. Яковлев, 2026</a:t>
            </a:r>
            <a:endParaRPr/>
          </a:p>
          <a:p>
            <a:pPr indent="0" lvl="0" marL="0" rtl="0" algn="l">
              <a:spcBef>
                <a:spcPts val="0"/>
              </a:spcBef>
              <a:spcAft>
                <a:spcPts val="0"/>
              </a:spcAft>
              <a:buNone/>
            </a:pPr>
            <a:r>
              <a:rPr lang="en-US" sz="1200"/>
              <a:t>Модифицированный лучевой поиск с обучаемой эвристикой на графах Кэли группы кубика Рубика</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[17] Д. П. Дроздов, К. С. Яковлев, 2026</a:t>
            </a:r>
            <a:endParaRPr/>
          </a:p>
          <a:p>
            <a:pPr indent="0" lvl="0" marL="0" rtl="0" algn="l">
              <a:spcBef>
                <a:spcPts val="0"/>
              </a:spcBef>
              <a:spcAft>
                <a:spcPts val="0"/>
              </a:spcAft>
              <a:buNone/>
            </a:pPr>
            <a:r>
              <a:rPr lang="en-US" sz="1200"/>
              <a:t>Механизм самовнимания для обучения эвристических функций поиска на графах Кэли</a:t>
            </a:r>
            <a:endParaRPr/>
          </a:p>
        </p:txBody>
      </p:sp>
      <p:sp>
        <p:nvSpPr>
          <p:cNvPr id="22" name="Google Shape;22;p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92" name="Google Shape;392;p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Начнём с постановки, общей для всех следующих методов. Есть состояние, цель и операции, которые можно выполнить за один шаг. Нам нужно найти последовательность этих операций. Если операции образуют симметричное порождающее множество группы, задача получает особенно удобное описание через граф Кэли.</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Сначала важно увидеть, что это описание охватывает разные предметные области. В биоинформатике путь может означать сценарий перестроек, в квантовых вычислениях — последовательность вентилей, а у головоломки — последовательность ходов. При этом точность самой модели и трудность поиска зависят от конкретной задачи. Кубик Рубика выбран потому, что переходы доступны, а расстояния уже далеко не очевидны.</a:t>
            </a:r>
            <a:endParaRPr/>
          </a:p>
        </p:txBody>
      </p:sp>
      <p:sp>
        <p:nvSpPr>
          <p:cNvPr id="393" name="Google Shape;393;p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p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04" name="Google Shape;404;p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Представьте граф, у которого нет готового списка вершин и рёбер. Есть состояние и набор допустимых операций. По запросу мы можем вычислить соседей любой вершины. Но построить весь граф не можем: он слишком большой. Нужно найти последовательность операций, ведущую от старта к цели, и желательно сделать её короткой.</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Именно операции задают геометрию: если разрешить другие шаги, изменится расстояние. Нам нужна компактная информация, которая помогает выбирать направление без полной карты. А если операции обратимы и их композиции образуют группу, у нас появляется особенно удобный частный случай. Тогда у неявного графа появляется точное алгебраическое описание — граф Кэли. Давайте сразу введём этот объект.</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Можно представить это как очень большой лабиринт, в котором мы умеем открывать соседние двери, но не имеем карты. Данные о переходах сами по себе не говорят, какая дверь ведёт ближе к выходу. Поэтому все дальнейшие методы будут получать дополнительную информацию: иногда точную, иногда приближённую. Важно, что конечный результат остаётся конкретным маршрутом. Даже если оценку дала нейросеть, последовательность шагов можно проверить без доверия к ней.</a:t>
            </a:r>
            <a:endParaRPr/>
          </a:p>
        </p:txBody>
      </p:sp>
      <p:sp>
        <p:nvSpPr>
          <p:cNvPr id="405" name="Google Shape;405;p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3" name="Shape 773"/>
        <p:cNvGrpSpPr/>
        <p:nvPr/>
      </p:nvGrpSpPr>
      <p:grpSpPr>
        <a:xfrm>
          <a:off x="0" y="0"/>
          <a:ext cx="0" cy="0"/>
          <a:chOff x="0" y="0"/>
          <a:chExt cx="0" cy="0"/>
        </a:xfrm>
      </p:grpSpPr>
      <p:sp>
        <p:nvSpPr>
          <p:cNvPr id="774" name="Google Shape;774;p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775" name="Google Shape;775;p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Пусть есть группа G и порождающее множество S. В графе Кэли, или Cayley graph, вершины — элементы группы. Ребро соответствует умножению на один генератор. Здесь используем правое умножение: x переходит в xa. Если вместе с каждым генератором разрешён обратный, ребро можно пройти в обе стороны.</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Последовательность рёбер — это слово в генераторах. Найти кратчайший путь значит найти самое короткое слово, переводящее старт в цель. Цель можно перенести к единице группы, поэтому дальше удобно считать e фиксированной целью. На рисунке маленький граф S₃ с генераторами (12) и (23). Весь граф виден целиком. Для больших задач правило будет тем же. Сначала посмотрим на два приложения, затем перейдём к кубику.</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Удобно различать элемент группы и его запись словом. Разные слова могут давать один и тот же элемент, поэтому дерево последовательностей ходов намного больше множества различных состояний. Именно такие совпадения позже заставят нас удалять дубликаты и предотвращать циклы. Для переноса цели к e при выбранном правом умножении нужно использовать левый сдвиг: t⁻¹x переходит в t⁻¹xa. Он сохраняет рёбра и длины путей. Поэтому произвольную фиксированную цель можно заменить единицей без изменения геометрии.</a:t>
            </a:r>
            <a:endParaRPr/>
          </a:p>
        </p:txBody>
      </p:sp>
      <p:sp>
        <p:nvSpPr>
          <p:cNvPr id="776" name="Google Shape;776;p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3" name="Shape 803"/>
        <p:cNvGrpSpPr/>
        <p:nvPr/>
      </p:nvGrpSpPr>
      <p:grpSpPr>
        <a:xfrm>
          <a:off x="0" y="0"/>
          <a:ext cx="0" cy="0"/>
          <a:chOff x="0" y="0"/>
          <a:chExt cx="0" cy="0"/>
        </a:xfrm>
      </p:grpSpPr>
      <p:sp>
        <p:nvSpPr>
          <p:cNvPr id="804" name="Google Shape;804;p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05" name="Google Shape;805;p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Здесь мы берём конкретный пример: порядок одиннадцати общих блоков на X-хромосомах мыши и человека. У человека блоки пронумерованы по порядку от одного до одиннадцати. У мыши тот же набор расположен иначе: один, минус семь, шесть, минус десять и так далее. Цвет помогает узнавать один и тот же блок в обеих строках и на схеме справа. Число обозначает блок, а знак — его ориентацию относительно выбранного направления.</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 вот теперь биологическое сравнение превращается в две знаковые перестановки. В статье Pevzner и Tesler направление чтения всей мышиной X-хромосомы сначала выбирают так, чтобы получить показанный порядок. Это выбор системы отсчёта, он не считается дополнительной перестройкой. Справа первая строка совпадает с мышиной перестановкой слева, а последняя — с человеческой.</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Что делает одна операция? Инверсия выбирает непрерывный участок, разворачивает порядок блоков внутри него и меняет знак каждого блока. Например, участок плюс два, минус три, плюс четыре после инверсии станет минус четыре, плюс три, минус два. Здесь «инверсия» означает операцию над участком хромосомы; она отличается от числа нарушений порядка в обычной перестановке.</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Если разрешить такие операции для всех интервалов, знаковые перестановки образуют группу, а инверсии интервалов задают генераторы. Состояние хромосомы — вершина графа Кэли, одна инверсия — ребро. Семь последовательных инверсий справа составляют путь от мышиного порядка к человеческому. Задача — найти путь с минимальным числом операций, когда каждая инверсия стоит один шаг.</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Почему здесь можно сказать «кратчайший»? Авторы получили этот сценарий алгоритмом Hannenhalli–Pevzner. Для выбранных одиннадцати блоков минимальное число инверсий равно семи. В графе разрывов для показанного направления пять циклов, что даёт нижнюю границу 11 + 1 − 5 = 7. А справа предъявлены ровно семь операций. Нижняя граница и найденный путь совпали.</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При этом кратчайший сценарий в этой модели не обязан повторять реальную историю эволюции. Результат зависит от выделенных блоков и разрешённых операций. Для нескольких хромосом, вставок, дупликаций и слияний понадобится более общая модель состояний. Но для нашего рассказа связь уже видна: два генома дают две знаковые перестановки, операции соединяют их в графе, а минимальный сценарий становится кратчайшим путём.</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Теперь посмотрим на синтез квантовых схем: там вершины будут соответствовать операциям, а переходы — добавлению вентилей.</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[Источники]</a:t>
            </a:r>
            <a:endParaRPr/>
          </a:p>
          <a:p>
            <a:pPr indent="0" lvl="0" marL="0" rtl="0" algn="l">
              <a:spcBef>
                <a:spcPts val="0"/>
              </a:spcBef>
              <a:spcAft>
                <a:spcPts val="0"/>
              </a:spcAft>
              <a:buNone/>
            </a:pPr>
            <a:r>
              <a:rPr lang="en-US" sz="1200"/>
              <a:t>[14] Pavel Pevzner, Glenn Tesler, 2003</a:t>
            </a:r>
            <a:endParaRPr/>
          </a:p>
          <a:p>
            <a:pPr indent="0" lvl="0" marL="0" rtl="0" algn="l">
              <a:spcBef>
                <a:spcPts val="0"/>
              </a:spcBef>
              <a:spcAft>
                <a:spcPts val="0"/>
              </a:spcAft>
              <a:buNone/>
            </a:pPr>
            <a:r>
              <a:rPr lang="en-US" sz="1200"/>
              <a:t>Genome Rearrangements in Mammalian Evolution: Lessons From Human and Mouse Genomes</a:t>
            </a:r>
            <a:endParaRPr/>
          </a:p>
        </p:txBody>
      </p:sp>
      <p:sp>
        <p:nvSpPr>
          <p:cNvPr id="806" name="Google Shape;806;p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3" name="Shape 823"/>
        <p:cNvGrpSpPr/>
        <p:nvPr/>
      </p:nvGrpSpPr>
      <p:grpSpPr>
        <a:xfrm>
          <a:off x="0" y="0"/>
          <a:ext cx="0" cy="0"/>
          <a:chOff x="0" y="0"/>
          <a:chExt cx="0" cy="0"/>
        </a:xfrm>
      </p:grpSpPr>
      <p:sp>
        <p:nvSpPr>
          <p:cNvPr id="824" name="Google Shape;824;p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25" name="Google Shape;825;p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Квантовую схему тоже можно рассматривать как последовательность разрешённых действий. Нам задан оператор U, то есть преобразование квантового регистра. Нужно подобрать вентили, которые вместе выполняют именно это преобразование, и желательно сделать схему короткой или дешёвой. Это задача синтеза. Она отличается от запуска уже готовой схемы: сейчас мы ищем саму последовательность операций.</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Как возникает граф Кэли? Возьмём, например, Clifford-группу и набор вентилей H, S, S† и CNOT на разрешённых кубитах. Вершина — уже полученный оператор, ребро — композиция с одним вентилем. Стартуем с единичного оператора I и хотим дойти до U. Путь в таком графе — слово в генераторах, а значит, квантовая схема. Порядок записи произведения нужно согласовать с порядком исполнения вентилей; сама постановка поиска от этого не меняется. Глобальную фазу обычно не различают.</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Важно, что вершины здесь обозначают операции над регистром, а не отдельные состояния кубитов. Две разные схемы могут реализовать один оператор и потому привести в одну вершину. Если все вентили стоят одинаково, кратчайший путь минимизирует их число. Если цены различаются, минимизируем суммарную стоимость переходов. Выбор библиотеки вентилей и метрики — такая же существенная часть задачи, как выбор допустимых поворотов у кубика Рубика.</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На рисунке из статьи Bravyi, Latone и Maslov показан конкретный пример для шести кубитов. Горизонтальные линии — кубиты, соединённые точки и кружки — CNOT, а H — однокубитный Hadamard. Две схемы выполняют одну операцию. Слева нужно четырнадцать CNOT, а справа — двенадцать CNOT и дополнительные H. В этой работе сравнивают именно двухкубитную стоимость; однокубитные вентили не прибавляют к этому счётчику единицу. Поэтому справа меньше дорогих взаимодействий, хотя это не утверждение о меньшем общем числе всех вентилей.</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Для произвольной квантовой операции точное достижение в выбранной дискретной библиотеке не гарантировано: может понадобиться приближение с заданной точностью. Но в выбранной группе точно реализуемых операций связь со словами в генераторах непосредственная. Получается ещё одна содержательная задача поиска: найти реализацию нужного преобразования с малой стоимостью. Теперь вернёмся к кубику, где этот же вопрос можно видеть буквально как последовательность поворотов.</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[Источники]</a:t>
            </a:r>
            <a:endParaRPr/>
          </a:p>
          <a:p>
            <a:pPr indent="0" lvl="0" marL="0" rtl="0" algn="l">
              <a:spcBef>
                <a:spcPts val="0"/>
              </a:spcBef>
              <a:spcAft>
                <a:spcPts val="0"/>
              </a:spcAft>
              <a:buNone/>
            </a:pPr>
            <a:r>
              <a:rPr lang="en-US" sz="1200"/>
              <a:t>[26] Sergey Bravyi, Joseph A. Latone, Dmitri Maslov, 2022</a:t>
            </a:r>
            <a:endParaRPr/>
          </a:p>
          <a:p>
            <a:pPr indent="0" lvl="0" marL="0" rtl="0" algn="l">
              <a:spcBef>
                <a:spcPts val="0"/>
              </a:spcBef>
              <a:spcAft>
                <a:spcPts val="0"/>
              </a:spcAft>
              <a:buNone/>
            </a:pPr>
            <a:r>
              <a:rPr lang="en-US" sz="1200"/>
              <a:t>6-qubit Optimal Clifford Circuits</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[27] Cynthia Keeler, William Munizzi, Jason Pollack, 2024</a:t>
            </a:r>
            <a:endParaRPr/>
          </a:p>
          <a:p>
            <a:pPr indent="0" lvl="0" marL="0" rtl="0" algn="l">
              <a:spcBef>
                <a:spcPts val="0"/>
              </a:spcBef>
              <a:spcAft>
                <a:spcPts val="0"/>
              </a:spcAft>
              <a:buNone/>
            </a:pPr>
            <a:r>
              <a:rPr lang="en-US" sz="1200"/>
              <a:t>Clifford Orbits from Cayley Graph Quotients</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Иллюстрация: Sergey Bravyi, Joseph A. Latone, Dmitri Maslov, 2022, рисунок 2. Лицензия CC BY 4.0. Схемы и данные сохранены без изменений.</a:t>
            </a:r>
            <a:endParaRPr/>
          </a:p>
        </p:txBody>
      </p:sp>
      <p:sp>
        <p:nvSpPr>
          <p:cNvPr id="826" name="Google Shape;826;p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8" name="Shape 838"/>
        <p:cNvGrpSpPr/>
        <p:nvPr/>
      </p:nvGrpSpPr>
      <p:grpSpPr>
        <a:xfrm>
          <a:off x="0" y="0"/>
          <a:ext cx="0" cy="0"/>
          <a:chOff x="0" y="0"/>
          <a:chExt cx="0" cy="0"/>
        </a:xfrm>
      </p:grpSpPr>
      <p:sp>
        <p:nvSpPr>
          <p:cNvPr id="839" name="Google Shape;839;p7: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40" name="Google Shape;840;p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Теперь главный пример. Конфигурация кубика — вершина. Разрешённый поворот — действие генератора и переход по ребру. Решение — путь к собранному состоянию. Последовательности ходов можно составлять, каждый ход обратим, а пустая последовательность соответствует единице. Так кубик становится конкретным графом Кэли.</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Почему он удобен для исследования? Состояние наглядно, найденный путь можно просто выполнить и проверить. При этом локальные переходы доступны даже тогда, когда полный граф недоступен. Здесь нас интересуют алгоритмы: какую информацию им нужно получить, чтобы среди множества допустимых продолжений найти полезные. Прежде чем сравнивать методы, зафиксируем, что именно считаем одним шагом.</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Также здесь удобно разделить поиск и проверку. Найти хорошую последовательность трудно, а применить уже найденные ходы и сравнить результат с целью относительно легко. Это делает кубик хорошим benchmark для методов, которые используют неточную информацию. Мы можем независимо оценить долю успеха, длину и время. Но одни и те же цвета без правильной фиксации ориентации и допустимых ходов ещё не определяют полную математическую постановку.</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[Источники]</a:t>
            </a:r>
            <a:endParaRPr/>
          </a:p>
          <a:p>
            <a:pPr indent="0" lvl="0" marL="0" rtl="0" algn="l">
              <a:spcBef>
                <a:spcPts val="0"/>
              </a:spcBef>
              <a:spcAft>
                <a:spcPts val="0"/>
              </a:spcAft>
              <a:buNone/>
            </a:pPr>
            <a:r>
              <a:rPr lang="en-US" sz="1200"/>
              <a:t>[3] Korf, 1997</a:t>
            </a:r>
            <a:endParaRPr/>
          </a:p>
          <a:p>
            <a:pPr indent="0" lvl="0" marL="0" rtl="0" algn="l">
              <a:spcBef>
                <a:spcPts val="0"/>
              </a:spcBef>
              <a:spcAft>
                <a:spcPts val="0"/>
              </a:spcAft>
              <a:buNone/>
            </a:pPr>
            <a:r>
              <a:rPr lang="en-US" sz="1200"/>
              <a:t>Finding Optimal Solutions to Rubik’s Cube Using Pattern Databases</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[18] Lars Karlsson, 2007 · CC BY-SA 3.0</a:t>
            </a:r>
            <a:endParaRPr/>
          </a:p>
          <a:p>
            <a:pPr indent="0" lvl="0" marL="0" rtl="0" algn="l">
              <a:spcBef>
                <a:spcPts val="0"/>
              </a:spcBef>
              <a:spcAft>
                <a:spcPts val="0"/>
              </a:spcAft>
              <a:buNone/>
            </a:pPr>
            <a:r>
              <a:rPr lang="en-US" sz="1200"/>
              <a:t>Фотография перемешанного кубика Рубика</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Фото: Lars Karlsson, 2007. Лицензия CC BY-SA 3.0.</a:t>
            </a:r>
            <a:endParaRPr/>
          </a:p>
        </p:txBody>
      </p:sp>
      <p:sp>
        <p:nvSpPr>
          <p:cNvPr id="841" name="Google Shape;841;p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0" name="Shape 850"/>
        <p:cNvGrpSpPr/>
        <p:nvPr/>
      </p:nvGrpSpPr>
      <p:grpSpPr>
        <a:xfrm>
          <a:off x="0" y="0"/>
          <a:ext cx="0" cy="0"/>
          <a:chOff x="0" y="0"/>
          <a:chExt cx="0" cy="0"/>
        </a:xfrm>
      </p:grpSpPr>
      <p:sp>
        <p:nvSpPr>
          <p:cNvPr id="851" name="Google Shape;851;p8: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52" name="Google Shape;852;p8: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Расстояние существует только после выбора генераторов и стоимости хода. В HTM поворот внешней грани на девяносто, сто восемьдесят или двести семьдесят градусов стоит один шаг: всего восемнадцать действий. В классической QTM разрешены четвертьобороты внешних граней, поэтому действий двенадцать, а полуповорот стоит два шага.</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На больших кубиках можно разрешать повороты отдельных внутренних срезов. Это уже другой граф и другая метрика. Поэтому сравнивать длины решений по одному только размеру кубика нельзя. Ниже я каждый раз буду уточнять набор ходов. Это относится и к моей работе: там используются четвертьобороты отдельных слоёв, а не только внешних граней.</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На больших кубиках важно ещё соглашение об одинаково окрашенных элементах. Если цель проверяется только по цветам, несколько перестановок неразличимых деталей могут соответствовать одному наблюдаемому состоянию. Поэтому в сравнении методов нужно явно фиксировать и операции, и критерий завершения. Обозначение N×N×N без этих условий недостаточно. В собственной серии каждый ход — четвертьоборот отдельного слоя. Этот выбор сохраняется внутри всех сравнений на одном размере.</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[Источники]</a:t>
            </a:r>
            <a:endParaRPr/>
          </a:p>
          <a:p>
            <a:pPr indent="0" lvl="0" marL="0" rtl="0" algn="l">
              <a:spcBef>
                <a:spcPts val="0"/>
              </a:spcBef>
              <a:spcAft>
                <a:spcPts val="0"/>
              </a:spcAft>
              <a:buNone/>
            </a:pPr>
            <a:r>
              <a:rPr lang="en-US" sz="1200"/>
              <a:t>[5] Rokicki, Kociemba, Davidson, Dethridge, 2010/2013</a:t>
            </a:r>
            <a:endParaRPr/>
          </a:p>
          <a:p>
            <a:pPr indent="0" lvl="0" marL="0" rtl="0" algn="l">
              <a:spcBef>
                <a:spcPts val="0"/>
              </a:spcBef>
              <a:spcAft>
                <a:spcPts val="0"/>
              </a:spcAft>
              <a:buNone/>
            </a:pPr>
            <a:r>
              <a:rPr lang="en-US" sz="1200"/>
              <a:t>The Diameter of the Rubik’s Cube Group Is Twenty</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[13] CayleyPy: репозиторий и документация</a:t>
            </a:r>
            <a:endParaRPr/>
          </a:p>
          <a:p>
            <a:pPr indent="0" lvl="0" marL="0" rtl="0" algn="l">
              <a:spcBef>
                <a:spcPts val="0"/>
              </a:spcBef>
              <a:spcAft>
                <a:spcPts val="0"/>
              </a:spcAft>
              <a:buNone/>
            </a:pPr>
            <a:r>
              <a:rPr lang="en-US" sz="1200"/>
              <a:t>CayleyPy</a:t>
            </a:r>
            <a:endParaRPr/>
          </a:p>
        </p:txBody>
      </p:sp>
      <p:sp>
        <p:nvSpPr>
          <p:cNvPr id="853" name="Google Shape;853;p8: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6" name="Shape 876"/>
        <p:cNvGrpSpPr/>
        <p:nvPr/>
      </p:nvGrpSpPr>
      <p:grpSpPr>
        <a:xfrm>
          <a:off x="0" y="0"/>
          <a:ext cx="0" cy="0"/>
          <a:chOff x="0" y="0"/>
          <a:chExt cx="0" cy="0"/>
        </a:xfrm>
      </p:grpSpPr>
      <p:sp>
        <p:nvSpPr>
          <p:cNvPr id="877" name="Google Shape;877;p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78" name="Google Shape;878;p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У стандартного кубика три на три более четырёх умножить на десять в девятнадцатой степени допустимых состояний. Даже один байт на вершину потребовал бы около сорока трёх эксабайт. Вот почему мы говорим о неявном графе: переход выполнить легко, хранить все вершины невозможно.</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Наша задача — получить полезную информацию о геометрии при таком ограничении. В приложениях мы уже видели, что состояния и генераторы задают разные задачи. Теперь посмотрим, что именно структура группы может дать решателю кубика и какой ценой получится узнать расстояние.</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В этом числе уже учтены физические ограничения достижимости кубика: не любая произвольная раскраска является допустимой конфигурацией. Даже если хранить один байт на вершину, полный массив был бы недоступен. Но чтобы вычислить соседей, достаточно хранить один кубик и таблицы перестановок для ходов. На этом разрыве между дешёвым локальным доступом и огромным глобальным пространством и строится наша задача. Мы будем получать ориентир, не материализуя весь граф.</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[Источники]</a:t>
            </a:r>
            <a:endParaRPr/>
          </a:p>
          <a:p>
            <a:pPr indent="0" lvl="0" marL="0" rtl="0" algn="l">
              <a:spcBef>
                <a:spcPts val="0"/>
              </a:spcBef>
              <a:spcAft>
                <a:spcPts val="0"/>
              </a:spcAft>
              <a:buNone/>
            </a:pPr>
            <a:r>
              <a:rPr lang="en-US" sz="1200"/>
              <a:t>[3] Korf, 1997</a:t>
            </a:r>
            <a:endParaRPr/>
          </a:p>
          <a:p>
            <a:pPr indent="0" lvl="0" marL="0" rtl="0" algn="l">
              <a:spcBef>
                <a:spcPts val="0"/>
              </a:spcBef>
              <a:spcAft>
                <a:spcPts val="0"/>
              </a:spcAft>
              <a:buNone/>
            </a:pPr>
            <a:r>
              <a:rPr lang="en-US" sz="1200"/>
              <a:t>Finding Optimal Solutions to Rubik’s Cube Using Pattern Databases</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[5] Rokicki, Kociemba, Davidson, Dethridge, 2010/2013</a:t>
            </a:r>
            <a:endParaRPr/>
          </a:p>
          <a:p>
            <a:pPr indent="0" lvl="0" marL="0" rtl="0" algn="l">
              <a:spcBef>
                <a:spcPts val="0"/>
              </a:spcBef>
              <a:spcAft>
                <a:spcPts val="0"/>
              </a:spcAft>
              <a:buNone/>
            </a:pPr>
            <a:r>
              <a:rPr lang="en-US" sz="1200"/>
              <a:t>The Diameter of the Rubik’s Cube Group Is Twenty</a:t>
            </a:r>
            <a:endParaRPr/>
          </a:p>
        </p:txBody>
      </p:sp>
      <p:sp>
        <p:nvSpPr>
          <p:cNvPr id="879" name="Google Shape;879;p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8" name="Shape 888"/>
        <p:cNvGrpSpPr/>
        <p:nvPr/>
      </p:nvGrpSpPr>
      <p:grpSpPr>
        <a:xfrm>
          <a:off x="0" y="0"/>
          <a:ext cx="0" cy="0"/>
          <a:chOff x="0" y="0"/>
          <a:chExt cx="0" cy="0"/>
        </a:xfrm>
      </p:grpSpPr>
      <p:sp>
        <p:nvSpPr>
          <p:cNvPr id="889" name="Google Shape;889;p1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90" name="Google Shape;890;p1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Теперь разберём, какую информацию о графе можно получить без обучения. Один вариант — использовать структуру самой группы и последовательно переходить в более удобные подгруппы. Другой — исследовать соседей, но направлять перебор сильной нижней оценкой расстояния.</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Эти подходы решают немного разные задачи. Thistlethwaite и Kociemba быстро находят короткие решения благодаря специальной структуре кубика. A* и IDA* дают общий механизм поиска, а Pattern Database позволяет сохранить оптимальность за счёт точных расстояний в абстракции. Затем посмотрим, как те же идеи помогли доказать глобальную границу в двадцать ходов. Именно после этого станет понятно, какую часть знаний мы хотели бы заменить обучением при переходе к новым графам.</a:t>
            </a:r>
            <a:endParaRPr/>
          </a:p>
        </p:txBody>
      </p:sp>
      <p:sp>
        <p:nvSpPr>
          <p:cNvPr id="891" name="Google Shape;891;p1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0" name="Shape 900"/>
        <p:cNvGrpSpPr/>
        <p:nvPr/>
      </p:nvGrpSpPr>
      <p:grpSpPr>
        <a:xfrm>
          <a:off x="0" y="0"/>
          <a:ext cx="0" cy="0"/>
          <a:chOff x="0" y="0"/>
          <a:chExt cx="0" cy="0"/>
        </a:xfrm>
      </p:grpSpPr>
      <p:sp>
        <p:nvSpPr>
          <p:cNvPr id="901" name="Google Shape;901;p1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02" name="Google Shape;902;p1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Thistlethwaite использует вложенную цепочку подгрупп. Сначала состояние переводится в подгруппу, где исправлена ориентация рёбер. Затем ограничиваются ориентации углов и положение определённых рёбер, после чего вводятся ещё более сильные ограничения. На последнем этапе остаются только полуповороты граней. В каждой фазе разрешены операции, сохраняющие уже достигнутые свойства.</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Смысл этой конструкции в том, что промежуточная цель намного шире одного собранного состояния. Мы ищем путь к следующей подгруппе, а потом продолжаем внутри неё. Для переходов можно заранее построить таблицы, поэтому сложная геометрия графа частично заменяется подготовленным знанием.</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Исходная схема 1981 года давала гарантированную верхнюю границу 52 хода в HTM. Это граница длины, а не время исполнения и не требование найти оптимальный путь. Есть более поздние реализации и улучшения с другими практическими характеристиками.</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Чтобы почувствовать масштаб времени, на слайде приведён конкретный современный пример: автор реализации dfinnis/Rubik на Go, использующей четыре группы и IDA*, сообщает среднее время меньше двух секунд на случайных перемешиваниях. Оборудование в этом README не указано. Это ориентир для данной программы, а не универсальная скорость алгоритма и не замер исходной реализации 1981 года. Подготовка таблиц тоже отдельная работа.</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Сильная сторона метода — ручная декомпозиция сложной задачи. Но чем больше фаз, тем сильнее найденный путь зависит от того, насколько удачно они состыковались. Kociemba сокращает эту конструкцию до двух фаз.</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[Источники]</a:t>
            </a:r>
            <a:endParaRPr/>
          </a:p>
          <a:p>
            <a:pPr indent="0" lvl="0" marL="0" rtl="0" algn="l">
              <a:spcBef>
                <a:spcPts val="0"/>
              </a:spcBef>
              <a:spcAft>
                <a:spcPts val="0"/>
              </a:spcAft>
              <a:buNone/>
            </a:pPr>
            <a:r>
              <a:rPr lang="en-US" sz="1200"/>
              <a:t>[4] Thistlethwaite; Kociemba</a:t>
            </a:r>
            <a:endParaRPr/>
          </a:p>
          <a:p>
            <a:pPr indent="0" lvl="0" marL="0" rtl="0" algn="l">
              <a:spcBef>
                <a:spcPts val="0"/>
              </a:spcBef>
              <a:spcAft>
                <a:spcPts val="0"/>
              </a:spcAft>
              <a:buNone/>
            </a:pPr>
            <a:r>
              <a:rPr lang="en-US" sz="1200"/>
              <a:t>The Two-Phase Algorithm; исторические оценки</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[5] Rokicki, Kociemba, Davidson, Dethridge, 2010/2013</a:t>
            </a:r>
            <a:endParaRPr/>
          </a:p>
          <a:p>
            <a:pPr indent="0" lvl="0" marL="0" rtl="0" algn="l">
              <a:spcBef>
                <a:spcPts val="0"/>
              </a:spcBef>
              <a:spcAft>
                <a:spcPts val="0"/>
              </a:spcAft>
              <a:buNone/>
            </a:pPr>
            <a:r>
              <a:rPr lang="en-US" sz="1200"/>
              <a:t>The Diameter of the Rubik’s Cube Group Is Twenty</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[20] dfinnis, Rubik</a:t>
            </a:r>
            <a:endParaRPr/>
          </a:p>
          <a:p>
            <a:pPr indent="0" lvl="0" marL="0" rtl="0" algn="l">
              <a:spcBef>
                <a:spcPts val="0"/>
              </a:spcBef>
              <a:spcAft>
                <a:spcPts val="0"/>
              </a:spcAft>
              <a:buNone/>
            </a:pPr>
            <a:r>
              <a:rPr lang="en-US" sz="1200"/>
              <a:t>Реализация Thistlethwaite с IDA* на Go</a:t>
            </a:r>
            <a:endParaRPr/>
          </a:p>
        </p:txBody>
      </p:sp>
      <p:sp>
        <p:nvSpPr>
          <p:cNvPr id="903" name="Google Shape;903;p1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7" name="Shape 927"/>
        <p:cNvGrpSpPr/>
        <p:nvPr/>
      </p:nvGrpSpPr>
      <p:grpSpPr>
        <a:xfrm>
          <a:off x="0" y="0"/>
          <a:ext cx="0" cy="0"/>
          <a:chOff x="0" y="0"/>
          <a:chExt cx="0" cy="0"/>
        </a:xfrm>
      </p:grpSpPr>
      <p:sp>
        <p:nvSpPr>
          <p:cNvPr id="928" name="Google Shape;928;p1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29" name="Google Shape;929;p1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Kociemba оставляет одну промежуточную подгруппу H. Сначала мы исправляем ориентации углов и рёбер и ставим четыре ребра среднего среза в этот срез. Вторая фаза решает кубик внутри H, используя повороты U и D и полуповороты остальных граней.</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Важен не только факт попадания в H. Если первая фаза оказалась короткой, вторая всё равно может быть длинной. Поэтому алгоритм не обязан останавливаться на первом найденном входе. Он рассматривает другие варианты и пытается уменьшить суммарную длину обеих фаз. Иногда немного более длинный первый участок даёт намного более короткое завершение.</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На слайде есть конкретный ориентир по времени: в своей документации Herbert Kociemba пишет, что его Python-реализация на Raspberry Pi 3 решает случайные кубики за несколько секунд, выдавая в среднем меньше двадцати ходов. Речь о HTM и коротком решении, без общей гарантии глобальной оптимальности. Скорость зависит от реализации, оборудования, таблиц и установленного ограничения на длину, поэтому эти секунды нельзя напрямую сравнивать с любым другим опубликованным замером.</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Обычный двухфазный режим ограничивает класс исследуемых решений. Оптимальный путь может иначе пересекать границу подгруппы. Для доказательства оптимальности нужен специальный режим полного поиска. Но для практического короткого решения двухфазная идея исключительно эффективна.</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Оба алгебраических метода опираются на найденную структуру именно этой группы. Если подходящую цепочку мы заранее не знаем, приходится искать по локальным переходам. Посмотрим, что мешает сделать это простым перебором.</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[Источники]</a:t>
            </a:r>
            <a:endParaRPr/>
          </a:p>
          <a:p>
            <a:pPr indent="0" lvl="0" marL="0" rtl="0" algn="l">
              <a:spcBef>
                <a:spcPts val="0"/>
              </a:spcBef>
              <a:spcAft>
                <a:spcPts val="0"/>
              </a:spcAft>
              <a:buNone/>
            </a:pPr>
            <a:r>
              <a:rPr lang="en-US" sz="1200"/>
              <a:t>[4] Thistlethwaite; Kociemba</a:t>
            </a:r>
            <a:endParaRPr/>
          </a:p>
          <a:p>
            <a:pPr indent="0" lvl="0" marL="0" rtl="0" algn="l">
              <a:spcBef>
                <a:spcPts val="0"/>
              </a:spcBef>
              <a:spcAft>
                <a:spcPts val="0"/>
              </a:spcAft>
              <a:buNone/>
            </a:pPr>
            <a:r>
              <a:rPr lang="en-US" sz="1200"/>
              <a:t>The Two-Phase Algorithm; исторические оценки</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[21] Herbert Kociemba</a:t>
            </a:r>
            <a:endParaRPr/>
          </a:p>
          <a:p>
            <a:pPr indent="0" lvl="0" marL="0" rtl="0" algn="l">
              <a:spcBef>
                <a:spcPts val="0"/>
              </a:spcBef>
              <a:spcAft>
                <a:spcPts val="0"/>
              </a:spcAft>
              <a:buNone/>
            </a:pPr>
            <a:r>
              <a:rPr lang="en-US" sz="1200"/>
              <a:t>RubiksCube-TwophaseSolver</a:t>
            </a:r>
            <a:endParaRPr/>
          </a:p>
        </p:txBody>
      </p:sp>
      <p:sp>
        <p:nvSpPr>
          <p:cNvPr id="930" name="Google Shape;930;p1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7" name="Shape 947"/>
        <p:cNvGrpSpPr/>
        <p:nvPr/>
      </p:nvGrpSpPr>
      <p:grpSpPr>
        <a:xfrm>
          <a:off x="0" y="0"/>
          <a:ext cx="0" cy="0"/>
          <a:chOff x="0" y="0"/>
          <a:chExt cx="0" cy="0"/>
        </a:xfrm>
      </p:grpSpPr>
      <p:sp>
        <p:nvSpPr>
          <p:cNvPr id="948" name="Google Shape;948;p1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49" name="Google Shape;949;p1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А что мешает просто запустить BFS? Формально ничего: при единичной стоимости он найдёт кратчайший путь. Но посмотрите, как быстро растёт дерево поиска. На графике данные Korf для глубин от одного до восемнадцати ходов. Вертикальная шкала логарифмическая, поэтому почти прямая линия означает экспоненциальный рост. Это число узлов дерева, а не разных состояний: разные последовательности ходов могут приводить в одну вершину.</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Алгебраические методы обходят эту трудность с помощью структуры. Общий эвристический поиск использует другую подсказку — оценку оставшейся стоимости. Она помогает сначала исследовать кандидатов, у которых весь маршрут выглядит перспективнее. Введём две стандартные величины: стоимость уже пройденного пути g и оценку того, сколько ещё осталось, h.</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Даже запрет немедленно обратного хода не устраняет экспоненциальный рост. После первого действия вариантов меньше, но их всё равно достаточно много, чтобы на каждом следующем уровне резко увеличивать работу. В графе можно объединять одинаковые состояния, однако для этого нужна память под множество посещённых вершин. Поэтому борьба идёт сразу с двумя ресурсами: временем перебора и памятью. Сильная эвристика уменьшает число раскрытий, но качество её нижней оценки становится критическим.</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[Источники]</a:t>
            </a:r>
            <a:endParaRPr/>
          </a:p>
          <a:p>
            <a:pPr indent="0" lvl="0" marL="0" rtl="0" algn="l">
              <a:spcBef>
                <a:spcPts val="0"/>
              </a:spcBef>
              <a:spcAft>
                <a:spcPts val="0"/>
              </a:spcAft>
              <a:buNone/>
            </a:pPr>
            <a:r>
              <a:rPr lang="en-US" sz="1200"/>
              <a:t>[3] Korf, 1997</a:t>
            </a:r>
            <a:endParaRPr/>
          </a:p>
          <a:p>
            <a:pPr indent="0" lvl="0" marL="0" rtl="0" algn="l">
              <a:spcBef>
                <a:spcPts val="0"/>
              </a:spcBef>
              <a:spcAft>
                <a:spcPts val="0"/>
              </a:spcAft>
              <a:buNone/>
            </a:pPr>
            <a:r>
              <a:rPr lang="en-US" sz="1200"/>
              <a:t>Finding Optimal Solutions to Rubik’s Cube Using Pattern Databases</a:t>
            </a:r>
            <a:endParaRPr/>
          </a:p>
        </p:txBody>
      </p:sp>
      <p:sp>
        <p:nvSpPr>
          <p:cNvPr id="950" name="Google Shape;950;p1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0" name="Shape 960"/>
        <p:cNvGrpSpPr/>
        <p:nvPr/>
      </p:nvGrpSpPr>
      <p:grpSpPr>
        <a:xfrm>
          <a:off x="0" y="0"/>
          <a:ext cx="0" cy="0"/>
          <a:chOff x="0" y="0"/>
          <a:chExt cx="0" cy="0"/>
        </a:xfrm>
      </p:grpSpPr>
      <p:sp>
        <p:nvSpPr>
          <p:cNvPr id="961" name="Google Shape;961;p1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62" name="Google Shape;962;p1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В A* состояние ранжируется по f, сумме g и h. g(s) — стоимость известного пути от старта до s. h(s) — эвристическая оценка оставшейся стоимости до цели. Алгоритм выбирает кандидата с минимальной оценкой полной стоимости.</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Для гарантии оптимальности нужна допустимость: h не завышает настоящее расстояние. При допустимой эвристике и корректной обработке повторных посещений, включая переоткрытие при необходимости, A* находит оптимальный путь. То есть для гарантии нам нужна подсказка с определённым свойством. Чем сильнее нижняя оценка, тем меньше лишнего перебора. Но A* хранит большой фронт и обработанные состояния. Если память становится главным ограничением, можно обменять её на повторную работу.</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Здесь g относится к пути, по которому мы пришли в вершину. Если тот же элемент группы найден по более короткому пути, его стоимость нужно обновить. Допустимость h относится к оставшемуся расстоянию и не заменяет корректную работу с такими повторами. Для tree search достаточно допустимости, а graph search должен учитывать возможность переоткрытия при несогласованной эвристике. Дальше мы будем сравнивать это строгое требование с learned heuristic, у которой такого ограничения обычно нет.</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[Источники]</a:t>
            </a:r>
            <a:endParaRPr/>
          </a:p>
          <a:p>
            <a:pPr indent="0" lvl="0" marL="0" rtl="0" algn="l">
              <a:spcBef>
                <a:spcPts val="0"/>
              </a:spcBef>
              <a:spcAft>
                <a:spcPts val="0"/>
              </a:spcAft>
              <a:buNone/>
            </a:pPr>
            <a:r>
              <a:rPr lang="en-US" sz="1200"/>
              <a:t>[1] Hart, Nilsson, Raphael, 1968</a:t>
            </a:r>
            <a:endParaRPr/>
          </a:p>
          <a:p>
            <a:pPr indent="0" lvl="0" marL="0" rtl="0" algn="l">
              <a:spcBef>
                <a:spcPts val="0"/>
              </a:spcBef>
              <a:spcAft>
                <a:spcPts val="0"/>
              </a:spcAft>
              <a:buNone/>
            </a:pPr>
            <a:r>
              <a:rPr lang="en-US" sz="1200"/>
              <a:t>A Formal Basis for the Heuristic Determination of Minimum Cost Paths</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[3] Korf, 1997</a:t>
            </a:r>
            <a:endParaRPr/>
          </a:p>
          <a:p>
            <a:pPr indent="0" lvl="0" marL="0" rtl="0" algn="l">
              <a:spcBef>
                <a:spcPts val="0"/>
              </a:spcBef>
              <a:spcAft>
                <a:spcPts val="0"/>
              </a:spcAft>
              <a:buNone/>
            </a:pPr>
            <a:r>
              <a:rPr lang="en-US" sz="1200"/>
              <a:t>Finding Optimal Solutions to Rubik’s Cube Using Pattern Databases</a:t>
            </a:r>
            <a:endParaRPr/>
          </a:p>
        </p:txBody>
      </p:sp>
      <p:sp>
        <p:nvSpPr>
          <p:cNvPr id="963" name="Google Shape;963;p1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5" name="Shape 975"/>
        <p:cNvGrpSpPr/>
        <p:nvPr/>
      </p:nvGrpSpPr>
      <p:grpSpPr>
        <a:xfrm>
          <a:off x="0" y="0"/>
          <a:ext cx="0" cy="0"/>
          <a:chOff x="0" y="0"/>
          <a:chExt cx="0" cy="0"/>
        </a:xfrm>
      </p:grpSpPr>
      <p:sp>
        <p:nvSpPr>
          <p:cNvPr id="976" name="Google Shape;976;p1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77" name="Google Shape;977;p1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Два треугольника — это условное изображение дерева поиска. В верхней вершине находится старт, ниже располагаются всё более длинные последовательности действий. Треугольник не задаёт геометрию самого графа Кэли: один и тот же элемент группы может встретиться в разных ветвях этого дерева. Здесь нам нужно показать различие в памяти, а не вычислить расстояния по рисунку.</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Слева большая синяя область обозначает множество вершин, которые A* сохраняет. В OPEN лежат альтернативы, ещё ожидающие раскрытия; при graph search обычно дополнительно хранят обработанные состояния и сведения о путях. Следующий кандидат выбирается по минимальному f среди всего фронта. Поэтому A* может переключиться на другую ветвь, даже если она была создана намного раньше. Цветная область схематична: это не обещание, что алгоритм заполняет весь треугольник до одной геометрической границы.</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Справа выделена только цепочка от старта до текущей вершины. Это стек пути у IDA*. Он идёт в глубину, пока оценка f, то есть уже пройденная стоимость плюс эвристика, не превышает текущую границу. Если превышает, эта ветвь не продолжается и алгоритм возвращается к предыдущей развилке. Когда допустимые ветви закончились, но решения нет, границу повышают до минимальной отсечённой оценки и запускают поиск снова от старта.</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При этом IDA* посещает много ветвей, а не только показанную цепочку. На рисунке жёлтым отмечено то, что нужно хранить для текущего обхода. После возврата освобождается часть стека; следующий путь строится на её месте. Так алгоритм обходится без общей очереди всех альтернатив. В обычной реализации DFS, помимо самого пути, нужна небольшая служебная информация о продолжениях; память PDB, если она используется, считается отдельно.</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Цена экономии — повторные вычисления. При новом пороге IDA* снова проходит часть уже проверенного дерева. У A* сохранённые кандидаты позволяют продолжать поиск без такого обязательного старта с нуля, зато широкий фронт может оказаться непосильным по памяти. Поэтому выбор между алгоритмами зависит не только от качества эвристики, но и от размера пространства и доступной памяти.</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При допустимой эвристике и стандартных условиях поиска оба метода могут находить оптимальное решение. Нужно корректно обрабатывать циклы и повторные посещения; для A* с несогласованной эвристикой — переоткрывать вершины при улучшении пути. Теперь вопрос следующий: где взять достаточно сильную допустимую оценку, чтобы обходить меньше ветвей? Здесь и появляется Pattern Database.</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[Источники]</a:t>
            </a:r>
            <a:endParaRPr/>
          </a:p>
          <a:p>
            <a:pPr indent="0" lvl="0" marL="0" rtl="0" algn="l">
              <a:spcBef>
                <a:spcPts val="0"/>
              </a:spcBef>
              <a:spcAft>
                <a:spcPts val="0"/>
              </a:spcAft>
              <a:buNone/>
            </a:pPr>
            <a:r>
              <a:rPr lang="en-US" sz="1200"/>
              <a:t>[1] Hart, Nilsson, Raphael, 1968</a:t>
            </a:r>
            <a:endParaRPr/>
          </a:p>
          <a:p>
            <a:pPr indent="0" lvl="0" marL="0" rtl="0" algn="l">
              <a:spcBef>
                <a:spcPts val="0"/>
              </a:spcBef>
              <a:spcAft>
                <a:spcPts val="0"/>
              </a:spcAft>
              <a:buNone/>
            </a:pPr>
            <a:r>
              <a:rPr lang="en-US" sz="1200"/>
              <a:t>A Formal Basis for the Heuristic Determination of Minimum Cost Paths</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[2] Korf, 1985</a:t>
            </a:r>
            <a:endParaRPr/>
          </a:p>
          <a:p>
            <a:pPr indent="0" lvl="0" marL="0" rtl="0" algn="l">
              <a:spcBef>
                <a:spcPts val="0"/>
              </a:spcBef>
              <a:spcAft>
                <a:spcPts val="0"/>
              </a:spcAft>
              <a:buNone/>
            </a:pPr>
            <a:r>
              <a:rPr lang="en-US" sz="1200"/>
              <a:t>Depth-first iterative-deepening: An optimal admissible tree search</a:t>
            </a:r>
            <a:endParaRPr/>
          </a:p>
        </p:txBody>
      </p:sp>
      <p:sp>
        <p:nvSpPr>
          <p:cNvPr id="978" name="Google Shape;978;p1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3" name="Shape 1003"/>
        <p:cNvGrpSpPr/>
        <p:nvPr/>
      </p:nvGrpSpPr>
      <p:grpSpPr>
        <a:xfrm>
          <a:off x="0" y="0"/>
          <a:ext cx="0" cy="0"/>
          <a:chOff x="0" y="0"/>
          <a:chExt cx="0" cy="0"/>
        </a:xfrm>
      </p:grpSpPr>
      <p:sp>
        <p:nvSpPr>
          <p:cNvPr id="1004" name="Google Shape;1004;p1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05" name="Google Shape;1005;p1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И здесь появляется красивая идея базы шаблонов — Pattern Database, или PDB. Мы не умеем посчитать точное расстояние для всего кубика. Но можем оставить только часть информации, например расположение и ориентацию углов. Получится гораздо меньшая задача, которую уже можно решить полностью.</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Для каждого абстрактного состояния заранее сохраняем точное расстояние до абстрактной цели. Во время поиска полный кубик переводится в такое состояние, и таблица сразу возвращает число. Главное — выбрать абстракцию, которая сохраняет переходы и не увеличивает их стоимость. Тогда точное решение упрощённой задачи станет безопасной нижней оценкой для полной. Почему именно нижней?</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Например, оставим только восемь углов, а рёбра забудем. Во многих полных состояниях расположение углов одинаковое, поэтому все они попадают в один ключ таблицы. Размер пространства уменьшается именно за счёт потери информации. Если углы уже правильные, база может вернуть ноль даже тогда, когда рёбра ещё далеко от цели. Это не ошибка: нижняя оценка обязана быть безопасной, но не обязана различать все трудные полные состояния.</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[Источники]</a:t>
            </a:r>
            <a:endParaRPr/>
          </a:p>
          <a:p>
            <a:pPr indent="0" lvl="0" marL="0" rtl="0" algn="l">
              <a:spcBef>
                <a:spcPts val="0"/>
              </a:spcBef>
              <a:spcAft>
                <a:spcPts val="0"/>
              </a:spcAft>
              <a:buNone/>
            </a:pPr>
            <a:r>
              <a:rPr lang="en-US" sz="1200"/>
              <a:t>[3] Korf, 1997</a:t>
            </a:r>
            <a:endParaRPr/>
          </a:p>
          <a:p>
            <a:pPr indent="0" lvl="0" marL="0" rtl="0" algn="l">
              <a:spcBef>
                <a:spcPts val="0"/>
              </a:spcBef>
              <a:spcAft>
                <a:spcPts val="0"/>
              </a:spcAft>
              <a:buNone/>
            </a:pPr>
            <a:r>
              <a:rPr lang="en-US" sz="1200"/>
              <a:t>Finding Optimal Solutions to Rubik’s Cube Using Pattern Databases</a:t>
            </a:r>
            <a:endParaRPr/>
          </a:p>
        </p:txBody>
      </p:sp>
      <p:sp>
        <p:nvSpPr>
          <p:cNvPr id="1006" name="Google Shape;1006;p1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9" name="Shape 1069"/>
        <p:cNvGrpSpPr/>
        <p:nvPr/>
      </p:nvGrpSpPr>
      <p:grpSpPr>
        <a:xfrm>
          <a:off x="0" y="0"/>
          <a:ext cx="0" cy="0"/>
          <a:chOff x="0" y="0"/>
          <a:chExt cx="0" cy="0"/>
        </a:xfrm>
      </p:grpSpPr>
      <p:sp>
        <p:nvSpPr>
          <p:cNvPr id="1070" name="Google Shape;1070;p17: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71" name="Google Shape;1071;p1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Возьмём любой полный путь к цели и спроецируем его в абстрактный граф. Каждый полный ход либо даёт разрешённый абстрактный переход, либо исчезает, если не меняет сохранённую часть состояния. При корректной абстракции стоимость не увеличивается. Значит, проекция кратчайшего полного пути даёт абстрактный путь не большей стоимости.</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А кратчайший абстрактный путь не длиннее этой проекции. Поэтому значение таблицы не превосходит настоящего расстояния. Во время поиска вся эта логика уже спрятана в одном обращении по ключу φ(s). Абстрактный граф при этом не обязан быть группой или фактор-группой: достаточно, чтобы сохранялись переходы и не увеличивалась их стоимость. Так мы получаем точную геометрию подзадачи вместо приблизительной геометрии всего пространства.</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Если из полного решения длины десять получилось абстрактное решение длины не больше десяти, абстракция не может требовать двенадцать. Возможно, в ней существует путь длины шесть, и тогда именно шесть будет табличной оценкой. Для единичных переходов таблицу обычно строят обратным BFS от абстрактной цели. При других стоимостях нужна соответствующая процедура кратчайших путей. Во время реального поиска эта дорогая подготовка уже выполнена, и остаётся быстрый lookup.</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[Источники]</a:t>
            </a:r>
            <a:endParaRPr/>
          </a:p>
          <a:p>
            <a:pPr indent="0" lvl="0" marL="0" rtl="0" algn="l">
              <a:spcBef>
                <a:spcPts val="0"/>
              </a:spcBef>
              <a:spcAft>
                <a:spcPts val="0"/>
              </a:spcAft>
              <a:buNone/>
            </a:pPr>
            <a:r>
              <a:rPr lang="en-US" sz="1200"/>
              <a:t>[3] Korf, 1997</a:t>
            </a:r>
            <a:endParaRPr/>
          </a:p>
          <a:p>
            <a:pPr indent="0" lvl="0" marL="0" rtl="0" algn="l">
              <a:spcBef>
                <a:spcPts val="0"/>
              </a:spcBef>
              <a:spcAft>
                <a:spcPts val="0"/>
              </a:spcAft>
              <a:buNone/>
            </a:pPr>
            <a:r>
              <a:rPr lang="en-US" sz="1200"/>
              <a:t>Finding Optimal Solutions to Rubik’s Cube Using Pattern Databases</a:t>
            </a:r>
            <a:endParaRPr/>
          </a:p>
        </p:txBody>
      </p:sp>
      <p:sp>
        <p:nvSpPr>
          <p:cNvPr id="1072" name="Google Shape;1072;p1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1" name="Shape 1091"/>
        <p:cNvGrpSpPr/>
        <p:nvPr/>
      </p:nvGrpSpPr>
      <p:grpSpPr>
        <a:xfrm>
          <a:off x="0" y="0"/>
          <a:ext cx="0" cy="0"/>
          <a:chOff x="0" y="0"/>
          <a:chExt cx="0" cy="0"/>
        </a:xfrm>
      </p:grpSpPr>
      <p:sp>
        <p:nvSpPr>
          <p:cNvPr id="1092" name="Google Shape;1092;p18: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93" name="Google Shape;1093;p18: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Можно построить несколько баз: для углов и для разных наборов рёбер. Каждая даст допустимую оценку, и максимум этих оценок тоже будет допустимым. Мы просто выбираем наиболее сильную подсказку для текущего состояния.</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А вот сложить ответы без дополнительных условий нельзя. Один поворот может одновременно исправить и углы, и рёбра; тогда стоимость этого поворота окажется посчитана дважды. Для аддитивных PDB нужно отдельно распределять стоимость ходов между подзадачами. Здесь используется стандартное безопасное объединение через максимум.</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Если одна таблица даёт семь, а другая девять, безопасный ответ — девять. Полная задача должна быть не проще обеих абстракций. Сумма шестнадцать допустима только при отдельном обосновании, например cost partitioning, когда каждая подзадача получает свою часть стоимости каждого действия. Сам факт, что шаблоны используют разные детали, ещё недостаточен: один ход может двигать детали из обоих наборов. Эта тонкость важна для математически корректной гарантии.</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[Источники]</a:t>
            </a:r>
            <a:endParaRPr/>
          </a:p>
          <a:p>
            <a:pPr indent="0" lvl="0" marL="0" rtl="0" algn="l">
              <a:spcBef>
                <a:spcPts val="0"/>
              </a:spcBef>
              <a:spcAft>
                <a:spcPts val="0"/>
              </a:spcAft>
              <a:buNone/>
            </a:pPr>
            <a:r>
              <a:rPr lang="en-US" sz="1200"/>
              <a:t>[3] Korf, 1997</a:t>
            </a:r>
            <a:endParaRPr/>
          </a:p>
          <a:p>
            <a:pPr indent="0" lvl="0" marL="0" rtl="0" algn="l">
              <a:spcBef>
                <a:spcPts val="0"/>
              </a:spcBef>
              <a:spcAft>
                <a:spcPts val="0"/>
              </a:spcAft>
              <a:buNone/>
            </a:pPr>
            <a:r>
              <a:rPr lang="en-US" sz="1200"/>
              <a:t>Finding Optimal Solutions to Rubik’s Cube Using Pattern Databases</a:t>
            </a:r>
            <a:endParaRPr/>
          </a:p>
        </p:txBody>
      </p:sp>
      <p:sp>
        <p:nvSpPr>
          <p:cNvPr id="1094" name="Google Shape;1094;p18: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3" name="Shape 1103"/>
        <p:cNvGrpSpPr/>
        <p:nvPr/>
      </p:nvGrpSpPr>
      <p:grpSpPr>
        <a:xfrm>
          <a:off x="0" y="0"/>
          <a:ext cx="0" cy="0"/>
          <a:chOff x="0" y="0"/>
          <a:chExt cx="0" cy="0"/>
        </a:xfrm>
      </p:grpSpPr>
      <p:sp>
        <p:nvSpPr>
          <p:cNvPr id="1104" name="Google Shape;1104;p1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05" name="Google Shape;1105;p1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Работа Richard Korf 1997 года показала, что IDA* с Pattern Database способен оптимально решать случайные конфигурации кубика. Использовались базы для углов и двух наборов по шесть рёбер, а их оценки объединялись максимумом. В тесте из десяти задач одна требовала шестнадцать ходов, три — семнадцать, а шесть — восемнадцать. Это длины найденных оптимальных решений в HTM; именно их распределение показано на графике.</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Справа указано, сколько занимала проверка решений в пределах заданной длины за один проход IDA* с PDB. Сначала алгоритм спрашивает: существует ли решение не длиннее шестнадцати ходов? Он перебирает ветви, но отбрасывает те, для которых уже выполненные шаги вместе с допустимой оценкой оставшегося пути превышают шестнадцать. Если решения нет, все остальные ветви нужно проверить до конца. Такой завершённый проход занимал меньше четырёх часов.</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Теперь разрешим семнадцать ходов. Условие отсечения стало слабее, и появляется гораздо больше вариантов. Полная проверка в пределах этой длины занимала около двух суток. Это время одного завершённого прохода, а не среднее время сборки случайного кубика. Найденное решение может остановить последнюю итерацию раньше, а предыдущие проходы с меньшими границами тоже уже потратили время.</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В статье для этих проходов приведены примерно 9,5 миллиарда узлов при шестнадцати ходах и 122 миллиарда при семнадцати. На Sun UltraSPARC Model 1 программа генерировала и оценивала около семисот тысяч узлов в секунду. Даже одна дополнительная разрешённая глубина резко увеличивает работу — сильная PDB уменьшает перебор, но не отменяет его рост.</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Thistlethwaite, Kociemba и Korf решают разные практические задачи. Первые два быстро строят короткие решения, используя ограничения на структуру пути. Korf подтверждает минимальность длины исчерпывающим поиском с допустимой оценкой. Сравнение только по секундам скрыло бы эту разницу, особенно при разных реализациях и оборудовании.</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Максимум восемнадцать ходов в десяти случайных задачах ещё не определяет диаметр графа. Он говорит только об этом тесте. Но результат показывает, насколько сильная PDB меняет возможности точного поиска. Дальше нас будет интересовать самая далёкая конфигурация среди всех допустимых состояний кубика.</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[Источники]</a:t>
            </a:r>
            <a:endParaRPr/>
          </a:p>
          <a:p>
            <a:pPr indent="0" lvl="0" marL="0" rtl="0" algn="l">
              <a:spcBef>
                <a:spcPts val="0"/>
              </a:spcBef>
              <a:spcAft>
                <a:spcPts val="0"/>
              </a:spcAft>
              <a:buNone/>
            </a:pPr>
            <a:r>
              <a:rPr lang="en-US" sz="1200"/>
              <a:t>[3] Korf, 1997</a:t>
            </a:r>
            <a:endParaRPr/>
          </a:p>
          <a:p>
            <a:pPr indent="0" lvl="0" marL="0" rtl="0" algn="l">
              <a:spcBef>
                <a:spcPts val="0"/>
              </a:spcBef>
              <a:spcAft>
                <a:spcPts val="0"/>
              </a:spcAft>
              <a:buNone/>
            </a:pPr>
            <a:r>
              <a:rPr lang="en-US" sz="1200"/>
              <a:t>Finding Optimal Solutions to Rubik’s Cube Using Pattern Databases</a:t>
            </a:r>
            <a:endParaRPr/>
          </a:p>
        </p:txBody>
      </p:sp>
      <p:sp>
        <p:nvSpPr>
          <p:cNvPr id="1106" name="Google Shape;1106;p1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9" name="Shape 1119"/>
        <p:cNvGrpSpPr/>
        <p:nvPr/>
      </p:nvGrpSpPr>
      <p:grpSpPr>
        <a:xfrm>
          <a:off x="0" y="0"/>
          <a:ext cx="0" cy="0"/>
          <a:chOff x="0" y="0"/>
          <a:chExt cx="0" cy="0"/>
        </a:xfrm>
      </p:grpSpPr>
      <p:sp>
        <p:nvSpPr>
          <p:cNvPr id="1120" name="Google Shape;1120;p2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21" name="Google Shape;1121;p2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PDB сильна тем, что расстояния подзадачи точны, а допустимость доказана. Но информативность шаблона оплачивается памятью: сохранить больше деталей значит получить больше абстрактных состояний. Нужно ещё выбрать хорошее представление и заранее построить саму таблицу.</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Эта цена не делает метод устаревшим. Там, где удаётся подобрать сильные шаблоны, он остаётся прекрасным инструментом оптимального поиска. Для кубика сочетание структуры, таблиц, симметрий и вычислений позволило ответить даже на глобальный вопрос: насколько далеко вообще может находиться самая сложная конфигурация? Это число Бога — диаметр выбранного графа.</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Увеличение шаблона может сделать оценку сильнее, но число комбинаций быстро растёт. Поэтому приходится выбирать между одним подробным шаблоном и несколькими более компактными. Время подготовки тоже нельзя забывать при сравнении: таблица может долго строиться, а потом очень быстро обслуживать много задач. У ML есть похожее разделение на обучение и inference. Сравнивать нужно соответствующие этапы, а не время готового lookup с полной стоимостью обучения новой модели.</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[Источники]</a:t>
            </a:r>
            <a:endParaRPr/>
          </a:p>
          <a:p>
            <a:pPr indent="0" lvl="0" marL="0" rtl="0" algn="l">
              <a:spcBef>
                <a:spcPts val="0"/>
              </a:spcBef>
              <a:spcAft>
                <a:spcPts val="0"/>
              </a:spcAft>
              <a:buNone/>
            </a:pPr>
            <a:r>
              <a:rPr lang="en-US" sz="1200"/>
              <a:t>[3] Korf, 1997</a:t>
            </a:r>
            <a:endParaRPr/>
          </a:p>
          <a:p>
            <a:pPr indent="0" lvl="0" marL="0" rtl="0" algn="l">
              <a:spcBef>
                <a:spcPts val="0"/>
              </a:spcBef>
              <a:spcAft>
                <a:spcPts val="0"/>
              </a:spcAft>
              <a:buNone/>
            </a:pPr>
            <a:r>
              <a:rPr lang="en-US" sz="1200"/>
              <a:t>Finding Optimal Solutions to Rubik’s Cube Using Pattern Databases</a:t>
            </a:r>
            <a:endParaRPr/>
          </a:p>
        </p:txBody>
      </p:sp>
      <p:sp>
        <p:nvSpPr>
          <p:cNvPr id="1122" name="Google Shape;1122;p2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6" name="Shape 1136"/>
        <p:cNvGrpSpPr/>
        <p:nvPr/>
      </p:nvGrpSpPr>
      <p:grpSpPr>
        <a:xfrm>
          <a:off x="0" y="0"/>
          <a:ext cx="0" cy="0"/>
          <a:chOff x="0" y="0"/>
          <a:chExt cx="0" cy="0"/>
        </a:xfrm>
      </p:grpSpPr>
      <p:sp>
        <p:nvSpPr>
          <p:cNvPr id="1137" name="Google Shape;1137;p2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38" name="Google Shape;1138;p2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До этого мы решали конкретную конфигурацию: насколько короткий путь к цели удастся найти и можем ли мы подтвердить его минимальность? Теперь меняем масштаб вопроса. Нас интересует самая трудная конфигурация среди всех допустимых состояний кубика. Максимальное кратчайшее расстояние до собранного состояния и называется числом Бога.</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Почему это именно диаметр графа? У графа Кэли все вершины устроены одинаково, и расстояние между двумя состояниями можно перенести к расстоянию от единицы до соответствующего элемента группы. Поэтому максимум расстояний до фиксированной цели совпадает с максимумом расстояний между всеми парами.</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Для стандартного 3×3×3 в HTM ответ равен двадцати. Каждую допустимую конфигурацию можно решить не более чем за двадцать поворотов внешних граней, и есть состояния, которым действительно требуется двадцать. Полуповорот здесь стоит один шаг. Для QTM, где он стоит два, ответ другой.</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На шкале показаны несколько этапов уменьшения верхней границы. Пятьдесят два хода связаны со схемой Thistlethwaite, двадцать девять — с анализом двухфазной идеи, а затем вычислительные методы и симметрии довели границу до двадцати. Это связывает глобальный результат с предыдущими алгоритмами: каждый конструктивный способ решить все состояния одновременно даёт верхнюю оценку диаметра.</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Чтобы доказать точное число, одной такой оценки мало. Нужно отдельно показать существование состояния на расстоянии не меньше двадцати. На следующем слайде разберём обе стороны доказательства.</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[Источники]</a:t>
            </a:r>
            <a:endParaRPr/>
          </a:p>
          <a:p>
            <a:pPr indent="0" lvl="0" marL="0" rtl="0" algn="l">
              <a:spcBef>
                <a:spcPts val="0"/>
              </a:spcBef>
              <a:spcAft>
                <a:spcPts val="0"/>
              </a:spcAft>
              <a:buNone/>
            </a:pPr>
            <a:r>
              <a:rPr lang="en-US" sz="1200"/>
              <a:t>[5] Rokicki, Kociemba, Davidson, Dethridge, 2010/2013</a:t>
            </a:r>
            <a:endParaRPr/>
          </a:p>
          <a:p>
            <a:pPr indent="0" lvl="0" marL="0" rtl="0" algn="l">
              <a:spcBef>
                <a:spcPts val="0"/>
              </a:spcBef>
              <a:spcAft>
                <a:spcPts val="0"/>
              </a:spcAft>
              <a:buNone/>
            </a:pPr>
            <a:r>
              <a:rPr lang="en-US" sz="1200"/>
              <a:t>The Diameter of the Rubik’s Cube Group Is Twenty</a:t>
            </a:r>
            <a:endParaRPr/>
          </a:p>
        </p:txBody>
      </p:sp>
      <p:sp>
        <p:nvSpPr>
          <p:cNvPr id="1139" name="Google Shape;1139;p2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1" name="Shape 1161"/>
        <p:cNvGrpSpPr/>
        <p:nvPr/>
      </p:nvGrpSpPr>
      <p:grpSpPr>
        <a:xfrm>
          <a:off x="0" y="0"/>
          <a:ext cx="0" cy="0"/>
          <a:chOff x="0" y="0"/>
          <a:chExt cx="0" cy="0"/>
        </a:xfrm>
      </p:grpSpPr>
      <p:sp>
        <p:nvSpPr>
          <p:cNvPr id="1162" name="Google Shape;1162;p2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63" name="Google Shape;1163;p2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Здесь две разные проверки. Для нижней границы достаточно одной конфигурации, которая требует двадцать ходов. Для верхней нужно предъявить решение не длиннее двадцати для каждого состояния. Именно поэтому слева и справа разные годы и разные вычислительные методы.</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Слева superflip: все углы собраны, все рёбра на своих местах, но каждое ребро перевёрнуто. Решение за двадцать ходов уже было известно. В 1995 году Michael Reid проверил, нельзя ли обойтись девятнадцатью или меньше. Он использовал модификацию двухфазной идеи Kociemba: первая часть приводит в подгруппу H, вторая решает оставшуюся задачу внутри неё.</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Напомню, что такое H. Здесь ориентации всех углов и рёбер исправлены, а четыре ребра среднего слоя находятся в этом слое. Кубик ещё не обязательно собран: детали могут стоять в неправильном порядке. Повороты U и D и полуповороты R, L, F и B сохраняют эти условия. Ими можно закончить сборку, оставаясь внутри H.</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Но обычный быстрый Kociemba не гарантирует кратчайший путь. Что сделал Reid? Именно для superflip он доказал, что хотя бы одно кратчайшее решение входит в определённый класс двухфазных последовательностей. Симметрии позволили сократить начальные варианты, после чего программа полностью их проверила. Ни одного решения короче двадцати не оказалось. Вместе с известным двадцатиходовым решением это устанавливает точное расстояние superflip. На слайде речь об этой специальной проверке, а не об универсальном оптимальном режиме для любого кубика.</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Здесь полезно развести историю таблиц и работу Korf. Таблицы расстояний до промежуточной подгруппы использовались в линии двухфазных решателей раньше статьи Korf 1997 года. В своём сообщении июля 1997 года Reid прямо связывает такую таблицу с собственной работой января 1995 года. По смыслу это PDB: расстояние вычислено точно в меньшем пространстве и используется для отсечения. У Korf в рассмотренной нами работе другие абстракции: все углы и два набора по шесть рёбер. Его результат — оптимальные решения случайных конфигураций с IDA* и этими базами. Поэтому из даты 1995 не следует, что Reid использовал будущие базы Korf. Родственная табличная идея существовала раньше, а конкретные задачи и базы различались.</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Теперь правая часть, вычислительное доказательство верхней границы 2010 года. Сначала нужно организовать всю группу, примерно 4,3·10¹⁹ состояний. Для этого у каждого кубика записывают три вещи: как повёрнут каждый угол, как перевёрнуто каждое ребро и какие четыре позиции занимают рёбра среднего слоя. Все состояния с одинаковой записью кладут в одну группу. Порядок конкретных деталей при этом может различаться.</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Например, две конфигурации могут различаться перестановкой углов. Если ориентации углов и рёбер и занятые рёбрами среднего слоя позиции остались теми же, обе конфигурации попадут в одну группу. А если изменилось хоть одно из этих трёх условий, группа будет другой. Вот что означает смежный класс Hg. Это не одинаковая фотография кубика, а одинаковые три координаты. В обозначениях статьи Hg состоит из произведений hg, где h принадлежит H. Смежные классы либо совпадают, либо не пересекаются и покрывают всю группу.</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В одном классе 19 508 428 800 состояний; всего классов 2 217 093 120. Как обрабатывать такой класс сразу? Coset solver использует IDA* и PDB и отмечает уже покрытые состояния в битовой таблице. Разрешённые ходы из H позволяют добавлять решаемых соседей за один дополнительный ход. Оставшиеся состояния проверяют индивидуально алгоритмом Kociemba. Симметрии и дополнительные сокращения уменьшили число обрабатываемых классов до 55 882 296. Получилось покрытие всех состояний решениями длины не больше двадцати HTM.</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Для верхней границы не надо находить точное расстояние каждой вершины. Достаточно предъявить подходящий путь для всех. Общая работа заняла около тридцати пяти CPU-лет. Итак, нижняя граница получена исключением коротких решений одного состояния, верхняя — проверкой всей группы. Дальше вопрос меняется: для 3×3×3 у нас очень подробная теория, а хотим решать большие кубики и другие головоломки.</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[Источники]</a:t>
            </a:r>
            <a:endParaRPr/>
          </a:p>
          <a:p>
            <a:pPr indent="0" lvl="0" marL="0" rtl="0" algn="l">
              <a:spcBef>
                <a:spcPts val="0"/>
              </a:spcBef>
              <a:spcAft>
                <a:spcPts val="0"/>
              </a:spcAft>
              <a:buNone/>
            </a:pPr>
            <a:r>
              <a:rPr lang="en-US" sz="1200"/>
              <a:t>[5] Rokicki, Kociemba, Davidson, Dethridge, 2010/2013</a:t>
            </a:r>
            <a:endParaRPr/>
          </a:p>
          <a:p>
            <a:pPr indent="0" lvl="0" marL="0" rtl="0" algn="l">
              <a:spcBef>
                <a:spcPts val="0"/>
              </a:spcBef>
              <a:spcAft>
                <a:spcPts val="0"/>
              </a:spcAft>
              <a:buNone/>
            </a:pPr>
            <a:r>
              <a:rPr lang="en-US" sz="1200"/>
              <a:t>The Diameter of the Rubik’s Cube Group Is Twenty</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[24] Michael Reid, 18.01.1995</a:t>
            </a:r>
            <a:endParaRPr/>
          </a:p>
          <a:p>
            <a:pPr indent="0" lvl="0" marL="0" rtl="0" algn="l">
              <a:spcBef>
                <a:spcPts val="0"/>
              </a:spcBef>
              <a:spcAft>
                <a:spcPts val="0"/>
              </a:spcAft>
              <a:buNone/>
            </a:pPr>
            <a:r>
              <a:rPr lang="en-US" sz="1200"/>
              <a:t>superflip requires 20 face turns</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[25] Herbert Kociemba</a:t>
            </a:r>
            <a:endParaRPr/>
          </a:p>
          <a:p>
            <a:pPr indent="0" lvl="0" marL="0" rtl="0" algn="l">
              <a:spcBef>
                <a:spcPts val="0"/>
              </a:spcBef>
              <a:spcAft>
                <a:spcPts val="0"/>
              </a:spcAft>
              <a:buNone/>
            </a:pPr>
            <a:r>
              <a:rPr lang="en-US" sz="1200"/>
              <a:t>A fast Coset Solver</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[28] Michael Reid, 05.07.1997</a:t>
            </a:r>
            <a:endParaRPr/>
          </a:p>
          <a:p>
            <a:pPr indent="0" lvl="0" marL="0" rtl="0" algn="l">
              <a:spcBef>
                <a:spcPts val="0"/>
              </a:spcBef>
              <a:spcAft>
                <a:spcPts val="0"/>
              </a:spcAft>
              <a:buNone/>
            </a:pPr>
            <a:r>
              <a:rPr lang="en-US" sz="1200"/>
              <a:t>optimal cube solver</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[29] Michael Reid, 07.01.1995</a:t>
            </a:r>
            <a:endParaRPr/>
          </a:p>
          <a:p>
            <a:pPr indent="0" lvl="0" marL="0" rtl="0" algn="l">
              <a:spcBef>
                <a:spcPts val="0"/>
              </a:spcBef>
              <a:spcAft>
                <a:spcPts val="0"/>
              </a:spcAft>
              <a:buNone/>
            </a:pPr>
            <a:r>
              <a:rPr lang="en-US" sz="1200"/>
              <a:t>two stage filtration</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[3] Korf, 1997</a:t>
            </a:r>
            <a:endParaRPr/>
          </a:p>
          <a:p>
            <a:pPr indent="0" lvl="0" marL="0" rtl="0" algn="l">
              <a:spcBef>
                <a:spcPts val="0"/>
              </a:spcBef>
              <a:spcAft>
                <a:spcPts val="0"/>
              </a:spcAft>
              <a:buNone/>
            </a:pPr>
            <a:r>
              <a:rPr lang="en-US" sz="1200"/>
              <a:t>Finding Optimal Solutions to Rubik’s Cube Using Pattern Databases</a:t>
            </a:r>
            <a:endParaRPr/>
          </a:p>
        </p:txBody>
      </p:sp>
      <p:sp>
        <p:nvSpPr>
          <p:cNvPr id="1164" name="Google Shape;1164;p2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1" name="Shape 1181"/>
        <p:cNvGrpSpPr/>
        <p:nvPr/>
      </p:nvGrpSpPr>
      <p:grpSpPr>
        <a:xfrm>
          <a:off x="0" y="0"/>
          <a:ext cx="0" cy="0"/>
          <a:chOff x="0" y="0"/>
          <a:chExt cx="0" cy="0"/>
        </a:xfrm>
      </p:grpSpPr>
      <p:sp>
        <p:nvSpPr>
          <p:cNvPr id="1182" name="Google Shape;1182;p2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83" name="Google Shape;1183;p2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Для 3×3×3 у нас уже есть сильные специальные методы и даже точное число Бога. Но на этом задача поиска не заканчивается. Хотим собирать кубики большего размера, решать другие головоломки. У всех этих задач есть доступные локальные переходы, но размер пространства и полезная информация о расстоянии могут быть совсем другими.</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Поэтому интересен подход, который можно снова применить после задания нового состояния, генераторов и цели. Не хочется для каждого большого графа начинать с полного перебора или заново получать точные таблицы такого же масштаба. Именно здесь машинное обучение может дать практический источник информации для поиска.</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Попробуем обучить компактную функцию, которая по состоянию оценивает оставшуюся стоимость или подсказывает перспективное действие. Такая оценка может ошибаться, но быть полезной: поиск будет тратить больше вычислений на направления, которые чаще приводят к цели. Смысл в том, чтобы получить хорошее ранжирование без хранения точного ответа для каждой вершины.</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Есть естественная трудность: для supervised learning обычно нужны ответы, а кратчайшие расстояния мы как раз не умеем массово вычислять. Но доступные переходы дают другие сигналы. Можно самому получить траекторию от цели и знать её длину, проверить обратное действие или использовать связь стоимости с оценками соседей. Эти сигналы не требуют заранее решить всю исходную задачу. Разные ML-методы по-разному превращают такую информацию в обучающую цель.</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Коллекция на фотографии показывает, почему одного успеха на 3×3×3 мало. Переносить хотим процедуру: описать среду, получить данные, обучить модель и запустить поиск. Это не обещание, что одна сеть без переобучения справится со всеми размерами и всеми головоломками. Для другой задачи обычно нужны подходящее кодирование, отдельная модель и проверка её работы в выбранном бюджете.</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ML не отменяет поиск и проверку. Модель ранжирует кандидатов, поиск строит последовательность действий, а её применение показывает, достигнута ли цель. Допустимость оценки и оптимальность решения автоматически не возникают. Практический результат будем измерять долей решённых задач, длиной путей и затратами времени и памяти.</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Прежде чем подробно разбирать CayleyPy Cube, посмотрим на общую карту методов. Она показывает, откуда берётся обучающий сигнал, что предсказывает модель и как по этому предсказанию строится путь. Это поможет увидеть, какую часть общей задачи мы поручаем обучению.</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[Источники]</a:t>
            </a:r>
            <a:endParaRPr/>
          </a:p>
          <a:p>
            <a:pPr indent="0" lvl="0" marL="0" rtl="0" algn="l">
              <a:spcBef>
                <a:spcPts val="0"/>
              </a:spcBef>
              <a:spcAft>
                <a:spcPts val="0"/>
              </a:spcAft>
              <a:buNone/>
            </a:pPr>
            <a:r>
              <a:rPr lang="en-US" sz="1200"/>
              <a:t>[9] Chervov и др., NeurIPS 2025</a:t>
            </a:r>
            <a:endParaRPr/>
          </a:p>
          <a:p>
            <a:pPr indent="0" lvl="0" marL="0" rtl="0" algn="l">
              <a:spcBef>
                <a:spcPts val="0"/>
              </a:spcBef>
              <a:spcAft>
                <a:spcPts val="0"/>
              </a:spcAft>
              <a:buNone/>
            </a:pPr>
            <a:r>
              <a:rPr lang="en-US" sz="1200"/>
              <a:t>A machine learning approach that beats Rubik’s cubes</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[16] Д. П. Дроздов, К. С. Яковлев, 2026</a:t>
            </a:r>
            <a:endParaRPr/>
          </a:p>
          <a:p>
            <a:pPr indent="0" lvl="0" marL="0" rtl="0" algn="l">
              <a:spcBef>
                <a:spcPts val="0"/>
              </a:spcBef>
              <a:spcAft>
                <a:spcPts val="0"/>
              </a:spcAft>
              <a:buNone/>
            </a:pPr>
            <a:r>
              <a:rPr lang="en-US" sz="1200"/>
              <a:t>Модифицированный лучевой поиск с обучаемой эвристикой на графах Кэли группы кубика Рубика</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[19] Gerwin Sturm, 2010 · CC BY-SA 2.0</a:t>
            </a:r>
            <a:endParaRPr/>
          </a:p>
          <a:p>
            <a:pPr indent="0" lvl="0" marL="0" rtl="0" algn="l">
              <a:spcBef>
                <a:spcPts val="0"/>
              </a:spcBef>
              <a:spcAft>
                <a:spcPts val="0"/>
              </a:spcAft>
              <a:buNone/>
            </a:pPr>
            <a:r>
              <a:rPr lang="en-US" sz="1200"/>
              <a:t>Фотография коллекции механических головоломок</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Фото: Gerwin Sturm, 2010. Лицензия CC BY-SA 2.0.</a:t>
            </a:r>
            <a:endParaRPr/>
          </a:p>
        </p:txBody>
      </p:sp>
      <p:sp>
        <p:nvSpPr>
          <p:cNvPr id="1184" name="Google Shape;1184;p2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7" name="Shape 1197"/>
        <p:cNvGrpSpPr/>
        <p:nvPr/>
      </p:nvGrpSpPr>
      <p:grpSpPr>
        <a:xfrm>
          <a:off x="0" y="0"/>
          <a:ext cx="0" cy="0"/>
          <a:chOff x="0" y="0"/>
          <a:chExt cx="0" cy="0"/>
        </a:xfrm>
      </p:grpSpPr>
      <p:sp>
        <p:nvSpPr>
          <p:cNvPr id="1198" name="Google Shape;1198;p2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99" name="Google Shape;1199;p2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Здесь собраны пять подходов к одной трудности: точные кратчайшие расстояния для обучения заранее неизвестны. Таблица сравнивает не проценты успеха из разных экспериментов, а устройство решателя — обучающий сигнал, выход модели и способ построить путь.</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DeepCubeA учит стоимость до цели через обновления Беллмана. Текущие оценки соседей дают новую целевую стоимость, а затем модель направляет batch weighted A*. EfficientCube использует известную историю перемешивания: обратное действие даёт supervised-метку для политики. Эта политика помогает Beam Search выбирать последовательность ходов. Метка известна точно для сгенерированного перехода, но сам переход не обязан лежать на кратчайшем пути.</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CayleyPy Cube берёт ещё более простой сигнал — глубину random walk от цели. Сеть учится предсказывать эту глубину и выдаёт скалярную геометрическую оценку. Затем большой GPU Beam Search превращает ранжирование в решение. Глубина блуждания и кратчайшее расстояние различаются, поэтому полезность оценки нужно проверять в поиске, а не считать её точной по определению.</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CayleyPy RL сначала получает такую же начальную оценку, а затем улучшает её через TD-обновления, связанные с целью навигации. Итоговая модель оценивает стоимость состояния; путь снова строит Beam Search. GFlowNet учит прямую и обратную политики через условия баланса и штраф потока. Обратная политика задаёт направление к цели и также может использоваться вместе с Beam Search.</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Ни одна строка не является безусловным победителем: условия обучения, ширина поиска, число попыток и оборудование различаются. Таблица нужна, чтобы понимать источник информации и роль модели. Дальше сосредоточимся на CayleyPy Cube, затем на моей работе с данными, архитектурами и устойчивостью поиска. К CayleyPy RL и GFlowNet вернёмся в конце, с пояснением каждого подхода и отдельным слайдом с результатами.</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[Источники]</a:t>
            </a:r>
            <a:endParaRPr/>
          </a:p>
          <a:p>
            <a:pPr indent="0" lvl="0" marL="0" rtl="0" algn="l">
              <a:spcBef>
                <a:spcPts val="0"/>
              </a:spcBef>
              <a:spcAft>
                <a:spcPts val="0"/>
              </a:spcAft>
              <a:buNone/>
            </a:pPr>
            <a:r>
              <a:rPr lang="en-US" sz="1200"/>
              <a:t>[7] Agostinelli и др., 2019</a:t>
            </a:r>
            <a:endParaRPr/>
          </a:p>
          <a:p>
            <a:pPr indent="0" lvl="0" marL="0" rtl="0" algn="l">
              <a:spcBef>
                <a:spcPts val="0"/>
              </a:spcBef>
              <a:spcAft>
                <a:spcPts val="0"/>
              </a:spcAft>
              <a:buNone/>
            </a:pPr>
            <a:r>
              <a:rPr lang="en-US" sz="1200"/>
              <a:t>Solving the Rubik’s cube with deep reinforcement learning and search</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[8] Takano, 2023</a:t>
            </a:r>
            <a:endParaRPr/>
          </a:p>
          <a:p>
            <a:pPr indent="0" lvl="0" marL="0" rtl="0" algn="l">
              <a:spcBef>
                <a:spcPts val="0"/>
              </a:spcBef>
              <a:spcAft>
                <a:spcPts val="0"/>
              </a:spcAft>
              <a:buNone/>
            </a:pPr>
            <a:r>
              <a:rPr lang="en-US" sz="1200"/>
              <a:t>Self-Supervision is All You Need for Solving Rubik’s Cube</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[9] Chervov и др., NeurIPS 2025</a:t>
            </a:r>
            <a:endParaRPr/>
          </a:p>
          <a:p>
            <a:pPr indent="0" lvl="0" marL="0" rtl="0" algn="l">
              <a:spcBef>
                <a:spcPts val="0"/>
              </a:spcBef>
              <a:spcAft>
                <a:spcPts val="0"/>
              </a:spcAft>
              <a:buNone/>
            </a:pPr>
            <a:r>
              <a:rPr lang="en-US" sz="1200"/>
              <a:t>A machine learning approach that beats Rubik’s cubes</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[10] Chervov и др., 2025/2026</a:t>
            </a:r>
            <a:endParaRPr/>
          </a:p>
          <a:p>
            <a:pPr indent="0" lvl="0" marL="0" rtl="0" algn="l">
              <a:spcBef>
                <a:spcPts val="0"/>
              </a:spcBef>
              <a:spcAft>
                <a:spcPts val="0"/>
              </a:spcAft>
              <a:buNone/>
            </a:pPr>
            <a:r>
              <a:rPr lang="en-US" sz="1200"/>
              <a:t>CayleyPy RL: Pathfinding and Reinforcement Learning on Cayley Graphs</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[12] Morozov и др., 2026</a:t>
            </a:r>
            <a:endParaRPr/>
          </a:p>
          <a:p>
            <a:pPr indent="0" lvl="0" marL="0" rtl="0" algn="l">
              <a:spcBef>
                <a:spcPts val="0"/>
              </a:spcBef>
              <a:spcAft>
                <a:spcPts val="0"/>
              </a:spcAft>
              <a:buNone/>
            </a:pPr>
            <a:r>
              <a:rPr lang="en-US" sz="1200"/>
              <a:t>Learning Shortest Paths with Generative Flow Networks</a:t>
            </a:r>
            <a:endParaRPr/>
          </a:p>
        </p:txBody>
      </p:sp>
      <p:sp>
        <p:nvSpPr>
          <p:cNvPr id="1200" name="Google Shape;1200;p2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8" name="Shape 1208"/>
        <p:cNvGrpSpPr/>
        <p:nvPr/>
      </p:nvGrpSpPr>
      <p:grpSpPr>
        <a:xfrm>
          <a:off x="0" y="0"/>
          <a:ext cx="0" cy="0"/>
          <a:chOff x="0" y="0"/>
          <a:chExt cx="0" cy="0"/>
        </a:xfrm>
      </p:grpSpPr>
      <p:sp>
        <p:nvSpPr>
          <p:cNvPr id="1209" name="Google Shape;1209;p2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10" name="Google Shape;1210;p2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Здесь начинается основной ML-подход, который станет базой для моей исследовательской части. Чтобы понять его результат, нужно связать данные и модель с самим поиском. Нельзя объяснить высокий процент оптимальных решений одним только качеством нейросети: важны и ширина Beam Search, и независимые модели.</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Мы последовательно разберём генерацию dataset, смысл метки глубины, устройство ResMLP, batch-вычисления на GPU и выбор продолжений в луче. Затем посмотрим, что даёт ансамбль и как меняются результаты при росте бюджета. Эта последовательность пригодится дальше: в своей работе я буду отдельно менять генератор данных, архитектуру и механизм поиска.</a:t>
            </a:r>
            <a:endParaRPr/>
          </a:p>
        </p:txBody>
      </p:sp>
      <p:sp>
        <p:nvSpPr>
          <p:cNvPr id="1211" name="Google Shape;1211;p2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0" name="Shape 1220"/>
        <p:cNvGrpSpPr/>
        <p:nvPr/>
      </p:nvGrpSpPr>
      <p:grpSpPr>
        <a:xfrm>
          <a:off x="0" y="0"/>
          <a:ext cx="0" cy="0"/>
          <a:chOff x="0" y="0"/>
          <a:chExt cx="0" cy="0"/>
        </a:xfrm>
      </p:grpSpPr>
      <p:sp>
        <p:nvSpPr>
          <p:cNvPr id="1221" name="Google Shape;1221;p2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22" name="Google Shape;1222;p2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Начнём с разделения двух этапов. До решения конкретной задачи мы обучаем модель. Берём собранное состояние, выполняем случайные ходы и сохраняем пары: полученное состояние и число выполненных шагов. Затем ResMLP учится предсказывать эту метку по вектору состояния. Такой dataset можно получать прямо во время обучения, и для него не нужны известные кратчайшие решения.</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После обучения веса фиксируются. Теперь приходит произвольный стартовый кубик. Beam Search раскрывает его соседей, сеть оценивает кандидатов, а алгоритм оставляет лучшие продолжения. Эта процедура повторяется до достижения цели или ограничения на поиск. Найденную последовательность ходов можно независимо применить к исходному состоянию и проверить результат.</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Почему здесь полезно чётко разделять модель и поиск? Сеть выдаёт только скаляр. Она не возвращает готовую программу сборки и не знает гарантированно истинного расстояния. Решатель компенсирует ошибки оценки тем, что одновременно сохраняет много альтернатив. Небольшая ошибка ранжирования тогда не обязательно уничтожит единственное хорошее направление.</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В опубликованном подходе можно обучить несколько независимых ResMLP. Для каждого агента запускается поиск, затем выбирается самое короткое корректное решение. Ансамбль будет разобран отдельно: он увеличивает разнообразие путей и одновременно общий бюджет.</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Весь цикл требует только кодирования состояния, доступных генераторов и проверяемой цели. Для кубика состояние — цвета фацетов, а каждый ход переставляет координаты. Поэтому переходы вычислительно дешёвые даже тогда, когда весь граф невозможно сохранить. Начнём с того, какие именно данные при этом возникают.</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[Источники]</a:t>
            </a:r>
            <a:endParaRPr/>
          </a:p>
          <a:p>
            <a:pPr indent="0" lvl="0" marL="0" rtl="0" algn="l">
              <a:spcBef>
                <a:spcPts val="0"/>
              </a:spcBef>
              <a:spcAft>
                <a:spcPts val="0"/>
              </a:spcAft>
              <a:buNone/>
            </a:pPr>
            <a:r>
              <a:rPr lang="en-US" sz="1200"/>
              <a:t>[9] Chervov и др., NeurIPS 2025</a:t>
            </a:r>
            <a:endParaRPr/>
          </a:p>
          <a:p>
            <a:pPr indent="0" lvl="0" marL="0" rtl="0" algn="l">
              <a:spcBef>
                <a:spcPts val="0"/>
              </a:spcBef>
              <a:spcAft>
                <a:spcPts val="0"/>
              </a:spcAft>
              <a:buNone/>
            </a:pPr>
            <a:r>
              <a:rPr lang="en-US" sz="1200"/>
              <a:t>A machine learning approach that beats Rubik’s cubes</a:t>
            </a:r>
            <a:endParaRPr/>
          </a:p>
        </p:txBody>
      </p:sp>
      <p:sp>
        <p:nvSpPr>
          <p:cNvPr id="1223" name="Google Shape;1223;p2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2" name="Shape 1252"/>
        <p:cNvGrpSpPr/>
        <p:nvPr/>
      </p:nvGrpSpPr>
      <p:grpSpPr>
        <a:xfrm>
          <a:off x="0" y="0"/>
          <a:ext cx="0" cy="0"/>
          <a:chOff x="0" y="0"/>
          <a:chExt cx="0" cy="0"/>
        </a:xfrm>
      </p:grpSpPr>
      <p:sp>
        <p:nvSpPr>
          <p:cNvPr id="1253" name="Google Shape;1253;p27: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54" name="Google Shape;1254;p2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Отправная точка генерации — собранное состояние e. Выбираем допустимый ход, получаем s₁, затем ещё один ход и s₂, и так далее. После k действий сохраняем пару состояния sₖ и метки k. Чтобы получить большой dataset, запускаем много таких траекторий с разными случайными действиями.</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Почему это дёшево? Для каждого примера достаточно выполнить переход, который мы и так умеем вычислять. Не нужен вызов точного решателя, не нужно проходить весь граф BFS и не нужно получать оптимальный путь. На GPU удобно одновременно перемешивать batch состояний: одинаковая операция по индексам применяется сразу к многим векторам.</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В опубликованной реализации используются non-backtracking random walks: не разрешается немедленно отменить предыдущий ход. Если только что сделали R, следующий шаг не должен быть R⁻¹. Такое правило убирает самые очевидные возвраты. Но оно ещё не запрещает более длинные циклы, поэтому глубина траектории всё равно может существенно отличаться от кратчайшего расстояния.</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Пары генерируются заново на каждой эпохе. Это даёт разнообразие посещённых состояний, но одна и та же вершина может появиться с разными k. Для регрессии это допустимо как статистическая постановка, хотя для поиска может быть источником неоднозначного сигнала. В моей работе мы отдельно попробуем согласовать такие метки в фиксированном dataset.</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Даже очень большой набор примеров покрывает лишь крошечную часть огромного графа. Поэтому успех зависит от того, сохраняет ли кодирование состояния закономерности, по которым сеть может обобщать на новые вершины. Случайные идентификаторы вместо содержательного вектора такого свойства обычно не дают.</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[Источники]</a:t>
            </a:r>
            <a:endParaRPr/>
          </a:p>
          <a:p>
            <a:pPr indent="0" lvl="0" marL="0" rtl="0" algn="l">
              <a:spcBef>
                <a:spcPts val="0"/>
              </a:spcBef>
              <a:spcAft>
                <a:spcPts val="0"/>
              </a:spcAft>
              <a:buNone/>
            </a:pPr>
            <a:r>
              <a:rPr lang="en-US" sz="1200"/>
              <a:t>[9] Chervov и др., NeurIPS 2025</a:t>
            </a:r>
            <a:endParaRPr/>
          </a:p>
          <a:p>
            <a:pPr indent="0" lvl="0" marL="0" rtl="0" algn="l">
              <a:spcBef>
                <a:spcPts val="0"/>
              </a:spcBef>
              <a:spcAft>
                <a:spcPts val="0"/>
              </a:spcAft>
              <a:buNone/>
            </a:pPr>
            <a:r>
              <a:rPr lang="en-US" sz="1200"/>
              <a:t>A machine learning approach that beats Rubik’s cubes</a:t>
            </a:r>
            <a:endParaRPr/>
          </a:p>
        </p:txBody>
      </p:sp>
      <p:sp>
        <p:nvSpPr>
          <p:cNvPr id="1255" name="Google Shape;1255;p2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1" name="Shape 1291"/>
        <p:cNvGrpSpPr/>
        <p:nvPr/>
      </p:nvGrpSpPr>
      <p:grpSpPr>
        <a:xfrm>
          <a:off x="0" y="0"/>
          <a:ext cx="0" cy="0"/>
          <a:chOff x="0" y="0"/>
          <a:chExt cx="0" cy="0"/>
        </a:xfrm>
      </p:grpSpPr>
      <p:sp>
        <p:nvSpPr>
          <p:cNvPr id="1292" name="Google Shape;1292;p28: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93" name="Google Shape;1293;p28: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Начинаем в цели, делаем ход U, затем обратный U и снова оказываемся в цели. Глубина равна двум, расстояние — нулю. Даже запрет немедленного возврата не исключает все более длинные циклы. Поэтому номер шага — дешёвая метка, но не истинное кратчайшее расстояние.</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Это не значит, что метка бесполезна. Более далёкие состояния часто появляются на более поздних шагах, и распределение блужданий содержит информацию о геометрии. Вопрос в том, какую функцию мы получаем при обучении и от чего она зависит. Если использовать квадратичную ошибку для предсказания глубины, ответ можно сформулировать точно через условное среднее.</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Известная история перемешивания всегда даёт какой-то обратимый путь длины k, следовательно d(s,e) не больше k. Равенство возникает лишь тогда, когда полученный путь случайно оказался кратчайшим. Для обучения это верхняя оценка по конкретной траектории.</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[Источники]</a:t>
            </a:r>
            <a:endParaRPr/>
          </a:p>
          <a:p>
            <a:pPr indent="0" lvl="0" marL="0" rtl="0" algn="l">
              <a:spcBef>
                <a:spcPts val="0"/>
              </a:spcBef>
              <a:spcAft>
                <a:spcPts val="0"/>
              </a:spcAft>
              <a:buNone/>
            </a:pPr>
            <a:r>
              <a:rPr lang="en-US" sz="1200"/>
              <a:t>[9] Chervov и др., NeurIPS 2025</a:t>
            </a:r>
            <a:endParaRPr/>
          </a:p>
          <a:p>
            <a:pPr indent="0" lvl="0" marL="0" rtl="0" algn="l">
              <a:spcBef>
                <a:spcPts val="0"/>
              </a:spcBef>
              <a:spcAft>
                <a:spcPts val="0"/>
              </a:spcAft>
              <a:buNone/>
            </a:pPr>
            <a:r>
              <a:rPr lang="en-US" sz="1200"/>
              <a:t>A machine learning approach that beats Rubik’s cubes</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[11] Douglas, Fraser-Taliente, 2025</a:t>
            </a:r>
            <a:endParaRPr/>
          </a:p>
          <a:p>
            <a:pPr indent="0" lvl="0" marL="0" rtl="0" algn="l">
              <a:spcBef>
                <a:spcPts val="0"/>
              </a:spcBef>
              <a:spcAft>
                <a:spcPts val="0"/>
              </a:spcAft>
              <a:buNone/>
            </a:pPr>
            <a:r>
              <a:rPr lang="en-US" sz="1200"/>
              <a:t>Diffusion Models for Cayley Graphs</a:t>
            </a:r>
            <a:endParaRPr/>
          </a:p>
        </p:txBody>
      </p:sp>
      <p:sp>
        <p:nvSpPr>
          <p:cNvPr id="1294" name="Google Shape;1294;p28: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6" name="Shape 1316"/>
        <p:cNvGrpSpPr/>
        <p:nvPr/>
      </p:nvGrpSpPr>
      <p:grpSpPr>
        <a:xfrm>
          <a:off x="0" y="0"/>
          <a:ext cx="0" cy="0"/>
          <a:chOff x="0" y="0"/>
          <a:chExt cx="0" cy="0"/>
        </a:xfrm>
      </p:grpSpPr>
      <p:sp>
        <p:nvSpPr>
          <p:cNvPr id="1317" name="Google Shape;1317;p2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18" name="Google Shape;1318;p2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Пусть K — глубина, на которой в нашей процедуре генерации встретилось состояние S. Какое предсказание минимизирует ожидаемую квадратичную ошибку? E[K при условии S равно s]. То есть среднюю глубину появления состояния в выбранном распределении данных.</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Функция зависит от длины и закона блужданий, запретов возврата и распределения начальных условий. Она в общем случае не равна d(s,e) и не обязана быть нижней оценкой. Но для Beam Search нам часто достаточно полезного ранжирования кандидатов. Поэтому полезность модели проверяется через работу поиска. Теперь посмотрим, как устроена сеть, которая учится по этим меткам.</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Если вершина встретилась на глубинах пять и девять, сеть под квадратичной ошибкой будет стремиться к компромиссу. Это число определяется распределением генерации. Его нельзя без дополнительных условий назвать истинным расстоянием или доказанно точной диффузионной метрикой. Тем не менее такой сигнал может сохранять полезное ранжирование: состояния, которые обычно встречаются раньше, часто оказываются ближе к цели. Эту практическую связь мы и проверяем через поиск.</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[Источники]</a:t>
            </a:r>
            <a:endParaRPr/>
          </a:p>
          <a:p>
            <a:pPr indent="0" lvl="0" marL="0" rtl="0" algn="l">
              <a:spcBef>
                <a:spcPts val="0"/>
              </a:spcBef>
              <a:spcAft>
                <a:spcPts val="0"/>
              </a:spcAft>
              <a:buNone/>
            </a:pPr>
            <a:r>
              <a:rPr lang="en-US" sz="1200"/>
              <a:t>[9] Chervov и др., NeurIPS 2025</a:t>
            </a:r>
            <a:endParaRPr/>
          </a:p>
          <a:p>
            <a:pPr indent="0" lvl="0" marL="0" rtl="0" algn="l">
              <a:spcBef>
                <a:spcPts val="0"/>
              </a:spcBef>
              <a:spcAft>
                <a:spcPts val="0"/>
              </a:spcAft>
              <a:buNone/>
            </a:pPr>
            <a:r>
              <a:rPr lang="en-US" sz="1200"/>
              <a:t>A machine learning approach that beats Rubik’s cubes</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[10] Chervov и др., 2025/2026</a:t>
            </a:r>
            <a:endParaRPr/>
          </a:p>
          <a:p>
            <a:pPr indent="0" lvl="0" marL="0" rtl="0" algn="l">
              <a:spcBef>
                <a:spcPts val="0"/>
              </a:spcBef>
              <a:spcAft>
                <a:spcPts val="0"/>
              </a:spcAft>
              <a:buNone/>
            </a:pPr>
            <a:r>
              <a:rPr lang="en-US" sz="1200"/>
              <a:t>CayleyPy RL: Pathfinding and Reinforcement Learning on Cayley Graphs</a:t>
            </a:r>
            <a:endParaRPr/>
          </a:p>
        </p:txBody>
      </p:sp>
      <p:sp>
        <p:nvSpPr>
          <p:cNvPr id="1319" name="Google Shape;1319;p2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8" name="Shape 1328"/>
        <p:cNvGrpSpPr/>
        <p:nvPr/>
      </p:nvGrpSpPr>
      <p:grpSpPr>
        <a:xfrm>
          <a:off x="0" y="0"/>
          <a:ext cx="0" cy="0"/>
          <a:chOff x="0" y="0"/>
          <a:chExt cx="0" cy="0"/>
        </a:xfrm>
      </p:grpSpPr>
      <p:sp>
        <p:nvSpPr>
          <p:cNvPr id="1329" name="Google Shape;1329;p3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30" name="Google Shape;1330;p3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На вход модели подаём кодированное состояние. Для кубика это 6N² цветов фацетов. Их можно представить one-hot-векторами, затем развернуть в общий вектор признаков. Linear-слои преобразуют его, residual blocks помогают обучать более глубокую сеть, а BatchNorm и ReLU входят в опубликованную архитектуру. На выходе остаётся одно число: предсказанная глубина или связанная с ней оценка.</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Целевая величина в этой постановке известна автоматически — k из генератора случайных блужданий. Обучение минимизирует MSE между предсказанием и этой меткой. Мы не называем полученную функцию допустимой эвристикой: ничто в обычной регрессии не запрещает ей переоценить истинное расстояние. Поэтому гарантии A* с PDB сюда напрямую не переносятся.</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Residual connection означает, что блок добавляет вычисленное преобразование к входу. Это механизм обучения сети, а не переход в графе головоломки. Важно не смешивать два разных графа: архитектуру модели и пространство состояний задачи.</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Зачем здесь MLP, если у кубика столько структуры? Одно преимущество — низкая цена inference. В Beam Search нужно оценивать большое число кандидатов, и даже умеренное увеличение стоимости одного состояния умножается на ширину луча и число итераций. Более сложная архитектура может лучше видеть зависимости, но должна оправдать свою цену качеством всего поиска.</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Модель обучается заранее, затем работает с фиксированными весами. В стандартном решении нет дополнительного обучения на каждом конкретном старте. Для другого размера меняется длина входа, и обычно нужна другая сеть. Это перенос процедуры, а не непосредственное использование тех же весов.</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[Источники]</a:t>
            </a:r>
            <a:endParaRPr/>
          </a:p>
          <a:p>
            <a:pPr indent="0" lvl="0" marL="0" rtl="0" algn="l">
              <a:spcBef>
                <a:spcPts val="0"/>
              </a:spcBef>
              <a:spcAft>
                <a:spcPts val="0"/>
              </a:spcAft>
              <a:buNone/>
            </a:pPr>
            <a:r>
              <a:rPr lang="en-US" sz="1200"/>
              <a:t>[9] Chervov и др., NeurIPS 2025</a:t>
            </a:r>
            <a:endParaRPr/>
          </a:p>
          <a:p>
            <a:pPr indent="0" lvl="0" marL="0" rtl="0" algn="l">
              <a:spcBef>
                <a:spcPts val="0"/>
              </a:spcBef>
              <a:spcAft>
                <a:spcPts val="0"/>
              </a:spcAft>
              <a:buNone/>
            </a:pPr>
            <a:r>
              <a:rPr lang="en-US" sz="1200"/>
              <a:t>A machine learning approach that beats Rubik’s cubes</a:t>
            </a:r>
            <a:endParaRPr/>
          </a:p>
        </p:txBody>
      </p:sp>
      <p:sp>
        <p:nvSpPr>
          <p:cNvPr id="1331" name="Google Shape;1331;p3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7" name="Shape 1357"/>
        <p:cNvGrpSpPr/>
        <p:nvPr/>
      </p:nvGrpSpPr>
      <p:grpSpPr>
        <a:xfrm>
          <a:off x="0" y="0"/>
          <a:ext cx="0" cy="0"/>
          <a:chOff x="0" y="0"/>
          <a:chExt cx="0" cy="0"/>
        </a:xfrm>
      </p:grpSpPr>
      <p:sp>
        <p:nvSpPr>
          <p:cNvPr id="1358" name="Google Shape;1358;p3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59" name="Google Shape;1359;p3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Теперь посмотрим, как одна оценка становится массовым вычислением. Пусть в текущем луче W состояний, а генераторов m. До удаления повторов можно получить до W·m кандидатов. При большом W это уже миллионы соседей. Вычислять их по одному в цикле на CPU было бы очень дорого.</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Переход у кубика — перестановка координат вектора. Таблицу индексов генератора можно подготовить заранее, а потом применить к batch состояний. Кандидаты поступают в нейросеть группами. Если весь набор не помещается в память GPU, inference выполняется по одному batch за раз, после чего оценки объединяются для отбора.</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Однако большой batch сам по себе ещё не делает решение эффективным. Нужно учитывать хранение состояний, временные тензоры, удаление дубликатов, передачу данных и top-k. Память модели — только часть общей памяти решателя. При очень широкой границе поиска основную цену могут задавать кандидаты и служебные структуры.</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Ещё одна инженерная деталь — повторные состояния. Разные последовательности действий часто приводят в одну вершину. Если занять ими несколько мест луча, реальное разнообразие направлений уменьшится. Поэтому опубликованный цикл удаляет дубликаты текущих кандидатов. Это отличается от глобального запрета всех когда-либо посещённых вершин: последнее было бы гораздо более сильным ограничением и требовало бы другой памяти.</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Так GPU помогает выполнять доступные локальные операции с большим числом состояний. Но правило выбора продолжений по-прежнему определяется алгоритмом поиска. Следующий слайд показывает, что именно сохраняет Beam Search после этих вычислений.</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[Источники]</a:t>
            </a:r>
            <a:endParaRPr/>
          </a:p>
          <a:p>
            <a:pPr indent="0" lvl="0" marL="0" rtl="0" algn="l">
              <a:spcBef>
                <a:spcPts val="0"/>
              </a:spcBef>
              <a:spcAft>
                <a:spcPts val="0"/>
              </a:spcAft>
              <a:buNone/>
            </a:pPr>
            <a:r>
              <a:rPr lang="en-US" sz="1200"/>
              <a:t>[9] Chervov и др., NeurIPS 2025</a:t>
            </a:r>
            <a:endParaRPr/>
          </a:p>
          <a:p>
            <a:pPr indent="0" lvl="0" marL="0" rtl="0" algn="l">
              <a:spcBef>
                <a:spcPts val="0"/>
              </a:spcBef>
              <a:spcAft>
                <a:spcPts val="0"/>
              </a:spcAft>
              <a:buNone/>
            </a:pPr>
            <a:r>
              <a:rPr lang="en-US" sz="1200"/>
              <a:t>A machine learning approach that beats Rubik’s cubes</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[13] CayleyPy: репозиторий и документация</a:t>
            </a:r>
            <a:endParaRPr/>
          </a:p>
          <a:p>
            <a:pPr indent="0" lvl="0" marL="0" rtl="0" algn="l">
              <a:spcBef>
                <a:spcPts val="0"/>
              </a:spcBef>
              <a:spcAft>
                <a:spcPts val="0"/>
              </a:spcAft>
              <a:buNone/>
            </a:pPr>
            <a:r>
              <a:rPr lang="en-US" sz="1200"/>
              <a:t>CayleyPy</a:t>
            </a:r>
            <a:endParaRPr/>
          </a:p>
        </p:txBody>
      </p:sp>
      <p:sp>
        <p:nvSpPr>
          <p:cNvPr id="1360" name="Google Shape;1360;p3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6" name="Shape 1386"/>
        <p:cNvGrpSpPr/>
        <p:nvPr/>
      </p:nvGrpSpPr>
      <p:grpSpPr>
        <a:xfrm>
          <a:off x="0" y="0"/>
          <a:ext cx="0" cy="0"/>
          <a:chOff x="0" y="0"/>
          <a:chExt cx="0" cy="0"/>
        </a:xfrm>
      </p:grpSpPr>
      <p:sp>
        <p:nvSpPr>
          <p:cNvPr id="1387" name="Google Shape;1387;p3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88" name="Google Shape;1388;p3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Рассмотрим наглядный маленький луч ширины два. На текущем уровне есть два состояния. Мы раскрываем их соседей, удаляем совпадающие вершины и оцениваем оставшихся кандидатов с помощью hθ. Допустим, получились оценки четыре, пять, семь и девять. Тогда на следующем уровне останутся состояния с оценками четыре и пять, а остальные будут отброшены.</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Все кандидаты одного уровня находятся на одинаковом числе шагов от старта, поэтому обычный Beam Search в этой конфигурации может сравнивать их по hθ. Это не тот же алгоритм, что A*: здесь мы жёстко ограничиваем число альтернатив и не сохраняем глобальную очередь всех перспективных вершин. Хорошее продолжение может исчезнуть, если модель ошиблась в его ранге.</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Для каждого сохранённого состояния нужно помнить родителя и ход. Когда в луч попадает цель, по этим связям восстанавливается последовательность действий. После этого решение проверяется на исходном состоянии. Само достижение цели подтверждает корректность пути, но не его оптимальность: отброшенная ветка могла содержать более короткий маршрут.</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Увеличение W уменьшает вероятность слишком рано потерять полезное направление. Одновременно растёт число кандидатов, стоимость inference и память. Именно этот компромисс важен в CayleyPy Cube: широкая граница поиска часто компенсирует то, что обученная оценка не является точным расстоянием.</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В примере число два выбрано только для ясности рисунка. В опубликованных результатах ширина достигает 2²⁴, то есть более шестнадцати миллионов состояний в луче. Поэтому при обсуждении качества всегда нужно читать W вместе с другими параметрами.</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[Источники]</a:t>
            </a:r>
            <a:endParaRPr/>
          </a:p>
          <a:p>
            <a:pPr indent="0" lvl="0" marL="0" rtl="0" algn="l">
              <a:spcBef>
                <a:spcPts val="0"/>
              </a:spcBef>
              <a:spcAft>
                <a:spcPts val="0"/>
              </a:spcAft>
              <a:buNone/>
            </a:pPr>
            <a:r>
              <a:rPr lang="en-US" sz="1200"/>
              <a:t>[9] Chervov и др., NeurIPS 2025</a:t>
            </a:r>
            <a:endParaRPr/>
          </a:p>
          <a:p>
            <a:pPr indent="0" lvl="0" marL="0" rtl="0" algn="l">
              <a:spcBef>
                <a:spcPts val="0"/>
              </a:spcBef>
              <a:spcAft>
                <a:spcPts val="0"/>
              </a:spcAft>
              <a:buNone/>
            </a:pPr>
            <a:r>
              <a:rPr lang="en-US" sz="1200"/>
              <a:t>A machine learning approach that beats Rubik’s cubes</a:t>
            </a:r>
            <a:endParaRPr/>
          </a:p>
        </p:txBody>
      </p:sp>
      <p:sp>
        <p:nvSpPr>
          <p:cNvPr id="1389" name="Google Shape;1389;p3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3" name="Shape 1423"/>
        <p:cNvGrpSpPr/>
        <p:nvPr/>
      </p:nvGrpSpPr>
      <p:grpSpPr>
        <a:xfrm>
          <a:off x="0" y="0"/>
          <a:ext cx="0" cy="0"/>
          <a:chOff x="0" y="0"/>
          <a:chExt cx="0" cy="0"/>
        </a:xfrm>
      </p:grpSpPr>
      <p:sp>
        <p:nvSpPr>
          <p:cNvPr id="1424" name="Google Shape;1424;p3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25" name="Google Shape;1425;p3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Случайность есть уже в dataset: разные запуски получают разные блуждания. Даже одинаковая архитектура поэтому обучается немного по-разному. В одной вершине модели могут соглашаться, а в другой ранжировать соседей иначе. Эти различия меняют направление поиска и конечный путь.</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В ансамбле CayleyPy Cube каждая обученная модель является отдельным агентом. Мы запускаем Beam Search с её оценкой, получаем проверяемое решение и затем выбираем минимальную длину среди успешных путей. Здесь не обязательно усреднять значения нескольких сетей для каждого кандидата. Опубликованная схема использует именно разнообразие отдельных запусков и отбор результата.</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Почему это может работать лучше одной очень долго обучаемой модели? Дополнительное обучение не всегда существенно меняет ранжирование трудных состояний. Независимый агент может случайно найти другое полезное направление. В статье исследуется этот обмен между количеством данных для одной сети и разнообразием нескольких сетей.</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Но выигрыш ансамбля не бесплатный. A агентов означает дополнительное обучение, несколько проходов поиска и хранение моделей. Запуски можно распараллелить, что снижает задержку при наличии оборудования, но не отменяет суммарные вычисления. Также нельзя приравнивать ансамбль к одной сети с A-кратным числом параметров без проверки реального inference и структуры поиска.</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Поэтому высокий процент оптимальных решений следует приписывать полной конфигурации: архитектуре, train dataset, W и числу агентов. На следующем слайде мы увидим, насколько заметно меняется результат уже при изменении этих двух последних параметров.</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[Источники]</a:t>
            </a:r>
            <a:endParaRPr/>
          </a:p>
          <a:p>
            <a:pPr indent="0" lvl="0" marL="0" rtl="0" algn="l">
              <a:spcBef>
                <a:spcPts val="0"/>
              </a:spcBef>
              <a:spcAft>
                <a:spcPts val="0"/>
              </a:spcAft>
              <a:buNone/>
            </a:pPr>
            <a:r>
              <a:rPr lang="en-US" sz="1200"/>
              <a:t>[9] Chervov и др., NeurIPS 2025</a:t>
            </a:r>
            <a:endParaRPr/>
          </a:p>
          <a:p>
            <a:pPr indent="0" lvl="0" marL="0" rtl="0" algn="l">
              <a:spcBef>
                <a:spcPts val="0"/>
              </a:spcBef>
              <a:spcAft>
                <a:spcPts val="0"/>
              </a:spcAft>
              <a:buNone/>
            </a:pPr>
            <a:r>
              <a:rPr lang="en-US" sz="1200"/>
              <a:t>A machine learning approach that beats Rubik’s cubes</a:t>
            </a:r>
            <a:endParaRPr/>
          </a:p>
        </p:txBody>
      </p:sp>
      <p:sp>
        <p:nvSpPr>
          <p:cNvPr id="1426" name="Google Shape;1426;p3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3" name="Shape 1453"/>
        <p:cNvGrpSpPr/>
        <p:nvPr/>
      </p:nvGrpSpPr>
      <p:grpSpPr>
        <a:xfrm>
          <a:off x="0" y="0"/>
          <a:ext cx="0" cy="0"/>
          <a:chOff x="0" y="0"/>
          <a:chExt cx="0" cy="0"/>
        </a:xfrm>
      </p:grpSpPr>
      <p:sp>
        <p:nvSpPr>
          <p:cNvPr id="1454" name="Google Shape;1454;p3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55" name="Google Shape;1455;p3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В опубликованной версии CayleyPy Cube одна модель при W, равной двум в степени восемнадцать, даёт около 75,4 процента оптимальных решений. При W, равной двум в степени двадцать четыре, — около 97,3 процента. Ансамбль из двадцати шести моделей в широком режиме достигает около 98,4 процента. Все три точки относятся к тысячному тесту и классической QTM.</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Такой результат получается за счёт всей системы: одной регрессией глубины его не объяснить. Рост бюджета делает поиск намного сильнее, но резко увеличивает вычисления. Теперь посмотрим, что этот полный цикл даёт на больших кубиках. Там уже придётся оценивать длину без известных оптимальных расстояний.</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Во всех трёх режимах из таблицы решены все тысяча тестовых задач, поэтому здесь различается именно доля оптимальных путей, а не success rate. Между 2¹⁸ и 2²⁴ ширина увеличивается в шестьдесят четыре раза. У ансамбля к этому добавляется число отдельных агентов. Процент оптимальности основан на известных эталонных расстояниях данного теста. На больших кубиках таких эталонов нет, поэтому там мы будем обсуждать длину относительно конкурирующих решений, а не тот же процент оптимальности.</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[Источники]</a:t>
            </a:r>
            <a:endParaRPr/>
          </a:p>
          <a:p>
            <a:pPr indent="0" lvl="0" marL="0" rtl="0" algn="l">
              <a:spcBef>
                <a:spcPts val="0"/>
              </a:spcBef>
              <a:spcAft>
                <a:spcPts val="0"/>
              </a:spcAft>
              <a:buNone/>
            </a:pPr>
            <a:r>
              <a:rPr lang="en-US" sz="1200"/>
              <a:t>[9] Chervov и др., NeurIPS 2025</a:t>
            </a:r>
            <a:endParaRPr/>
          </a:p>
          <a:p>
            <a:pPr indent="0" lvl="0" marL="0" rtl="0" algn="l">
              <a:spcBef>
                <a:spcPts val="0"/>
              </a:spcBef>
              <a:spcAft>
                <a:spcPts val="0"/>
              </a:spcAft>
              <a:buNone/>
            </a:pPr>
            <a:r>
              <a:rPr lang="en-US" sz="1200"/>
              <a:t>A machine learning approach that beats Rubik’s cubes</a:t>
            </a:r>
            <a:endParaRPr/>
          </a:p>
        </p:txBody>
      </p:sp>
      <p:sp>
        <p:nvSpPr>
          <p:cNvPr id="1456" name="Google Shape;1456;p3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5" name="Shape 1465"/>
        <p:cNvGrpSpPr/>
        <p:nvPr/>
      </p:nvGrpSpPr>
      <p:grpSpPr>
        <a:xfrm>
          <a:off x="0" y="0"/>
          <a:ext cx="0" cy="0"/>
          <a:chOff x="0" y="0"/>
          <a:chExt cx="0" cy="0"/>
        </a:xfrm>
      </p:grpSpPr>
      <p:sp>
        <p:nvSpPr>
          <p:cNvPr id="1466" name="Google Shape;1466;p3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67" name="Google Shape;1467;p3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Для больших кубиков опубликованная работа сравнивает длины с лучшими результатами Santa 2023. Для 4×4×4 средняя длина уменьшается примерно с 53,5 до 46,5 хода, а для 5×5×5 — с 96,6 до 92,2. В этих точках используются ансамбли из двадцати девяти и шестидесяти девяти моделей соответственно, с шириной 2²⁴.</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На рисунке сплошная линия показывает случайный набор агентов, пунктир — лучший подобранный набор, а затенённая область — одну стандартную ошибку вокруг среднего. Левая панель относится к 3×3×3, центральная и правая — к большим кубикам. Чем больше моделей участвует в выборе пути, тем меньше получается средняя длина. При этом для результата на 5×5×5 обучили шестьдесят девять моделей, хотя после анализа оказалось, что все лучшие решения давали десять из них. Выбрать эти десять заранее нельзя. Поэтому число моделей, показанное на оси графика отобранного ансамбля, не описывает весь бюджет его получения.</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Сразу уточним постановку. В Santa применяются соглашения UQTM, включая особенности фиксации центров и углов. Это не тот же граф, что стандартный 3×3×3 с классической QTM, и не полностью тот же режим, что в моей экспериментальной серии. Нельзя сравнивать полученные длины только по надписи размера кубика. Генераторы, кодирование цели и отождествление состояний тоже задают задачу.</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Для этих наборов оптимальные расстояния обычно неизвестны, поэтому меньшая средняя длина относительно предыдущего результата не равна доказанной оптимальности. Это сильный практический результат поиска коротких решений на конкретных тестах. Он показывает, что интерфейс метода продолжает работать за пределами 3×3×3.</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Одновременно видно ограничение масштабирования. Когда W уже больше шестнадцати миллионов, просто увеличить его ещё в несколько раз становится трудно. Число фацетов, число генераторов и размер временных данных тоже растут. Ансамбль помогает разнообразию, но добавляет запуски.</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Именно здесь возникает моя исследовательская мотивация: можно ли сохранить хорошую долю успеха при существенно меньшей ширине, если изменить данные и само поведение Beam Search после неудачного выбора? До перехода к ней ещё зафиксируем, что означает перенос на другие графы.</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[Источники]</a:t>
            </a:r>
            <a:endParaRPr/>
          </a:p>
          <a:p>
            <a:pPr indent="0" lvl="0" marL="0" rtl="0" algn="l">
              <a:spcBef>
                <a:spcPts val="0"/>
              </a:spcBef>
              <a:spcAft>
                <a:spcPts val="0"/>
              </a:spcAft>
              <a:buNone/>
            </a:pPr>
            <a:r>
              <a:rPr lang="en-US" sz="1200"/>
              <a:t>[9] Chervov и др., NeurIPS 2025</a:t>
            </a:r>
            <a:endParaRPr/>
          </a:p>
          <a:p>
            <a:pPr indent="0" lvl="0" marL="0" rtl="0" algn="l">
              <a:spcBef>
                <a:spcPts val="0"/>
              </a:spcBef>
              <a:spcAft>
                <a:spcPts val="0"/>
              </a:spcAft>
              <a:buNone/>
            </a:pPr>
            <a:r>
              <a:rPr lang="en-US" sz="1200"/>
              <a:t>A machine learning approach that beats Rubik’s cubes</a:t>
            </a:r>
            <a:endParaRPr/>
          </a:p>
        </p:txBody>
      </p:sp>
      <p:sp>
        <p:nvSpPr>
          <p:cNvPr id="1468" name="Google Shape;1468;p3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0" name="Shape 1490"/>
        <p:cNvGrpSpPr/>
        <p:nvPr/>
      </p:nvGrpSpPr>
      <p:grpSpPr>
        <a:xfrm>
          <a:off x="0" y="0"/>
          <a:ext cx="0" cy="0"/>
          <a:chOff x="0" y="0"/>
          <a:chExt cx="0" cy="0"/>
        </a:xfrm>
      </p:grpSpPr>
      <p:sp>
        <p:nvSpPr>
          <p:cNvPr id="1491" name="Google Shape;1491;p3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92" name="Google Shape;1492;p3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У CayleyPy задача задаётся компактно: есть вектор состояния, набор перестановок-генераторов и целевое состояние. Этот интерфейс подходит не только для кубиков. Можно описывать перестановочные головоломки, перевороты префиксов в Pancake, LRX и другие среды, если локальные переходы доступны и состояние содержит полезные признаки.</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Алгоритмический цикл при этом сохраняется. Начинаем блуждания от цели, создаём пары состояния и глубины, учим скалярную оценку, затем выполняем Beam Search. Именно такое обобщение нам было нужно после классических методов: вместо новой ручной цепочки подгрупп используется одна процедура построения решателя.</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Однако есть несколько условий. При переходе в другую среду нужно проверить достижимость цели, обратимость генераторов, их стоимость и корректность кодирования. Если несколько элементов группы выглядят одинаково из-за неразличимых цветов, наблюдаемое пространство может быть графом Шрейера. Метод всё равно может работать с переходами, но математическое описание расстояния нужно согласовать с наблюдаемым состоянием.</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Переносимый интерфейс не даёт автоматического переноса весов. Обычно каждую модель обучают под конкретный граф и размер входа. Успех на одном семействе тоже не гарантирует успех на произвольной группе: могут отличаться структура расстояний, смешивание блужданий и качество признаков.</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Для моей работы это удобная база. Можно сохранить описание среды и сравнить изменения внутри одного вычислительного стенда. Тогда улучшение относится к конкретному компоненту, а не теряется среди разных метрик, представлений и реализаций.</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[Источники]</a:t>
            </a:r>
            <a:endParaRPr/>
          </a:p>
          <a:p>
            <a:pPr indent="0" lvl="0" marL="0" rtl="0" algn="l">
              <a:spcBef>
                <a:spcPts val="0"/>
              </a:spcBef>
              <a:spcAft>
                <a:spcPts val="0"/>
              </a:spcAft>
              <a:buNone/>
            </a:pPr>
            <a:r>
              <a:rPr lang="en-US" sz="1200"/>
              <a:t>[9] Chervov и др., NeurIPS 2025</a:t>
            </a:r>
            <a:endParaRPr/>
          </a:p>
          <a:p>
            <a:pPr indent="0" lvl="0" marL="0" rtl="0" algn="l">
              <a:spcBef>
                <a:spcPts val="0"/>
              </a:spcBef>
              <a:spcAft>
                <a:spcPts val="0"/>
              </a:spcAft>
              <a:buNone/>
            </a:pPr>
            <a:r>
              <a:rPr lang="en-US" sz="1200"/>
              <a:t>A machine learning approach that beats Rubik’s cubes</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[13] CayleyPy: репозиторий и документация</a:t>
            </a:r>
            <a:endParaRPr/>
          </a:p>
          <a:p>
            <a:pPr indent="0" lvl="0" marL="0" rtl="0" algn="l">
              <a:spcBef>
                <a:spcPts val="0"/>
              </a:spcBef>
              <a:spcAft>
                <a:spcPts val="0"/>
              </a:spcAft>
              <a:buNone/>
            </a:pPr>
            <a:r>
              <a:rPr lang="en-US" sz="1200"/>
              <a:t>CayleyPy</a:t>
            </a:r>
            <a:endParaRPr/>
          </a:p>
        </p:txBody>
      </p:sp>
      <p:sp>
        <p:nvSpPr>
          <p:cNvPr id="1493" name="Google Shape;1493;p3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7" name="Shape 1507"/>
        <p:cNvGrpSpPr/>
        <p:nvPr/>
      </p:nvGrpSpPr>
      <p:grpSpPr>
        <a:xfrm>
          <a:off x="0" y="0"/>
          <a:ext cx="0" cy="0"/>
          <a:chOff x="0" y="0"/>
          <a:chExt cx="0" cy="0"/>
        </a:xfrm>
      </p:grpSpPr>
      <p:sp>
        <p:nvSpPr>
          <p:cNvPr id="1508" name="Google Shape;1508;p37: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509" name="Google Shape;1509;p3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Теперь перехожу к своей работе. Её исходный вопрос связан с ограничением, которое только что стало видно: CayleyPy Cube получает сильные результаты при очень широком поиске. Для больших задач бесконечно увеличивать W уже нельзя. Мне хотелось повысить долю успешных решений в режиме меньшей ширины.</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Как и в дипломной презентации, работа разделяется на три компонента. Первый — генератор обучающих данных. Второй — нейросетевая модель, по которой поиск оценивает кандидатов. Третий — механизм самого Beam Search, включая поведение после неудачной попытки. Сначала компоненты сравниваются отдельно, затем лучшие практические решения объединяются.</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Важно заранее договориться о цели. Я здесь не доказываю оптимальность всех найденных путей. Основная задача — чаще добираться до цели и контролировать стоимость решения. Длина остаётся важной метрикой, но увеличение доли успеха может сопровождаться небольшим увеличением пути. Такой компромисс будет виден в итоговых результатах.</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[Источники]</a:t>
            </a:r>
            <a:endParaRPr/>
          </a:p>
          <a:p>
            <a:pPr indent="0" lvl="0" marL="0" rtl="0" algn="l">
              <a:spcBef>
                <a:spcPts val="0"/>
              </a:spcBef>
              <a:spcAft>
                <a:spcPts val="0"/>
              </a:spcAft>
              <a:buNone/>
            </a:pPr>
            <a:r>
              <a:rPr lang="en-US" sz="1200"/>
              <a:t>[16] Д. П. Дроздов, К. С. Яковлев, 2026</a:t>
            </a:r>
            <a:endParaRPr/>
          </a:p>
          <a:p>
            <a:pPr indent="0" lvl="0" marL="0" rtl="0" algn="l">
              <a:spcBef>
                <a:spcPts val="0"/>
              </a:spcBef>
              <a:spcAft>
                <a:spcPts val="0"/>
              </a:spcAft>
              <a:buNone/>
            </a:pPr>
            <a:r>
              <a:rPr lang="en-US" sz="1200"/>
              <a:t>Модифицированный лучевой поиск с обучаемой эвристикой на графах Кэли группы кубика Рубика</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[17] Д. П. Дроздов, К. С. Яковлев, 2026</a:t>
            </a:r>
            <a:endParaRPr/>
          </a:p>
          <a:p>
            <a:pPr indent="0" lvl="0" marL="0" rtl="0" algn="l">
              <a:spcBef>
                <a:spcPts val="0"/>
              </a:spcBef>
              <a:spcAft>
                <a:spcPts val="0"/>
              </a:spcAft>
              <a:buNone/>
            </a:pPr>
            <a:r>
              <a:rPr lang="en-US" sz="1200"/>
              <a:t>Механизм самовнимания для обучения эвристических функций поиска на графах Кэли</a:t>
            </a:r>
            <a:endParaRPr/>
          </a:p>
        </p:txBody>
      </p:sp>
      <p:sp>
        <p:nvSpPr>
          <p:cNvPr id="1510" name="Google Shape;1510;p3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9" name="Shape 1519"/>
        <p:cNvGrpSpPr/>
        <p:nvPr/>
      </p:nvGrpSpPr>
      <p:grpSpPr>
        <a:xfrm>
          <a:off x="0" y="0"/>
          <a:ext cx="0" cy="0"/>
          <a:chOff x="0" y="0"/>
          <a:chExt cx="0" cy="0"/>
        </a:xfrm>
      </p:grpSpPr>
      <p:sp>
        <p:nvSpPr>
          <p:cNvPr id="1520" name="Google Shape;1520;p38: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521" name="Google Shape;1521;p38: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Цель работы — построить метод поиска на больших графах Кэли, который сохраняет работоспособность при практичной ширине луча. Базовая конфигурация на моём стенде состоит из новых случайных блужданий на каждой эпохе, одной MLP и стандартного Beam Search. Этот baseline нужно отличать от опубликованного широкого ансамбля CayleyPy Cube.</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Первая задача — проверить генератор train dataset. Одно состояние может встречаться на разных глубинах, и это создаёт конфликт меток. Мы сравниваем новые блуждания, контроль повторов в пределах эпохи и один большой фиксированный dataset.</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Вторая задача — выбрать модель. MLP удобна низкой стоимостью inference. GNN пытается использовать соседей состояния, а SA — зависимости между фацетами через self-attention. Здесь важна не только точность регрессии, но и то, как её цена отражается на целом решателе.</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Третья задача — изменить поиск. Даже хорошая сеть может заставить луч ходить по короткому циклу или вести всю попытку в неудачную область. Мы добавим local cycle prevention, а затем retries с backtracking и переиспользованием дерева.</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Для итогового сравнения сохраняем один стенд, явные генераторы и одни тестовые задачи. Отдельные сравнения помогают понять поведение компонентов, а объединённый метод показывает практический результат. При этом равная ширина луча ещё не означает равную суммарную вычислительную работу — к этому вернёмся в итогах.</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[Источники]</a:t>
            </a:r>
            <a:endParaRPr/>
          </a:p>
          <a:p>
            <a:pPr indent="0" lvl="0" marL="0" rtl="0" algn="l">
              <a:spcBef>
                <a:spcPts val="0"/>
              </a:spcBef>
              <a:spcAft>
                <a:spcPts val="0"/>
              </a:spcAft>
              <a:buNone/>
            </a:pPr>
            <a:r>
              <a:rPr lang="en-US" sz="1200"/>
              <a:t>[16] Д. П. Дроздов, К. С. Яковлев, 2026</a:t>
            </a:r>
            <a:endParaRPr/>
          </a:p>
          <a:p>
            <a:pPr indent="0" lvl="0" marL="0" rtl="0" algn="l">
              <a:spcBef>
                <a:spcPts val="0"/>
              </a:spcBef>
              <a:spcAft>
                <a:spcPts val="0"/>
              </a:spcAft>
              <a:buNone/>
            </a:pPr>
            <a:r>
              <a:rPr lang="en-US" sz="1200"/>
              <a:t>Модифицированный лучевой поиск с обучаемой эвристикой на графах Кэли группы кубика Рубика</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[22] Д. П. Дроздов, ВКР, 11.06.2026</a:t>
            </a:r>
            <a:endParaRPr/>
          </a:p>
          <a:p>
            <a:pPr indent="0" lvl="0" marL="0" rtl="0" algn="l">
              <a:spcBef>
                <a:spcPts val="0"/>
              </a:spcBef>
              <a:spcAft>
                <a:spcPts val="0"/>
              </a:spcAft>
              <a:buNone/>
            </a:pPr>
            <a:r>
              <a:rPr lang="en-US" sz="1200"/>
              <a:t>Применение алгоритмов машинного обучения и эвристического поиска на графах Кэли в задаче сборки кубиков Рубика большого размера</a:t>
            </a:r>
            <a:endParaRPr/>
          </a:p>
        </p:txBody>
      </p:sp>
      <p:sp>
        <p:nvSpPr>
          <p:cNvPr id="1522" name="Google Shape;1522;p38: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9" name="Shape 1539"/>
        <p:cNvGrpSpPr/>
        <p:nvPr/>
      </p:nvGrpSpPr>
      <p:grpSpPr>
        <a:xfrm>
          <a:off x="0" y="0"/>
          <a:ext cx="0" cy="0"/>
          <a:chOff x="0" y="0"/>
          <a:chExt cx="0" cy="0"/>
        </a:xfrm>
      </p:grpSpPr>
      <p:sp>
        <p:nvSpPr>
          <p:cNvPr id="1540" name="Google Shape;1540;p3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541" name="Google Shape;1541;p3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Здесь три размера: 3×3×3, 4×4×4 и 5×5×5. В тестах соответственно 82, 43 и 19 начальных состояний из Santa 2023. Вычисления выполнялись на A100 с 40 гигабайтами памяти и EPYC 7742 с 64 ядрами. Состояние представлено вектором цветов фацетов.</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Обратите внимание на действия. Разрешены четвертьобороты отдельных слоёв: 18, 24 и 30 генераторов. Это другая метрика, чем классическая QTM с двенадцатью поворотами внешних граней для 3×3×3. Поэтому длины из этой части напрямую не сравниваются с DeepCubeA или EfficientCube. А внутри каждой пары сравниваемых методов набор действий один и тот же. В этих условиях начнём с первой задачи: генерации train dataset и согласованности меток.</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Они не входят в train dataset просто как готовые оптимальные решения. Во всех сериях нужен один и тот же критерий цели, лимит поиска и способ расчёта метрик. Success rate показывает, нашёлся ли корректный путь, а средняя длина характеризует уже найденные решения. Если сравниваются длины двух методов, нужно дополнительно согласовать состав успешно решённых задач.</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[Источники]</a:t>
            </a:r>
            <a:endParaRPr/>
          </a:p>
          <a:p>
            <a:pPr indent="0" lvl="0" marL="0" rtl="0" algn="l">
              <a:spcBef>
                <a:spcPts val="0"/>
              </a:spcBef>
              <a:spcAft>
                <a:spcPts val="0"/>
              </a:spcAft>
              <a:buNone/>
            </a:pPr>
            <a:r>
              <a:rPr lang="en-US" sz="1200"/>
              <a:t>[16] Д. П. Дроздов, К. С. Яковлев, 2026</a:t>
            </a:r>
            <a:endParaRPr/>
          </a:p>
          <a:p>
            <a:pPr indent="0" lvl="0" marL="0" rtl="0" algn="l">
              <a:spcBef>
                <a:spcPts val="0"/>
              </a:spcBef>
              <a:spcAft>
                <a:spcPts val="0"/>
              </a:spcAft>
              <a:buNone/>
            </a:pPr>
            <a:r>
              <a:rPr lang="en-US" sz="1200"/>
              <a:t>Модифицированный лучевой поиск с обучаемой эвристикой на графах Кэли группы кубика Рубика</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[22] Д. П. Дроздов, ВКР, 11.06.2026</a:t>
            </a:r>
            <a:endParaRPr/>
          </a:p>
          <a:p>
            <a:pPr indent="0" lvl="0" marL="0" rtl="0" algn="l">
              <a:spcBef>
                <a:spcPts val="0"/>
              </a:spcBef>
              <a:spcAft>
                <a:spcPts val="0"/>
              </a:spcAft>
              <a:buNone/>
            </a:pPr>
            <a:r>
              <a:rPr lang="en-US" sz="1200"/>
              <a:t>Применение алгоритмов машинного обучения и эвристического поиска на графах Кэли в задаче сборки кубиков Рубика большого размера</a:t>
            </a:r>
            <a:endParaRPr/>
          </a:p>
        </p:txBody>
      </p:sp>
      <p:sp>
        <p:nvSpPr>
          <p:cNvPr id="1542" name="Google Shape;1542;p3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9" name="Shape 1569"/>
        <p:cNvGrpSpPr/>
        <p:nvPr/>
      </p:nvGrpSpPr>
      <p:grpSpPr>
        <a:xfrm>
          <a:off x="0" y="0"/>
          <a:ext cx="0" cy="0"/>
          <a:chOff x="0" y="0"/>
          <a:chExt cx="0" cy="0"/>
        </a:xfrm>
      </p:grpSpPr>
      <p:sp>
        <p:nvSpPr>
          <p:cNvPr id="1570" name="Google Shape;1570;p4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571" name="Google Shape;1571;p4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Первое слабое место — неоднозначная глубина. В одну вершину можно попасть разными траекториями и выдать ей разные метки. Здесь один и тот же вход встречается с метками три и семь. Квадратичная ошибка будет вести модель к условному среднему, а поиск увидит результат этого усреднения.</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Повторы не являются ошибкой сами по себе: для выбранного распределения блужданий условное среднее — корректная цель регрессии. Мой вопрос практический: насколько эта неоднозначность мешает ранжированию при узком луче и можно ли изменить данные, чтобы оценка направляла поиск устойчивее? Ответ будем искать по тому, насколько успешно система решает задачи. Сравним три стратегии генерации, которые по-разному контролируют повторные посещения.</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Причина неоднозначности не в том, что само расстояние зависит от истории. Для фиксированного графа оно однозначно. Меняется лишь длина пути, которым генератор добрался до вершины. Поэтому конфликт относится к target в dataset. Один вариант — усреднять такие метки, другой — оставить одну согласованную историю посещения. В своей серии мы сравниваем процедуры генерации целиком. Нельзя автоматически приписать весь эффект только конфликтам: одновременно меняются покрытие состояний и распределение глубин.</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[Источники]</a:t>
            </a:r>
            <a:endParaRPr/>
          </a:p>
          <a:p>
            <a:pPr indent="0" lvl="0" marL="0" rtl="0" algn="l">
              <a:spcBef>
                <a:spcPts val="0"/>
              </a:spcBef>
              <a:spcAft>
                <a:spcPts val="0"/>
              </a:spcAft>
              <a:buNone/>
            </a:pPr>
            <a:r>
              <a:rPr lang="en-US" sz="1200"/>
              <a:t>[16] Д. П. Дроздов, К. С. Яковлев, 2026</a:t>
            </a:r>
            <a:endParaRPr/>
          </a:p>
          <a:p>
            <a:pPr indent="0" lvl="0" marL="0" rtl="0" algn="l">
              <a:spcBef>
                <a:spcPts val="0"/>
              </a:spcBef>
              <a:spcAft>
                <a:spcPts val="0"/>
              </a:spcAft>
              <a:buNone/>
            </a:pPr>
            <a:r>
              <a:rPr lang="en-US" sz="1200"/>
              <a:t>Модифицированный лучевой поиск с обучаемой эвристикой на графах Кэли группы кубика Рубика</a:t>
            </a:r>
            <a:endParaRPr/>
          </a:p>
        </p:txBody>
      </p:sp>
      <p:sp>
        <p:nvSpPr>
          <p:cNvPr id="1572" name="Google Shape;1572;p4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1" name="Shape 1621"/>
        <p:cNvGrpSpPr/>
        <p:nvPr/>
      </p:nvGrpSpPr>
      <p:grpSpPr>
        <a:xfrm>
          <a:off x="0" y="0"/>
          <a:ext cx="0" cy="0"/>
          <a:chOff x="0" y="0"/>
          <a:chExt cx="0" cy="0"/>
        </a:xfrm>
      </p:grpSpPr>
      <p:sp>
        <p:nvSpPr>
          <p:cNvPr id="1622" name="Google Shape;1622;p4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23" name="Google Shape;1623;p4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СБ создаёт свежие случайные блуждания на каждой эпохе. Одно состояние может получать разные метки глубины. СБ-К контролирует повторения в пределах эпохи. БД — один большой заранее созданный dataset с глобальным контролем повторных посещений; одному состоянию назначена одна согласованная метка на протяжении обучения.</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Для БД используется около 128 миллионов пар «состояние — глубина» и 64 эпохи. Глубины генерации равны 26, 45 и 65 для трёх размеров. Это параметры данных, а не диаметры графов. При смене процедуры меняются сразу несколько свойств: согласованность меток, покрытие пространства и распределение посещённых состояний. Поэтому результат относится ко всей процедуре генерации; выделить один эффект здесь пока нельзя. Посмотрим, как это отражается на поиске с узким лучом для три на три.</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В БД глобальное множество посещённых состояний сохраняется при построении одного большого dataset. Если вершина уже встречалась, повторно добавлять её с новой меткой нельзя. В СБ-К аналогичный контроль ограничен текущей эпохой, а на следующей информация о посещениях обновляется. Поэтому одинаковое сокращение числа повторов внутри одного batch ещё не делает два подхода эквивалентными. В обоих случаях k остаётся глубиной генерации, а не доказанным расстоянием. После этого сравним реальные результаты поиска.</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[Источники]</a:t>
            </a:r>
            <a:endParaRPr/>
          </a:p>
          <a:p>
            <a:pPr indent="0" lvl="0" marL="0" rtl="0" algn="l">
              <a:spcBef>
                <a:spcPts val="0"/>
              </a:spcBef>
              <a:spcAft>
                <a:spcPts val="0"/>
              </a:spcAft>
              <a:buNone/>
            </a:pPr>
            <a:r>
              <a:rPr lang="en-US" sz="1200"/>
              <a:t>[16] Д. П. Дроздов, К. С. Яковлев, 2026</a:t>
            </a:r>
            <a:endParaRPr/>
          </a:p>
          <a:p>
            <a:pPr indent="0" lvl="0" marL="0" rtl="0" algn="l">
              <a:spcBef>
                <a:spcPts val="0"/>
              </a:spcBef>
              <a:spcAft>
                <a:spcPts val="0"/>
              </a:spcAft>
              <a:buNone/>
            </a:pPr>
            <a:r>
              <a:rPr lang="en-US" sz="1200"/>
              <a:t>Модифицированный лучевой поиск с обучаемой эвристикой на графах Кэли группы кубика Рубика</a:t>
            </a:r>
            <a:endParaRPr/>
          </a:p>
        </p:txBody>
      </p:sp>
      <p:sp>
        <p:nvSpPr>
          <p:cNvPr id="1624" name="Google Shape;1624;p4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3" name="Shape 1643"/>
        <p:cNvGrpSpPr/>
        <p:nvPr/>
      </p:nvGrpSpPr>
      <p:grpSpPr>
        <a:xfrm>
          <a:off x="0" y="0"/>
          <a:ext cx="0" cy="0"/>
          <a:chOff x="0" y="0"/>
          <a:chExt cx="0" cy="0"/>
        </a:xfrm>
      </p:grpSpPr>
      <p:sp>
        <p:nvSpPr>
          <p:cNvPr id="1644" name="Google Shape;1644;p4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45" name="Google Shape;1645;p4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Одной идеи глобального запрета повторов недостаточно, чтобы получить большой рабочий dataset. Первая инженерная трудность — память. Все состояния и служебная информация одновременно на GPU не помещаются. Поэтому генерация выполняется небольшими batches, результаты переносятся на CPU, а на GPU остаётся рабочая часть для следующих переходов.</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При этом сам переход всё ещё удобно вычислять на GPU: кубик кодируется вектором, а генератор — индексной перестановкой. Хранение большого dataset на CPU позволяет отделить ёмкость от скорости локальных вычислений. Нужно контролировать не только память состояний, но и структуры для проверки посещённых вершин.</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Вторая трудность появляется из-за запрета повторов. У конкретной траектории могут закончиться допустимые продолжения: все соседи уже находятся в посещённом множестве. Это тупик процедуры генерации, хотя исходный граф не является тупиковым. Нельзя просто подписать остановившееся состояние более высокой глубиной или сделать запрещённый шаг, иначе нарушится заявленная процедура.</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В дипломной работе для продолжения генерации используются другие доступные траектории из dataset. Это позволяет получать требуемое число примеров, не требуя, чтобы каждая отдельная траектория обязательно дожила до максимальной глубины. Процедура меняет распределение посещённых состояний, и этот факт нужно учитывать при интерпретации результата.</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После генерации большой dataset используется в нескольких эпохах обучения. Глобальная согласованность меток означает, что сохранённая вершина получает одну метку в этом dataset. Она не означает, что метка равна истинному кратчайшему расстоянию. Мы решаем проблему неоднозначности обучающих пар, а точную геометрию графа по-прежнему не вычисляем.</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[Источники]</a:t>
            </a:r>
            <a:endParaRPr/>
          </a:p>
          <a:p>
            <a:pPr indent="0" lvl="0" marL="0" rtl="0" algn="l">
              <a:spcBef>
                <a:spcPts val="0"/>
              </a:spcBef>
              <a:spcAft>
                <a:spcPts val="0"/>
              </a:spcAft>
              <a:buNone/>
            </a:pPr>
            <a:r>
              <a:rPr lang="en-US" sz="1200"/>
              <a:t>[16] Д. П. Дроздов, К. С. Яковлев, 2026</a:t>
            </a:r>
            <a:endParaRPr/>
          </a:p>
          <a:p>
            <a:pPr indent="0" lvl="0" marL="0" rtl="0" algn="l">
              <a:spcBef>
                <a:spcPts val="0"/>
              </a:spcBef>
              <a:spcAft>
                <a:spcPts val="0"/>
              </a:spcAft>
              <a:buNone/>
            </a:pPr>
            <a:r>
              <a:rPr lang="en-US" sz="1200"/>
              <a:t>Модифицированный лучевой поиск с обучаемой эвристикой на графах Кэли группы кубика Рубика</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[22] Д. П. Дроздов, ВКР, 11.06.2026</a:t>
            </a:r>
            <a:endParaRPr/>
          </a:p>
          <a:p>
            <a:pPr indent="0" lvl="0" marL="0" rtl="0" algn="l">
              <a:spcBef>
                <a:spcPts val="0"/>
              </a:spcBef>
              <a:spcAft>
                <a:spcPts val="0"/>
              </a:spcAft>
              <a:buNone/>
            </a:pPr>
            <a:r>
              <a:rPr lang="en-US" sz="1200"/>
              <a:t>Применение алгоритмов машинного обучения и эвристического поиска на графах Кэли в задаче сборки кубиков Рубика большого размера</a:t>
            </a:r>
            <a:endParaRPr/>
          </a:p>
        </p:txBody>
      </p:sp>
      <p:sp>
        <p:nvSpPr>
          <p:cNvPr id="1646" name="Google Shape;1646;p4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8" name="Shape 1658"/>
        <p:cNvGrpSpPr/>
        <p:nvPr/>
      </p:nvGrpSpPr>
      <p:grpSpPr>
        <a:xfrm>
          <a:off x="0" y="0"/>
          <a:ext cx="0" cy="0"/>
          <a:chOff x="0" y="0"/>
          <a:chExt cx="0" cy="0"/>
        </a:xfrm>
      </p:grpSpPr>
      <p:sp>
        <p:nvSpPr>
          <p:cNvPr id="1659" name="Google Shape;1659;p4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60" name="Google Shape;1660;p4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При W, равном 128, численное описание этой серии даёт один процент решённых задач для СБ, 65 процентов для СБ-К и 93 процента для БД. MLP и обычный Beam Search фиксированы. Изменение процедуры генерации данных существенно улучшило результаты поиска.</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При увеличении W до 1024 СБ даёт 40 процентов, а БД — сто процентов. Дополнительные альтернативы помогают, но разница между процедурами остаётся. Но что именно помогло: согласованность меток или покрытие пространства? Чтобы разделить эти эффекты, нужен отдельный контролируемый эксперимент; по этим измерениям ответить нельзя. Теперь проверим, сохраняется ли влияние данных для следующего размера.</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На узком луче ошибка ранжирования особенно опасна: альтернатив мало, и полезное направление легко теряется. Если изменение dataset улучшило порядок оценок среди кандидатов, это может дать большой рост success rate даже без столь же заметного изменения средней MSE. Поэтому график отражает поведение всей системы на конкретной ширине. Его стоит читать вместе с количеством задач и помнить, что каждое изменение числа успехов превращается в дискретный шаг процента.</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[Источники]</a:t>
            </a:r>
            <a:endParaRPr/>
          </a:p>
          <a:p>
            <a:pPr indent="0" lvl="0" marL="0" rtl="0" algn="l">
              <a:spcBef>
                <a:spcPts val="0"/>
              </a:spcBef>
              <a:spcAft>
                <a:spcPts val="0"/>
              </a:spcAft>
              <a:buNone/>
            </a:pPr>
            <a:r>
              <a:rPr lang="en-US" sz="1200"/>
              <a:t>[16] Д. П. Дроздов, К. С. Яковлев, 2026</a:t>
            </a:r>
            <a:endParaRPr/>
          </a:p>
          <a:p>
            <a:pPr indent="0" lvl="0" marL="0" rtl="0" algn="l">
              <a:spcBef>
                <a:spcPts val="0"/>
              </a:spcBef>
              <a:spcAft>
                <a:spcPts val="0"/>
              </a:spcAft>
              <a:buNone/>
            </a:pPr>
            <a:r>
              <a:rPr lang="en-US" sz="1200"/>
              <a:t>Модифицированный лучевой поиск с обучаемой эвристикой на графах Кэли группы кубика Рубика</a:t>
            </a:r>
            <a:endParaRPr/>
          </a:p>
        </p:txBody>
      </p:sp>
      <p:sp>
        <p:nvSpPr>
          <p:cNvPr id="1661" name="Google Shape;1661;p4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0" name="Shape 1670"/>
        <p:cNvGrpSpPr/>
        <p:nvPr/>
      </p:nvGrpSpPr>
      <p:grpSpPr>
        <a:xfrm>
          <a:off x="0" y="0"/>
          <a:ext cx="0" cy="0"/>
          <a:chOff x="0" y="0"/>
          <a:chExt cx="0" cy="0"/>
        </a:xfrm>
      </p:grpSpPr>
      <p:sp>
        <p:nvSpPr>
          <p:cNvPr id="1671" name="Google Shape;1671;p4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72" name="Google Shape;1672;p4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Для четыре на четыре показана зависимость доли решённых задач от ширины луча и процедуры генерации. Здесь разница слабее, чем в численной серии для три на три. При W, равном 8192, СБ-К и БД дают близкие результаты. Значит, размер задачи и ширина луча влияют на то, насколько заметен эффект смены данных.</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Для дальнейших сравнений выбрана БД. Но согласованная метка ещё не означает истинное кратчайшее расстояние. Мы контролируем повторные посещения и назначаем состоянию одно число; это не превращает глубину блуждания в точную BFS-разметку. Одновременно меняется распределение обучающих состояний. Поэтому измеренный выигрыш относится ко всей процедуре генерации, а не доказанно к одному устранению противоречий.</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С данными определились. Дальше вопрос уже другой: какое представление даёт полезную оценку и сколько стоит её многократное вычисление?</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Для 4×4×4 пространство намного больше, а траектории и число действий меняются. Различие процедур генерации сохраняется, но его нельзя объяснить одним масштабом графа. Важны глубина random walks при обучении, покрытие и то, насколько повторяющиеся метки мешают модели в тех областях, куда реально заходит поиск. Здесь мы проверяем полезность dataset через успех на отложенных задачах. Более широкое причинное объяснение потребовало бы специальных ablation-экспериментов с выровненным распределением состояний.</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[Источники]</a:t>
            </a:r>
            <a:endParaRPr/>
          </a:p>
          <a:p>
            <a:pPr indent="0" lvl="0" marL="0" rtl="0" algn="l">
              <a:spcBef>
                <a:spcPts val="0"/>
              </a:spcBef>
              <a:spcAft>
                <a:spcPts val="0"/>
              </a:spcAft>
              <a:buNone/>
            </a:pPr>
            <a:r>
              <a:rPr lang="en-US" sz="1200"/>
              <a:t>[16] Д. П. Дроздов, К. С. Яковлев, 2026</a:t>
            </a:r>
            <a:endParaRPr/>
          </a:p>
          <a:p>
            <a:pPr indent="0" lvl="0" marL="0" rtl="0" algn="l">
              <a:spcBef>
                <a:spcPts val="0"/>
              </a:spcBef>
              <a:spcAft>
                <a:spcPts val="0"/>
              </a:spcAft>
              <a:buNone/>
            </a:pPr>
            <a:r>
              <a:rPr lang="en-US" sz="1200"/>
              <a:t>Модифицированный лучевой поиск с обучаемой эвристикой на графах Кэли группы кубика Рубика</a:t>
            </a:r>
            <a:endParaRPr/>
          </a:p>
        </p:txBody>
      </p:sp>
      <p:sp>
        <p:nvSpPr>
          <p:cNvPr id="1673" name="Google Shape;1673;p4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1" name="Shape 1681"/>
        <p:cNvGrpSpPr/>
        <p:nvPr/>
      </p:nvGrpSpPr>
      <p:grpSpPr>
        <a:xfrm>
          <a:off x="0" y="0"/>
          <a:ext cx="0" cy="0"/>
          <a:chOff x="0" y="0"/>
          <a:chExt cx="0" cy="0"/>
        </a:xfrm>
      </p:grpSpPr>
      <p:sp>
        <p:nvSpPr>
          <p:cNvPr id="1682" name="Google Shape;1682;p4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83" name="Google Shape;1683;p4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Теперь фиксируем БД и меняем архитектуру. MLP получает плоский вектор цветов. GNN строит звезду из состояния и его соседей и использует RGCN. Модель SA получает токены фацетов, позволяя им взаимодействовать через self-attention.</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Модели имеют примерно четыре, три и один миллион параметров. Но число параметров не определяет всю стоимость вызова: GNN дополнительно обрабатывает соседей, а внимание вычисляет взаимодействия токенов. Для нас важно, как поиск работает с этими оценками; одной ошибки регрессии недостаточно. Более выразительная модель может улучшить ранжирование, но её цена умножается на число вызовов. Сначала посмотрим на устройство модели внимания, затем — на успех и время.</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У GNN соседи входят в вычисление представления состояния, поэтому стоимость модели включает дополнительные переходы и обработку структуры. У SA число взаимодействий токенов зависит от длины последовательности фацетов. Две сети с похожим числом параметров могут иметь совершенно разную задержку. В дипломной постановке главный вопрос был практический: окупается ли дополнительная выразительность в поиске? Для этого мы измеряем и success rate, и время решения. MLP остаётся кандидатом именно из-за низкой цены массового inference.</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[Источники]</a:t>
            </a:r>
            <a:endParaRPr/>
          </a:p>
          <a:p>
            <a:pPr indent="0" lvl="0" marL="0" rtl="0" algn="l">
              <a:spcBef>
                <a:spcPts val="0"/>
              </a:spcBef>
              <a:spcAft>
                <a:spcPts val="0"/>
              </a:spcAft>
              <a:buNone/>
            </a:pPr>
            <a:r>
              <a:rPr lang="en-US" sz="1200"/>
              <a:t>[16] Д. П. Дроздов, К. С. Яковлев, 2026</a:t>
            </a:r>
            <a:endParaRPr/>
          </a:p>
          <a:p>
            <a:pPr indent="0" lvl="0" marL="0" rtl="0" algn="l">
              <a:spcBef>
                <a:spcPts val="0"/>
              </a:spcBef>
              <a:spcAft>
                <a:spcPts val="0"/>
              </a:spcAft>
              <a:buNone/>
            </a:pPr>
            <a:r>
              <a:rPr lang="en-US" sz="1200"/>
              <a:t>Модифицированный лучевой поиск с обучаемой эвристикой на графах Кэли группы кубика Рубика</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[17] Д. П. Дроздов, К. С. Яковлев, 2026</a:t>
            </a:r>
            <a:endParaRPr/>
          </a:p>
          <a:p>
            <a:pPr indent="0" lvl="0" marL="0" rtl="0" algn="l">
              <a:spcBef>
                <a:spcPts val="0"/>
              </a:spcBef>
              <a:spcAft>
                <a:spcPts val="0"/>
              </a:spcAft>
              <a:buNone/>
            </a:pPr>
            <a:r>
              <a:rPr lang="en-US" sz="1200"/>
              <a:t>Механизм самовнимания для обучения эвристических функций поиска на графах Кэли</a:t>
            </a:r>
            <a:endParaRPr/>
          </a:p>
        </p:txBody>
      </p:sp>
      <p:sp>
        <p:nvSpPr>
          <p:cNvPr id="1684" name="Google Shape;1684;p4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0" name="Shape 1700"/>
        <p:cNvGrpSpPr/>
        <p:nvPr/>
      </p:nvGrpSpPr>
      <p:grpSpPr>
        <a:xfrm>
          <a:off x="0" y="0"/>
          <a:ext cx="0" cy="0"/>
          <a:chOff x="0" y="0"/>
          <a:chExt cx="0" cy="0"/>
        </a:xfrm>
      </p:grpSpPr>
      <p:sp>
        <p:nvSpPr>
          <p:cNvPr id="1701" name="Google Shape;1701;p4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02" name="Google Shape;1702;p4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Каждый фацет получает представление цвета и позиции. Добавляется токен CLS. Затем идут три блока self-attention с четырьмя головами и размерностью d_model, равной 192. Линейная проекция CLS выдаёт одну скалярную оценку.</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Зачем это нужно? Чтобы даже удалённые фацеты могли непосредственно взаимодействовать, в том числе через разные грани. Для этого не нужно заранее задавать локальный граф связей. Но полное внимание требует квадратичного числа взаимодействий по числу токенов. При росте N меняется баланс выразительности и скорости. Поэтому полезность архитектуры будем оценивать в двух измерениях: насколько чаще поиск находит решение и сколько времени это занимает.</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Каждый токен несёт информацию о фацете и его позиции, чтобы модель различала одинаковые цвета в разных местах. Self-attention позволяет одному токену использовать информацию остальных, а итоговое представление применяется для скалярного предсказания. Это способ учитывать глобальные зависимости, а не явное выполнение хода кубика. Архитектура не гарантирует знания групповых соотношений. Её полезность должна проявиться в эксперименте. На следующем слайде посмотрим сначала на успех, затем отдельно на стоимость.</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[Источники]</a:t>
            </a:r>
            <a:endParaRPr/>
          </a:p>
          <a:p>
            <a:pPr indent="0" lvl="0" marL="0" rtl="0" algn="l">
              <a:spcBef>
                <a:spcPts val="0"/>
              </a:spcBef>
              <a:spcAft>
                <a:spcPts val="0"/>
              </a:spcAft>
              <a:buNone/>
            </a:pPr>
            <a:r>
              <a:rPr lang="en-US" sz="1200"/>
              <a:t>[17] Д. П. Дроздов, К. С. Яковлев, 2026</a:t>
            </a:r>
            <a:endParaRPr/>
          </a:p>
          <a:p>
            <a:pPr indent="0" lvl="0" marL="0" rtl="0" algn="l">
              <a:spcBef>
                <a:spcPts val="0"/>
              </a:spcBef>
              <a:spcAft>
                <a:spcPts val="0"/>
              </a:spcAft>
              <a:buNone/>
            </a:pPr>
            <a:r>
              <a:rPr lang="en-US" sz="1200"/>
              <a:t>Механизм самовнимания для обучения эвристических функций поиска на графах Кэли</a:t>
            </a:r>
            <a:endParaRPr/>
          </a:p>
        </p:txBody>
      </p:sp>
      <p:sp>
        <p:nvSpPr>
          <p:cNvPr id="1703" name="Google Shape;1703;p4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9" name="Shape 1719"/>
        <p:cNvGrpSpPr/>
        <p:nvPr/>
      </p:nvGrpSpPr>
      <p:grpSpPr>
        <a:xfrm>
          <a:off x="0" y="0"/>
          <a:ext cx="0" cy="0"/>
          <a:chOff x="0" y="0"/>
          <a:chExt cx="0" cy="0"/>
        </a:xfrm>
      </p:grpSpPr>
      <p:sp>
        <p:nvSpPr>
          <p:cNvPr id="1720" name="Google Shape;1720;p47: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21" name="Google Shape;1721;p4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На четыре на четыре при W, равном 8192, MLP решает 56 процентов задач, а SA — 74 процента. Это прирост 18 процентных пунктов на тесте из 43 состояний. В этой конфигурации внимание действительно помогает поиску.</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Однако одинаковая ширина луча задаёт число сохранённых вариантов, а не одинаковое время. Если каждая оценка дороже, весь поиск займёт больше времени. Давайте посмотрим, сколько времени потребовала эта же серия. Эти два показателя связаны: улучшение доли успеха полезно, но его практический смысл зависит от цены вычислений и доступного бюджета.</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Эта серия показывает, что более выразительная модель действительно может улучшить поиск при фиксированном W. Но выигрыш нужно связать с ценой. Если один запуск SA существенно дороже, тот же полный бюджет может позволить MLP более широкий луч или больше попыток. Такой альтернативный режим здесь не измерен автоматически. Поэтому вывод узкий: при указанных ширинах и данном dataset внимание повышает success rate. Выбор архитектуры для итогового метода потребует ещё времени решения.</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[Источники]</a:t>
            </a:r>
            <a:endParaRPr/>
          </a:p>
          <a:p>
            <a:pPr indent="0" lvl="0" marL="0" rtl="0" algn="l">
              <a:spcBef>
                <a:spcPts val="0"/>
              </a:spcBef>
              <a:spcAft>
                <a:spcPts val="0"/>
              </a:spcAft>
              <a:buNone/>
            </a:pPr>
            <a:r>
              <a:rPr lang="en-US" sz="1200"/>
              <a:t>[16] Д. П. Дроздов, К. С. Яковлев, 2026</a:t>
            </a:r>
            <a:endParaRPr/>
          </a:p>
          <a:p>
            <a:pPr indent="0" lvl="0" marL="0" rtl="0" algn="l">
              <a:spcBef>
                <a:spcPts val="0"/>
              </a:spcBef>
              <a:spcAft>
                <a:spcPts val="0"/>
              </a:spcAft>
              <a:buNone/>
            </a:pPr>
            <a:r>
              <a:rPr lang="en-US" sz="1200"/>
              <a:t>Модифицированный лучевой поиск с обучаемой эвристикой на графах Кэли группы кубика Рубика</a:t>
            </a:r>
            <a:endParaRPr/>
          </a:p>
        </p:txBody>
      </p:sp>
      <p:sp>
        <p:nvSpPr>
          <p:cNvPr id="1722" name="Google Shape;1722;p4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1" name="Shape 1731"/>
        <p:cNvGrpSpPr/>
        <p:nvPr/>
      </p:nvGrpSpPr>
      <p:grpSpPr>
        <a:xfrm>
          <a:off x="0" y="0"/>
          <a:ext cx="0" cy="0"/>
          <a:chOff x="0" y="0"/>
          <a:chExt cx="0" cy="0"/>
        </a:xfrm>
      </p:grpSpPr>
      <p:sp>
        <p:nvSpPr>
          <p:cNvPr id="1732" name="Google Shape;1732;p48: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33" name="Google Shape;1733;p48: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В той же серии среднее время на задачу равно 58,3 секунды для MLP и 204,29 секунды для SA — примерно в три с половиной раза больше. Мы повысили долю успеха и заплатили за это временем.</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Что выбрать, зависит от нашего ограничения. Если важнее решить максимум фиксированных задач и время допустимо, SA имеет смысл. При жёстком лимите быстрая MLP может оставить больше ресурсов на ширину, повторные попытки или другие запуски. Это нужно проверить при равном полном времени. Пока результат показывает, почему нельзя выбирать архитектуру только по точности предсказания. Сравнение с GNN даёт ещё один пример этой цены.</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Под временем решения здесь понимается работа полного поиска с этой моделью в указанной серии, а не только одиночный forward pass. Она включает многократный inference, переходы и отбор кандидатов. Результат нельзя переносить на другое оборудование простой пропорцией числа параметров. При этом большие различия уже на одном стенде показывают, что модель нужно выбирать как часть алгоритма. Дальше таблица сведёт успех и время в одном сравнении.</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[Источники]</a:t>
            </a:r>
            <a:endParaRPr/>
          </a:p>
          <a:p>
            <a:pPr indent="0" lvl="0" marL="0" rtl="0" algn="l">
              <a:spcBef>
                <a:spcPts val="0"/>
              </a:spcBef>
              <a:spcAft>
                <a:spcPts val="0"/>
              </a:spcAft>
              <a:buNone/>
            </a:pPr>
            <a:r>
              <a:rPr lang="en-US" sz="1200"/>
              <a:t>[16] Д. П. Дроздов, К. С. Яковлев, 2026</a:t>
            </a:r>
            <a:endParaRPr/>
          </a:p>
          <a:p>
            <a:pPr indent="0" lvl="0" marL="0" rtl="0" algn="l">
              <a:spcBef>
                <a:spcPts val="0"/>
              </a:spcBef>
              <a:spcAft>
                <a:spcPts val="0"/>
              </a:spcAft>
              <a:buNone/>
            </a:pPr>
            <a:r>
              <a:rPr lang="en-US" sz="1200"/>
              <a:t>Модифицированный лучевой поиск с обучаемой эвристикой на графах Кэли группы кубика Рубика</a:t>
            </a:r>
            <a:endParaRPr/>
          </a:p>
        </p:txBody>
      </p:sp>
      <p:sp>
        <p:nvSpPr>
          <p:cNvPr id="1734" name="Google Shape;1734;p48: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3" name="Shape 1743"/>
        <p:cNvGrpSpPr/>
        <p:nvPr/>
      </p:nvGrpSpPr>
      <p:grpSpPr>
        <a:xfrm>
          <a:off x="0" y="0"/>
          <a:ext cx="0" cy="0"/>
          <a:chOff x="0" y="0"/>
          <a:chExt cx="0" cy="0"/>
        </a:xfrm>
      </p:grpSpPr>
      <p:sp>
        <p:nvSpPr>
          <p:cNvPr id="1744" name="Google Shape;1744;p4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45" name="Google Shape;1745;p4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Посмотрите на сравнение MLP и GNN для три на три при W, равном 128. Обе модели дают 93 процента успеха. А по среднему времени разница большая: 0,04 секунды у MLP и 1,3 секунды у GNN. То же видно при W, равном 1024: обе решают все задачи, но MLP требует 0,16 секунды, а GNN — 5,31. В этих двух режимах более дорогая оценка не дала выигрыша в успехе. Для GNN на четыре на четыре результаты в этой серии не приведены.</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Почему время оценки так заметно? На каждом шаге до удаления повторов может появиться до W, умноженного на число генераторов, кандидатов. Нейросеть снова и снова оценивает очередной batch кандидатов, и стоимость одного вызова накапливается по всему поиску. Поэтому для модификации поиска мы выбираем быстрый MLP. Это практический выбор для нашего решателя; в других режимах сложная модель вполне может быть полезна. Осталось посмотреть ещё на один показатель — длину найденного решения.</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Для SA наблюдается другой trade-off: при W=128 успех немного выше, но время тоже растёт. На 4×4×4 при W=8192 успех SA заметно выше MLP, одновременно среднее время возрастает с 58,3 до 204,29 секунды. Это не противоречит выбору MLP для итоговой системы. Мы хотим использовать доступные ресурсы ещё и на модификации поиска. Результаты архитектур относятся к отдельной серии и не должны подменять итоговый эксперимент с retries.</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[Источники]</a:t>
            </a:r>
            <a:endParaRPr/>
          </a:p>
          <a:p>
            <a:pPr indent="0" lvl="0" marL="0" rtl="0" algn="l">
              <a:spcBef>
                <a:spcPts val="0"/>
              </a:spcBef>
              <a:spcAft>
                <a:spcPts val="0"/>
              </a:spcAft>
              <a:buNone/>
            </a:pPr>
            <a:r>
              <a:rPr lang="en-US" sz="1200"/>
              <a:t>[16] Д. П. Дроздов, К. С. Яковлев, 2026</a:t>
            </a:r>
            <a:endParaRPr/>
          </a:p>
          <a:p>
            <a:pPr indent="0" lvl="0" marL="0" rtl="0" algn="l">
              <a:spcBef>
                <a:spcPts val="0"/>
              </a:spcBef>
              <a:spcAft>
                <a:spcPts val="0"/>
              </a:spcAft>
              <a:buNone/>
            </a:pPr>
            <a:r>
              <a:rPr lang="en-US" sz="1200"/>
              <a:t>Модифицированный лучевой поиск с обучаемой эвристикой на графах Кэли группы кубика Рубика</a:t>
            </a:r>
            <a:endParaRPr/>
          </a:p>
        </p:txBody>
      </p:sp>
      <p:sp>
        <p:nvSpPr>
          <p:cNvPr id="1746" name="Google Shape;1746;p4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9" name="Shape 1759"/>
        <p:cNvGrpSpPr/>
        <p:nvPr/>
      </p:nvGrpSpPr>
      <p:grpSpPr>
        <a:xfrm>
          <a:off x="0" y="0"/>
          <a:ext cx="0" cy="0"/>
          <a:chOff x="0" y="0"/>
          <a:chExt cx="0" cy="0"/>
        </a:xfrm>
      </p:grpSpPr>
      <p:sp>
        <p:nvSpPr>
          <p:cNvPr id="1760" name="Google Shape;1760;p5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61" name="Google Shape;1761;p5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В отдельной серии исследования self-attention для четыре на четыре при W, равном 8192, средняя длина равна 71,7 у SA против 78 у MLP. Это отдельные эксперименты, так что по этим длинам и времени из предыдущей серии нельзя строить общий вывод о выигрыше.</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Среднее зависит от того, какие задачи удалось решить. Если модель дополнительно решает трудные задачи, меняется набор задач, которые она решила. Здесь общий поднабор, решённый обеими моделями, отдельно не зафиксирован: по этим средним нельзя утверждать превосходство на одних и тех же задачах.</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Качество оценки и стоимость её вычисления важны вместе. Но даже полезной и быстрой оценки недостаточно: конечный луч может потерять перспективное продолжение, а поиск — возвращаться в уже пройденные состояния. Перейдём к самой процедуре Beam Search.</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Уменьшение длины на успешных задачах — отдельное полезное свойство, но его нужно оценивать на сопоставимом составе теста. Более сильная модель может изменить и набор задач, которые она вообще сумела решить. Поэтому без одинакового состава теста средние длины легко сравнить некорректно. Главный практический вывод архитектурного блока таков: SA заслуживает дальнейшего исследования, а для текущего метода выбран MLP. Затем мы фиксируем модель и посмотрим, что можно улучшить в самом поиске.</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[Источники]</a:t>
            </a:r>
            <a:endParaRPr/>
          </a:p>
          <a:p>
            <a:pPr indent="0" lvl="0" marL="0" rtl="0" algn="l">
              <a:spcBef>
                <a:spcPts val="0"/>
              </a:spcBef>
              <a:spcAft>
                <a:spcPts val="0"/>
              </a:spcAft>
              <a:buNone/>
            </a:pPr>
            <a:r>
              <a:rPr lang="en-US" sz="1200"/>
              <a:t>[17] Д. П. Дроздов, К. С. Яковлев, 2026</a:t>
            </a:r>
            <a:endParaRPr/>
          </a:p>
          <a:p>
            <a:pPr indent="0" lvl="0" marL="0" rtl="0" algn="l">
              <a:spcBef>
                <a:spcPts val="0"/>
              </a:spcBef>
              <a:spcAft>
                <a:spcPts val="0"/>
              </a:spcAft>
              <a:buNone/>
            </a:pPr>
            <a:r>
              <a:rPr lang="en-US" sz="1200"/>
              <a:t>Механизм самовнимания для обучения эвристических функций поиска на графах Кэли</a:t>
            </a:r>
            <a:endParaRPr/>
          </a:p>
        </p:txBody>
      </p:sp>
      <p:sp>
        <p:nvSpPr>
          <p:cNvPr id="1762" name="Google Shape;1762;p5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1" name="Shape 1771"/>
        <p:cNvGrpSpPr/>
        <p:nvPr/>
      </p:nvGrpSpPr>
      <p:grpSpPr>
        <a:xfrm>
          <a:off x="0" y="0"/>
          <a:ext cx="0" cy="0"/>
          <a:chOff x="0" y="0"/>
          <a:chExt cx="0" cy="0"/>
        </a:xfrm>
      </p:grpSpPr>
      <p:sp>
        <p:nvSpPr>
          <p:cNvPr id="1772" name="Google Shape;1772;p5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73" name="Google Shape;1773;p5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У обычного Beam Search две практические проблемы. Первая — необратимое удаление альтернативы: модель завысила оценку расстояния для полезного состояния, оно вышло из луча, и позже поиск к нему не вернулся. Вторая — повторение состояний: локальные ошибки могут снова направлять в уже пройденный участок.</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Увеличение W иногда помогает, но стоит памяти и времени. В своей работе я меняю саму процедуру. Локальная история запрещает недавние повторения вдоль пути. А после неудачной попытки поиск запрещает неудачный хвост, откатывается и продолжает с сохранённым деревом. Эти механизмы не доказывают оптимальность, но позволяют лучше использовать уже полученные оценки и вычисления. Сначала разберём локальный запрет.</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Даже если сеть в среднем близка к target, небольшие локальные ошибки могут многократно возвращать луч в одни состояния. Другая ситуация — весь луч уходит в область, из которой при данном ограничении уже не удаётся найти цель. В первом случае поможет память недавней траектории, во втором — новая попытка с изменёнными запретами. Оба механизма используют историю поиска, которую обычный top-W отбор не превращает в дополнительный сигнал. Они не требуют дообучать сеть во время решения.</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[Источники]</a:t>
            </a:r>
            <a:endParaRPr/>
          </a:p>
          <a:p>
            <a:pPr indent="0" lvl="0" marL="0" rtl="0" algn="l">
              <a:spcBef>
                <a:spcPts val="0"/>
              </a:spcBef>
              <a:spcAft>
                <a:spcPts val="0"/>
              </a:spcAft>
              <a:buNone/>
            </a:pPr>
            <a:r>
              <a:rPr lang="en-US" sz="1200"/>
              <a:t>[16] Д. П. Дроздов, К. С. Яковлев, 2026</a:t>
            </a:r>
            <a:endParaRPr/>
          </a:p>
          <a:p>
            <a:pPr indent="0" lvl="0" marL="0" rtl="0" algn="l">
              <a:spcBef>
                <a:spcPts val="0"/>
              </a:spcBef>
              <a:spcAft>
                <a:spcPts val="0"/>
              </a:spcAft>
              <a:buNone/>
            </a:pPr>
            <a:r>
              <a:rPr lang="en-US" sz="1200"/>
              <a:t>Модифицированный лучевой поиск с обучаемой эвристикой на графах Кэли группы кубика Рубика</a:t>
            </a:r>
            <a:endParaRPr/>
          </a:p>
        </p:txBody>
      </p:sp>
      <p:sp>
        <p:nvSpPr>
          <p:cNvPr id="1774" name="Google Shape;1774;p5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7" name="Shape 1787"/>
        <p:cNvGrpSpPr/>
        <p:nvPr/>
      </p:nvGrpSpPr>
      <p:grpSpPr>
        <a:xfrm>
          <a:off x="0" y="0"/>
          <a:ext cx="0" cy="0"/>
          <a:chOff x="0" y="0"/>
          <a:chExt cx="0" cy="0"/>
        </a:xfrm>
      </p:grpSpPr>
      <p:sp>
        <p:nvSpPr>
          <p:cNvPr id="1788" name="Google Shape;1788;p5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89" name="Google Shape;1789;p5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Первое изменение — локальное предотвращение циклов. Для каждого состояния в луче смотрим его собственный путь: возвращаться в состояния, посещённые за последние k шагов этой траектории, нельзя. Здесь k равно десяти. Историю можно восстановить по сохранённым родительским связям в дереве. Это локальное правило для пути; в глобальный запрет все посещённые состояния мы здесь не добавляем.</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На схеме из s₃ нельзя снова уйти в недавние s₂ или s₁, а переход к новому s₄ остаётся разрешённым. Так поиск не тратит луч на очевидные возвраты. Полнота от этого не появляется: конечная ширина по-прежнему может отбрасывать хорошие продолжения, а длинные циклы остаются возможны. Зато правило дешёвое и убирает конкретный источник лишней работы. А что делать, если вся попытка дошла до предельной глубины, но цели нет?</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История относится к конкретному кандидату и восстанавливается по его цепочке родителей. То, что вершина недавно встречалась в другой ветке луча, само по себе не делает её локально запрещённой для этого пути. Это отличие от глобального Banned, который появится дальше. Если несколько путей слились в одно наблюдаемое состояние, нужно согласовать сохранённого родителя с тем путём, чья история используется. Правило дешёвое, но не доказывает полноту: ограниченный луч по-прежнему может потерять решение.</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[Источники]</a:t>
            </a:r>
            <a:endParaRPr/>
          </a:p>
          <a:p>
            <a:pPr indent="0" lvl="0" marL="0" rtl="0" algn="l">
              <a:spcBef>
                <a:spcPts val="0"/>
              </a:spcBef>
              <a:spcAft>
                <a:spcPts val="0"/>
              </a:spcAft>
              <a:buNone/>
            </a:pPr>
            <a:r>
              <a:rPr lang="en-US" sz="1200"/>
              <a:t>[16] Д. П. Дроздов, К. С. Яковлев, 2026</a:t>
            </a:r>
            <a:endParaRPr/>
          </a:p>
          <a:p>
            <a:pPr indent="0" lvl="0" marL="0" rtl="0" algn="l">
              <a:spcBef>
                <a:spcPts val="0"/>
              </a:spcBef>
              <a:spcAft>
                <a:spcPts val="0"/>
              </a:spcAft>
              <a:buNone/>
            </a:pPr>
            <a:r>
              <a:rPr lang="en-US" sz="1200"/>
              <a:t>Модифицированный лучевой поиск с обучаемой эвристикой на графах Кэли группы кубика Рубика</a:t>
            </a:r>
            <a:endParaRPr/>
          </a:p>
        </p:txBody>
      </p:sp>
      <p:sp>
        <p:nvSpPr>
          <p:cNvPr id="1790" name="Google Shape;1790;p5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1" name="Shape 1821"/>
        <p:cNvGrpSpPr/>
        <p:nvPr/>
      </p:nvGrpSpPr>
      <p:grpSpPr>
        <a:xfrm>
          <a:off x="0" y="0"/>
          <a:ext cx="0" cy="0"/>
          <a:chOff x="0" y="0"/>
          <a:chExt cx="0" cy="0"/>
        </a:xfrm>
      </p:grpSpPr>
      <p:sp>
        <p:nvSpPr>
          <p:cNvPr id="1822" name="Google Shape;1822;p5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823" name="Google Shape;1823;p5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Здесь уже нужен другой механизм. Если поиск достиг предельной глубины без решения, состояния хвоста дерева глубины n добавляем в глобальное множество запрещённых состояний Banned. Здесь n равно двадцати. В псевдокоде статьи это уровни от i минус n до i включительно. Запрет действует на все дальнейшие кандидаты и сохраняется при повторной попытке.</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Затем находим самый ранний уровень сохранённого дерева, где есть хотя бы одно запрещённое состояние. Именно к нему откатываемся и пересчитываем продолжения с учётом нового запрета. При повторениях это может быть раньше начала последнего хвоста. Подходящие ранние части дерева и родительские связи переиспользуем: полный перезапуск с нуля не нужен. На схеме красные состояния запрещены, а зелёная ветвь показывает новое продолжение после пересчёта.</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Мы стараемся не пройти снова тот же неудачный хвост с той же оценкой. За это платим дополнительными попытками и памятью для дерева. Теперь фиксируем MLP и данные БД и отдельно посмотрим, что дают локальная история и повторные попытки. Начнём с самого малого из трёх размеров.</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Откат здесь не равен запуску с исходного состояния. Мы сохраняем ранние слои дерева, parent pointers и накопленный глобальный запрет. Находим первый слой, который пересекается с Banned, и пересчитываем затронутое продолжение. Если запрещённая вершина встретилась раньше хвоста, откат должен учитывать именно это раннее пересечение. В статье переиспользование дерева даёт примерно двукратное ускорение повторных попыток относительно полного перезапуска. Это локальное сравнение механизма retries, а не универсальное ускорение всего решателя.</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[Источники]</a:t>
            </a:r>
            <a:endParaRPr/>
          </a:p>
          <a:p>
            <a:pPr indent="0" lvl="0" marL="0" rtl="0" algn="l">
              <a:spcBef>
                <a:spcPts val="0"/>
              </a:spcBef>
              <a:spcAft>
                <a:spcPts val="0"/>
              </a:spcAft>
              <a:buNone/>
            </a:pPr>
            <a:r>
              <a:rPr lang="en-US" sz="1200"/>
              <a:t>[16] Д. П. Дроздов, К. С. Яковлев, 2026</a:t>
            </a:r>
            <a:endParaRPr/>
          </a:p>
          <a:p>
            <a:pPr indent="0" lvl="0" marL="0" rtl="0" algn="l">
              <a:spcBef>
                <a:spcPts val="0"/>
              </a:spcBef>
              <a:spcAft>
                <a:spcPts val="0"/>
              </a:spcAft>
              <a:buNone/>
            </a:pPr>
            <a:r>
              <a:rPr lang="en-US" sz="1200"/>
              <a:t>Модифицированный лучевой поиск с обучаемой эвристикой на графах Кэли группы кубика Рубика</a:t>
            </a:r>
            <a:endParaRPr/>
          </a:p>
        </p:txBody>
      </p:sp>
      <p:sp>
        <p:nvSpPr>
          <p:cNvPr id="1824" name="Google Shape;1824;p5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5" name="Shape 1875"/>
        <p:cNvGrpSpPr/>
        <p:nvPr/>
      </p:nvGrpSpPr>
      <p:grpSpPr>
        <a:xfrm>
          <a:off x="0" y="0"/>
          <a:ext cx="0" cy="0"/>
          <a:chOff x="0" y="0"/>
          <a:chExt cx="0" cy="0"/>
        </a:xfrm>
      </p:grpSpPr>
      <p:sp>
        <p:nvSpPr>
          <p:cNvPr id="1876" name="Google Shape;1876;p5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877" name="Google Shape;1877;p5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Начнём с три на три. Во всех этих сравнениях фиксированы MLP и БД; меняется процедура поиска, а горизонтальная ось показывает ширину луча. Сравним обычный Beam Search с двумя изменениями, которые мы только что разобрали.</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При W, равном 32, обычный поиск решает 46 процентов задач. После запрета повторов — 80 процентов, а с повторными попытками — сто процентов. Здесь существенный эффект дают оба механизма. При второй ширине луча на графике можно проследить, как меняется этот эффект. Сто процентов на этом тесте не означает полноту или оптимальность метода. Для следующего размера посмотрим, изменится ли роль двух механизмов.</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В этом сравнении данные и MLP фиксированы, поэтому меняется именно механизм поиска. Первая добавка убирает короткие возвраты, вторая даёт возможность пересмотреть неудачный хвост. При чтении графика смотрим отдельно на три режима, чтобы не приписать суммарный эффект одному правилу. Более высокая доля успеха означает, что дополнительные попытки нашли корректный путь в случаях, где базовая процедура остановилась. Но и число выполненных итераций могло возрасти.</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[Источники]</a:t>
            </a:r>
            <a:endParaRPr/>
          </a:p>
          <a:p>
            <a:pPr indent="0" lvl="0" marL="0" rtl="0" algn="l">
              <a:spcBef>
                <a:spcPts val="0"/>
              </a:spcBef>
              <a:spcAft>
                <a:spcPts val="0"/>
              </a:spcAft>
              <a:buNone/>
            </a:pPr>
            <a:r>
              <a:rPr lang="en-US" sz="1200"/>
              <a:t>[16] Д. П. Дроздов, К. С. Яковлев, 2026</a:t>
            </a:r>
            <a:endParaRPr/>
          </a:p>
          <a:p>
            <a:pPr indent="0" lvl="0" marL="0" rtl="0" algn="l">
              <a:spcBef>
                <a:spcPts val="0"/>
              </a:spcBef>
              <a:spcAft>
                <a:spcPts val="0"/>
              </a:spcAft>
              <a:buNone/>
            </a:pPr>
            <a:r>
              <a:rPr lang="en-US" sz="1200"/>
              <a:t>Модифицированный лучевой поиск с обучаемой эвристикой на графах Кэли группы кубика Рубика</a:t>
            </a:r>
            <a:endParaRPr/>
          </a:p>
        </p:txBody>
      </p:sp>
      <p:sp>
        <p:nvSpPr>
          <p:cNvPr id="1878" name="Google Shape;1878;p5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2" name="Shape 1892"/>
        <p:cNvGrpSpPr/>
        <p:nvPr/>
      </p:nvGrpSpPr>
      <p:grpSpPr>
        <a:xfrm>
          <a:off x="0" y="0"/>
          <a:ext cx="0" cy="0"/>
          <a:chOff x="0" y="0"/>
          <a:chExt cx="0" cy="0"/>
        </a:xfrm>
      </p:grpSpPr>
      <p:sp>
        <p:nvSpPr>
          <p:cNvPr id="1893" name="Google Shape;1893;p5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894" name="Google Shape;1894;p5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На четыре на четыре при W, равном 4096, обычный поиск и локальный запрет оба дают 51 процент. С повторными попытками доля успеха растёт до 98 процентов. В этом режиме особенно важно восстановиться после неудачного отбора; одного запрета недавних повторений недостаточно.</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Это наблюдение о поведении поисковой процедуры. По этой абляции мы не узнаём, где именно эвристика ошибается. Поэтому говорить о конкретных ловушках или областях графа на основании этих столбцов было бы преждевременно. Теперь перейдём к пять на пять: там полезность двух механизмов снова меняется.</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На большем кубике одно локальное окно истории не охватывает всю сложность пространства. Можно не ходить по коротким циклам и всё равно последовательно выбирать бесполезные направления. Поэтому существенный эффект retries здесь понятен по механизму: глобальный запрет меняет доступное продолжение после неудачи. Эта интерпретация объясняет, зачем нужны оба уровня памяти, но не является доказательством поведения во всех графах. Все количественные выводы относятся к показанному тесту и режиму.</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[Источники]</a:t>
            </a:r>
            <a:endParaRPr/>
          </a:p>
          <a:p>
            <a:pPr indent="0" lvl="0" marL="0" rtl="0" algn="l">
              <a:spcBef>
                <a:spcPts val="0"/>
              </a:spcBef>
              <a:spcAft>
                <a:spcPts val="0"/>
              </a:spcAft>
              <a:buNone/>
            </a:pPr>
            <a:r>
              <a:rPr lang="en-US" sz="1200"/>
              <a:t>[16] Д. П. Дроздов, К. С. Яковлев, 2026</a:t>
            </a:r>
            <a:endParaRPr/>
          </a:p>
          <a:p>
            <a:pPr indent="0" lvl="0" marL="0" rtl="0" algn="l">
              <a:spcBef>
                <a:spcPts val="0"/>
              </a:spcBef>
              <a:spcAft>
                <a:spcPts val="0"/>
              </a:spcAft>
              <a:buNone/>
            </a:pPr>
            <a:r>
              <a:rPr lang="en-US" sz="1200"/>
              <a:t>Модифицированный лучевой поиск с обучаемой эвристикой на графах Кэли группы кубика Рубика</a:t>
            </a:r>
            <a:endParaRPr/>
          </a:p>
        </p:txBody>
      </p:sp>
      <p:sp>
        <p:nvSpPr>
          <p:cNvPr id="1895" name="Google Shape;1895;p5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9" name="Shape 1909"/>
        <p:cNvGrpSpPr/>
        <p:nvPr/>
      </p:nvGrpSpPr>
      <p:grpSpPr>
        <a:xfrm>
          <a:off x="0" y="0"/>
          <a:ext cx="0" cy="0"/>
          <a:chOff x="0" y="0"/>
          <a:chExt cx="0" cy="0"/>
        </a:xfrm>
      </p:grpSpPr>
      <p:sp>
        <p:nvSpPr>
          <p:cNvPr id="1910" name="Google Shape;1910;p5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911" name="Google Shape;1911;p5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На пять на пять при W, равном 65536, обычный поиск даёт 42 процента, локальный запрет — 79 процентов, а с повторными попытками получается 89 процентов. Здесь снова полезны оба изменения. Это самый тяжёлый рассмотренный размер и уже очень широкий луч.</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Итак, три теста показывают разную роль механизмов: на три на три заметны оба, на четыре на четыре особенно важны попытки после неудачи, на пять на пять снова помогают оба. Мы видим, как ведёт себя решатель, но геометрию ошибок модели эти эксперименты ещё не объясняют. Теперь соберём выбранные данные, быстрый предиктор и устойчивую процедуру поиска в одну конфигурацию.</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Здесь особенно небольшой тест: девятнадцать задач. Поэтому один успех меняет success rate примерно на 5,3 процентного пункта. Даже крупный на вид скачок может соответствовать нескольким задачам. Это не повод игнорировать эффект, но повод явно показывать размер dataset и далее расширять тестирование. Также нужны повторы по seed, чтобы отделить стабильное свойство алгоритма от удачного ранжирования конкретной модели. Механизмы поиска при этом остаются теми же.</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[Источники]</a:t>
            </a:r>
            <a:endParaRPr/>
          </a:p>
          <a:p>
            <a:pPr indent="0" lvl="0" marL="0" rtl="0" algn="l">
              <a:spcBef>
                <a:spcPts val="0"/>
              </a:spcBef>
              <a:spcAft>
                <a:spcPts val="0"/>
              </a:spcAft>
              <a:buNone/>
            </a:pPr>
            <a:r>
              <a:rPr lang="en-US" sz="1200"/>
              <a:t>[16] Д. П. Дроздов, К. С. Яковлев, 2026</a:t>
            </a:r>
            <a:endParaRPr/>
          </a:p>
          <a:p>
            <a:pPr indent="0" lvl="0" marL="0" rtl="0" algn="l">
              <a:spcBef>
                <a:spcPts val="0"/>
              </a:spcBef>
              <a:spcAft>
                <a:spcPts val="0"/>
              </a:spcAft>
              <a:buNone/>
            </a:pPr>
            <a:r>
              <a:rPr lang="en-US" sz="1200"/>
              <a:t>Модифицированный лучевой поиск с обучаемой эвристикой на графах Кэли группы кубика Рубика</a:t>
            </a:r>
            <a:endParaRPr/>
          </a:p>
        </p:txBody>
      </p:sp>
      <p:sp>
        <p:nvSpPr>
          <p:cNvPr id="1912" name="Google Shape;1912;p5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3" name="Shape 1923"/>
        <p:cNvGrpSpPr/>
        <p:nvPr/>
      </p:nvGrpSpPr>
      <p:grpSpPr>
        <a:xfrm>
          <a:off x="0" y="0"/>
          <a:ext cx="0" cy="0"/>
          <a:chOff x="0" y="0"/>
          <a:chExt cx="0" cy="0"/>
        </a:xfrm>
      </p:grpSpPr>
      <p:sp>
        <p:nvSpPr>
          <p:cNvPr id="1924" name="Google Shape;1924;p57: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925" name="Google Shape;1925;p5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ECayleyPy соединяет три компонента. Данные — это большой dataset БД с согласованными метками. Модель — быстрый MLP. Поиск — локальная история, повторные попытки и откаты. Каждый компонент решает свою задачу: даёт обучающий сигнал, определяет стоимость оценки или помогает вернуться после неудачного выбора.</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Для итогового сравнения берём базовую конфигурацию CayleyPy на том же стенде: одну MLP, новые случайные блуждания и обычный Beam Search. Именно её здесь и сравниваем. Опубликованный ансамбль из десятков моделей работает в другом режиме. Посмотрим отдельно на долю успеха и длину найденных путей.</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Это соответствует логике дипломной работы: сначала выбрать доступный генератор, затем проверить цену архитектуры, после чего улучшить устойчивость лучевого поиска. Итоговая система не обязана включать самую выразительную сеть из всех испытанных. В ней важен общий trade-off, и быстрый MLP делает retries практичнее. Когда мы говорим baseline CayleyPy, имеем в виду именно конфигурацию этого стенда. Результаты не означают, что ECayleyPy превосходит любую возможную комбинацию опубликованных моделей и ширин.</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[Источники]</a:t>
            </a:r>
            <a:endParaRPr/>
          </a:p>
          <a:p>
            <a:pPr indent="0" lvl="0" marL="0" rtl="0" algn="l">
              <a:spcBef>
                <a:spcPts val="0"/>
              </a:spcBef>
              <a:spcAft>
                <a:spcPts val="0"/>
              </a:spcAft>
              <a:buNone/>
            </a:pPr>
            <a:r>
              <a:rPr lang="en-US" sz="1200"/>
              <a:t>[16] Д. П. Дроздов, К. С. Яковлев, 2026</a:t>
            </a:r>
            <a:endParaRPr/>
          </a:p>
          <a:p>
            <a:pPr indent="0" lvl="0" marL="0" rtl="0" algn="l">
              <a:spcBef>
                <a:spcPts val="0"/>
              </a:spcBef>
              <a:spcAft>
                <a:spcPts val="0"/>
              </a:spcAft>
              <a:buNone/>
            </a:pPr>
            <a:r>
              <a:rPr lang="en-US" sz="1200"/>
              <a:t>Модифицированный лучевой поиск с обучаемой эвристикой на графах Кэли группы кубика Рубика</a:t>
            </a:r>
            <a:endParaRPr/>
          </a:p>
        </p:txBody>
      </p:sp>
      <p:sp>
        <p:nvSpPr>
          <p:cNvPr id="1926" name="Google Shape;1926;p5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3" name="Shape 1943"/>
        <p:cNvGrpSpPr/>
        <p:nvPr/>
      </p:nvGrpSpPr>
      <p:grpSpPr>
        <a:xfrm>
          <a:off x="0" y="0"/>
          <a:ext cx="0" cy="0"/>
          <a:chOff x="0" y="0"/>
          <a:chExt cx="0" cy="0"/>
        </a:xfrm>
      </p:grpSpPr>
      <p:sp>
        <p:nvSpPr>
          <p:cNvPr id="1944" name="Google Shape;1944;p58: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945" name="Google Shape;1945;p58: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Вот итоговое сравнение трёх размеров кубика. На 3×3×3 ECayleyPy решает все задачи против 48 процентов у базовой конфигурации. На 4×4×4 — сто против 53 процентов, на 5×5×5 — 89 против 32 процентов. Здесь CayleyPy — конкретная базовая конфигурация нашего эксперимента: одна MLP, новые случайные блуждания и обычный Beam Search. Эти числа не относятся ко всем опубликованным вариантам CayleyPy, в том числе к широкому поиску с ансамблем моделей.</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В каждой паре ширина Beam Search одинаковая. Но одинаковая ширина луча не означает одинаковый полный вычислительный бюджет: повторные попытки добавляют работу, а сохранённое дерево занимает память. Сравнение при равном полном вычислительном бюджете требует отдельного эксперимента.</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Для 5×5×5 тест содержит только 19 задач, поэтому один дополнительный успех меняет долю примерно на 5,3 процентного пункта, и эти проценты нужно интерпретировать осторожно.</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На этих тестах система чаще находит проверяемый путь. А насколько коротким он получается? Для ответа сравним длины на задачах, которые решили оба метода.</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Для следующего честного сравнения можно заранее ограничить время на задачу или число оценённых кандидатов, а затем подобрать W и число retries для каждого метода. Дополнительно стоит измерять пиковую память и задержку восстановления пути. Тогда проверяется уже качество при равной цене, а не только при одном параметре W. В текущем графике вопрос другой: что дают изменения системы на одинаковой ширине внутри заданной серии.</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[Источники]</a:t>
            </a:r>
            <a:endParaRPr/>
          </a:p>
          <a:p>
            <a:pPr indent="0" lvl="0" marL="0" rtl="0" algn="l">
              <a:spcBef>
                <a:spcPts val="0"/>
              </a:spcBef>
              <a:spcAft>
                <a:spcPts val="0"/>
              </a:spcAft>
              <a:buNone/>
            </a:pPr>
            <a:r>
              <a:rPr lang="en-US" sz="1200"/>
              <a:t>[16] Д. П. Дроздов, К. С. Яковлев, 2026</a:t>
            </a:r>
            <a:endParaRPr/>
          </a:p>
          <a:p>
            <a:pPr indent="0" lvl="0" marL="0" rtl="0" algn="l">
              <a:spcBef>
                <a:spcPts val="0"/>
              </a:spcBef>
              <a:spcAft>
                <a:spcPts val="0"/>
              </a:spcAft>
              <a:buNone/>
            </a:pPr>
            <a:r>
              <a:rPr lang="en-US" sz="1200"/>
              <a:t>Модифицированный лучевой поиск с обучаемой эвристикой на графах Кэли группы кубика Рубика</a:t>
            </a:r>
            <a:endParaRPr/>
          </a:p>
        </p:txBody>
      </p:sp>
      <p:sp>
        <p:nvSpPr>
          <p:cNvPr id="1946" name="Google Shape;1946;p58: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8" name="Shape 1958"/>
        <p:cNvGrpSpPr/>
        <p:nvPr/>
      </p:nvGrpSpPr>
      <p:grpSpPr>
        <a:xfrm>
          <a:off x="0" y="0"/>
          <a:ext cx="0" cy="0"/>
          <a:chOff x="0" y="0"/>
          <a:chExt cx="0" cy="0"/>
        </a:xfrm>
      </p:grpSpPr>
      <p:sp>
        <p:nvSpPr>
          <p:cNvPr id="1959" name="Google Shape;1959;p5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960" name="Google Shape;1960;p5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Здесь считаем длину только на задачах, решённых обоими методами. На задачах, решённых обоими методами, пути ECayleyPy примерно на пять–девять процентов длиннее. Мы сравниваем одни и те же задачи, поэтому разницу нельзя объяснить изменением состава успешных решений.</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Получается понятный компромисс: более устойчивый поиск чаще добирается до цели, но найденные решения немного длиннее. Доля успеха и качество решения — разные характеристики. Это завершает исследовательскую часть. Теперь кратко посмотрим, как можно изменить сам сигнал обучения, сохраняя идею модели и поиска.</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Общий набор успешных задач важен: если один метод решает больше трудных задач, его средняя длина по всем успехам может вырасти просто из-за другого состава. Здесь сравниваются задачи, где результат есть у обоих. Поэтому небольшая прибавка длины действительно характеризует различие найденных путей на этих случаях. Для нерешённых задач длина не определена, и подставлять ноль нельзя. В практической задаче такой компромисс может быть приемлем, если приоритетом является достижение цели.</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[Источники]</a:t>
            </a:r>
            <a:endParaRPr/>
          </a:p>
          <a:p>
            <a:pPr indent="0" lvl="0" marL="0" rtl="0" algn="l">
              <a:spcBef>
                <a:spcPts val="0"/>
              </a:spcBef>
              <a:spcAft>
                <a:spcPts val="0"/>
              </a:spcAft>
              <a:buNone/>
            </a:pPr>
            <a:r>
              <a:rPr lang="en-US" sz="1200"/>
              <a:t>[16] Д. П. Дроздов, К. С. Яковлев, 2026</a:t>
            </a:r>
            <a:endParaRPr/>
          </a:p>
          <a:p>
            <a:pPr indent="0" lvl="0" marL="0" rtl="0" algn="l">
              <a:spcBef>
                <a:spcPts val="0"/>
              </a:spcBef>
              <a:spcAft>
                <a:spcPts val="0"/>
              </a:spcAft>
              <a:buNone/>
            </a:pPr>
            <a:r>
              <a:rPr lang="en-US" sz="1200"/>
              <a:t>Модифицированный лучевой поиск с обучаемой эвристикой на графах Кэли группы кубика Рубика</a:t>
            </a:r>
            <a:endParaRPr/>
          </a:p>
        </p:txBody>
      </p:sp>
      <p:sp>
        <p:nvSpPr>
          <p:cNvPr id="1961" name="Google Shape;1961;p5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4" name="Shape 1974"/>
        <p:cNvGrpSpPr/>
        <p:nvPr/>
      </p:nvGrpSpPr>
      <p:grpSpPr>
        <a:xfrm>
          <a:off x="0" y="0"/>
          <a:ext cx="0" cy="0"/>
          <a:chOff x="0" y="0"/>
          <a:chExt cx="0" cy="0"/>
        </a:xfrm>
      </p:grpSpPr>
      <p:sp>
        <p:nvSpPr>
          <p:cNvPr id="1975" name="Google Shape;1975;p6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976" name="Google Shape;1976;p6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Собственный метод улучшает генерацию данных и устойчивость поиска, сохраняя простой скалярный предиктор. Дальше можно менять и сам обучающий сигнал. Два примера — CayleyPy RL и GFlowNet — используют локальное условие стоимости или согласование вероятностей траекторий.</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Сейчас посмотрим, как эти подходы меняют сигнал обучения и как связаны с уже разобранным циклом. После них обозначим следующие эксперименты: кубики начиная с 6×6×6, более сложные перестановочные головоломки и сравнение при одинаковом полном вычислительном бюджете.</a:t>
            </a:r>
            <a:endParaRPr/>
          </a:p>
        </p:txBody>
      </p:sp>
      <p:sp>
        <p:nvSpPr>
          <p:cNvPr id="1977" name="Google Shape;1977;p6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6" name="Shape 1986"/>
        <p:cNvGrpSpPr/>
        <p:nvPr/>
      </p:nvGrpSpPr>
      <p:grpSpPr>
        <a:xfrm>
          <a:off x="0" y="0"/>
          <a:ext cx="0" cy="0"/>
          <a:chOff x="0" y="0"/>
          <a:chExt cx="0" cy="0"/>
        </a:xfrm>
      </p:grpSpPr>
      <p:sp>
        <p:nvSpPr>
          <p:cNvPr id="1987" name="Google Shape;1987;p6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988" name="Google Shape;1988;p6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CayleyPy RL сохраняет знакомое начало: сеть предварительно обучается по глубинам случайных блужданий. Это даёт разумную начальную оценку, прежде чем мы начнём улучшать её под задачу достижения цели. Затем используется локальное равенство Беллмана для стоимости: из нецелевой вершины нужно сделать один шаг и выбрать соседа с минимальной оставшейся стоимостью.</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В практическом алгоритме истинные стоимости неизвестны. Для каждого состояния берут один плюс минимальное текущее предсказание среди его соседей и используют как обновлённую цель обучения. В алгоритме 4 эта цель ограничивается диапазоном от нуля до k, где k — глубина первого посещения при генерации. Значение в цели задаётся отдельно нулём.</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Так обучающий сигнал уже зависит от структуры соседей, а не только от истории перемешивания. Авторы описывают этап как модифицированный deep Q-learning. Однако здесь не требуется отдельный вектор Q-значений всех действий: сеть остаётся скалярным предиктором, а выбор действия получается сравнением оценок соседних состояний.</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Если функция действительно совпала с расстоянием, жадный переход к минимальному соседу построит кратчайший путь. С нейросетью этого совпадения обычно нет, поэтому после обучения снова используется Beam Search. Предобучение, TD-цели и поиск решают разные части задачи.</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На следующем слайде посмотрим опубликованное сравнение с обучением только по глубине блужданий. Для моей постановки интересен именно такой следующий эксперимент: сравнить регрессию глубины и улучшение по Беллману при одной среде, модели и полном бюджете. Это возможность изменить сигнал обучения, но пока не установленное улучшение моего текущего решателя.</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[Источники]</a:t>
            </a:r>
            <a:endParaRPr/>
          </a:p>
          <a:p>
            <a:pPr indent="0" lvl="0" marL="0" rtl="0" algn="l">
              <a:spcBef>
                <a:spcPts val="0"/>
              </a:spcBef>
              <a:spcAft>
                <a:spcPts val="0"/>
              </a:spcAft>
              <a:buNone/>
            </a:pPr>
            <a:r>
              <a:rPr lang="en-US" sz="1200"/>
              <a:t>[10] Chervov и др., 2025/2026</a:t>
            </a:r>
            <a:endParaRPr/>
          </a:p>
          <a:p>
            <a:pPr indent="0" lvl="0" marL="0" rtl="0" algn="l">
              <a:spcBef>
                <a:spcPts val="0"/>
              </a:spcBef>
              <a:spcAft>
                <a:spcPts val="0"/>
              </a:spcAft>
              <a:buNone/>
            </a:pPr>
            <a:r>
              <a:rPr lang="en-US" sz="1200"/>
              <a:t>CayleyPy RL: Pathfinding and Reinforcement Learning on Cayley Graphs</a:t>
            </a:r>
            <a:endParaRPr/>
          </a:p>
        </p:txBody>
      </p:sp>
      <p:sp>
        <p:nvSpPr>
          <p:cNvPr id="1989" name="Google Shape;1989;p6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2" name="Shape 2012"/>
        <p:cNvGrpSpPr/>
        <p:nvPr/>
      </p:nvGrpSpPr>
      <p:grpSpPr>
        <a:xfrm>
          <a:off x="0" y="0"/>
          <a:ext cx="0" cy="0"/>
          <a:chOff x="0" y="0"/>
          <a:chExt cx="0" cy="0"/>
        </a:xfrm>
      </p:grpSpPr>
      <p:sp>
        <p:nvSpPr>
          <p:cNvPr id="2013" name="Google Shape;2013;p6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014" name="Google Shape;2014;p6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Теперь посмотрим, что даёт этот второй этап обучения в числах. Здесь задача из CayleyPy RL: разложить один выбранный длинный элемент группы S₂₈ по генераторам LRX. L и R — циклические сдвиги в противоположных направлениях, X меняет местами два первых элемента. После обучения путь строит Beam Search. Это эксперимент на перестановках, а не новый результат по кубику 3×3×3.</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Без DQN тридцать эпох warm-up дают семь успешных запусков из десяти и медиану длины 650. Если warm-up продолжать до ста эпох, успех остаётся семь из десяти, а медиана снижается до 516. Сочетание тридцати эпох warm-up и двухсот эпох DQN даёт восемь успехов из десяти и медиану 402. Самый короткий найденный путь в этой строке имеет длину 382. Для выбранного элемента предполагаемая оптимальная длина равна 378, поэтому найденный путь близок к этому ориентиру, но этим экспериментом оптимальность не доказана.</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А если вообще отказаться от warm-up? В строке с 230 эпохами чистого DQN всего два успеха из десяти. Начальная оценка по глубине блужданий здесь помогает последующему обучению: DQN лучше использовать как дообучение уже полезного предиктора. Этот вывод относится к данному эксперименту.</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Числа нужно читать аккуратно. Каждая строка — десять независимых запусков с обучением модели заново. «Лучший путь» означает минимум среди найденных путей, а не известное точное расстояние в графе. Медиана характеризует успешные запуски. Сто процентов здесь не получены, а разница между семью и восемью успехами — один запуск. И число эпох у строк различается, поэтому таблица не устанавливает преимущество при одинаковом времени обучения и поиска.</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Что мы из этого берём для своей задачи? Есть основание проверить, улучшит ли Bellman-дообучение ранжирование по сравнению с регрессией глубины. Но перенос эффекта на наши кубики нужно измерять отдельно. Следующий подход меняет обучающий сигнал ещё сильнее: вместо скалярной стоимости учит вероятности действий.</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[Источники]</a:t>
            </a:r>
            <a:endParaRPr/>
          </a:p>
          <a:p>
            <a:pPr indent="0" lvl="0" marL="0" rtl="0" algn="l">
              <a:spcBef>
                <a:spcPts val="0"/>
              </a:spcBef>
              <a:spcAft>
                <a:spcPts val="0"/>
              </a:spcAft>
              <a:buNone/>
            </a:pPr>
            <a:r>
              <a:rPr lang="en-US" sz="1200"/>
              <a:t>[10] Chervov и др., 2025/2026</a:t>
            </a:r>
            <a:endParaRPr/>
          </a:p>
          <a:p>
            <a:pPr indent="0" lvl="0" marL="0" rtl="0" algn="l">
              <a:spcBef>
                <a:spcPts val="0"/>
              </a:spcBef>
              <a:spcAft>
                <a:spcPts val="0"/>
              </a:spcAft>
              <a:buNone/>
            </a:pPr>
            <a:r>
              <a:rPr lang="en-US" sz="1200"/>
              <a:t>CayleyPy RL: Pathfinding and Reinforcement Learning on Cayley Graphs</a:t>
            </a:r>
            <a:endParaRPr/>
          </a:p>
        </p:txBody>
      </p:sp>
      <p:sp>
        <p:nvSpPr>
          <p:cNvPr id="2015" name="Google Shape;2015;p6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5" name="Shape 2025"/>
        <p:cNvGrpSpPr/>
        <p:nvPr/>
      </p:nvGrpSpPr>
      <p:grpSpPr>
        <a:xfrm>
          <a:off x="0" y="0"/>
          <a:ext cx="0" cy="0"/>
          <a:chOff x="0" y="0"/>
          <a:chExt cx="0" cy="0"/>
        </a:xfrm>
      </p:grpSpPr>
      <p:sp>
        <p:nvSpPr>
          <p:cNvPr id="2026" name="Google Shape;2026;p6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027" name="Google Shape;2027;p6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GFlowNet рассматривает уже распределение целых траекторий. Прямая политика P_F идёт от цели к состояниям, а обратная P_B задаёт движение обратно. Обучение согласует вероятности одного и того же пути в двух направлениях через условия баланса. Для этого не нужны заранее известные кратчайшие решения или истинные потоки: используются текущие вероятности модели и её собственные траектории.</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Сам по себе баланс не требует короткого пути. В графе с обратимыми действиями можно многократно посещать одни и те же состояния. Поэтому работа Learning Shortest Paths with Generative Flow Networks добавляет регуляризацию общего потока, связанного с ожидаемым числом посещений. В теоретической постановке минимальный допустимый поток при выполнении условий статьи концентрируется на кратчайших путях.</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Эту теорему нужно отличать от результата конечного обучения нейросети. Модель оптимизируется приближённо, глобальный минимум не гарантирован, и остаются ошибки политики. При решении используется обратная политика вместе с Beam Search. Таким образом, практический поиск снова помогает компенсировать неточную модель.</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В экспериментах исследуются перестановочные задачи, 2×2×2 и 3×3×3. В таблице статьи выигрыш зависит от ширины луча: при узком поиске learned policy особенно важна, а широкий поиск может уменьшать разницу между методами. Проверки на 4×4×4 и 5×5×5 в этой работе нет, поэтому перенос на большие кубики остаётся отдельной задачей.</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На следующем слайде посмотрим, что этот подход дал в прямом сравнении с CayleyPy Cube. Для нас GFlowNet интересен как другой способ задать желание получать короткие траектории. Его нужно оценивать вместе с ценой обучения двух политик и inference, а не только по ширине финального луча.</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[Источники]</a:t>
            </a:r>
            <a:endParaRPr/>
          </a:p>
          <a:p>
            <a:pPr indent="0" lvl="0" marL="0" rtl="0" algn="l">
              <a:spcBef>
                <a:spcPts val="0"/>
              </a:spcBef>
              <a:spcAft>
                <a:spcPts val="0"/>
              </a:spcAft>
              <a:buNone/>
            </a:pPr>
            <a:r>
              <a:rPr lang="en-US" sz="1200"/>
              <a:t>[12] Morozov и др., 2026</a:t>
            </a:r>
            <a:endParaRPr/>
          </a:p>
          <a:p>
            <a:pPr indent="0" lvl="0" marL="0" rtl="0" algn="l">
              <a:spcBef>
                <a:spcPts val="0"/>
              </a:spcBef>
              <a:spcAft>
                <a:spcPts val="0"/>
              </a:spcAft>
              <a:buNone/>
            </a:pPr>
            <a:r>
              <a:rPr lang="en-US" sz="1200"/>
              <a:t>Learning Shortest Paths with Generative Flow Networks</a:t>
            </a:r>
            <a:endParaRPr/>
          </a:p>
        </p:txBody>
      </p:sp>
      <p:sp>
        <p:nvSpPr>
          <p:cNvPr id="2028" name="Google Shape;2028;p6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3" name="Shape 2073"/>
        <p:cNvGrpSpPr/>
        <p:nvPr/>
      </p:nvGrpSpPr>
      <p:grpSpPr>
        <a:xfrm>
          <a:off x="0" y="0"/>
          <a:ext cx="0" cy="0"/>
          <a:chOff x="0" y="0"/>
          <a:chExt cx="0" cy="0"/>
        </a:xfrm>
      </p:grpSpPr>
      <p:sp>
        <p:nvSpPr>
          <p:cNvPr id="2074" name="Google Shape;2074;p6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075" name="Google Shape;2075;p6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Здесь прямое сравнение GFlowNet с CayleyPy Cube из статьи Morozov и соавторов. Это стандартный кубик 3×3×3 в QTM: разрешены четвертьповороты внешних граней. Тест состоит из тысячи конфигураций, поиск ограничен ста шагами. Оба метода используют Beam Search.</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При ширине восемь GFlowNet решает 98,4 процента задач, а CayleyPy Cube в этой серии — 0,1 процента. При ширине 64 GFlowNet решает все задачи против 68,7 процента у сравниваемой модели. В этом эксперименте политика особенно полезна при узком луче: правильное продолжение реже теряется, когда альтернатив мало.</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Когда оба метода решают весь тест, можно сопоставлять средние длины на одинаковом наборе задач. При W, равном 512, получается 23,49 хода у GFlowNet и 24,34 у CayleyPy Cube. При 4096 значения почти совпадают. А при 262 144 средняя длина у CayleyPy Cube немного меньше: 21,15 против 21,24. Поэтому результат не сводится к безусловному превосходству одного метода на любой ширине.</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Прочерк в таблице означает, что авторы не привели среднюю длину, когда метод решил не весь тест. Это не нулевая длина и не отсутствие любых успешных решений. В слайд перенесены выбранные строки исходной таблицы без изменения данных.</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Авторы также измерили время на NVIDIA H200 при W, равном 262 144. GFlowNet с сетью на 25 миллионов параметров требует в среднем 1,74 секунды на кубик; CayleyPy Cube с четырьмя миллионами — 6,19 секунды. Почему более крупная сеть может быть быстрее? Политика выдаёт оценки двенадцати действий за один forward pass для состояния. Скалярную оценку стоимости нужно вычислять для каждого соседа.</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Здесь важно точно назвать baseline: авторы обучили CayleyPy Cube с архитектурой исходной работы и с размером сети как у своей модели, затем выбрали лучший из этих двух вариантов. Это не сравнение с опубликованным ансамблем из многих моделей и не с моим ECayleyPy. Одинаковая ширина также не означает одинаковое число вызовов сети или полный бюджет. Сравнение при равном времени обучения, лимите памяти и времени поиска потребует другого эксперимента.</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[Источники]</a:t>
            </a:r>
            <a:endParaRPr/>
          </a:p>
          <a:p>
            <a:pPr indent="0" lvl="0" marL="0" rtl="0" algn="l">
              <a:spcBef>
                <a:spcPts val="0"/>
              </a:spcBef>
              <a:spcAft>
                <a:spcPts val="0"/>
              </a:spcAft>
              <a:buNone/>
            </a:pPr>
            <a:r>
              <a:rPr lang="en-US" sz="1200"/>
              <a:t>[12] Morozov и др., 2026</a:t>
            </a:r>
            <a:endParaRPr/>
          </a:p>
          <a:p>
            <a:pPr indent="0" lvl="0" marL="0" rtl="0" algn="l">
              <a:spcBef>
                <a:spcPts val="0"/>
              </a:spcBef>
              <a:spcAft>
                <a:spcPts val="0"/>
              </a:spcAft>
              <a:buNone/>
            </a:pPr>
            <a:r>
              <a:rPr lang="en-US" sz="1200"/>
              <a:t>Learning Shortest Paths with Generative Flow Networks</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[9] Chervov и др., NeurIPS 2025</a:t>
            </a:r>
            <a:endParaRPr/>
          </a:p>
          <a:p>
            <a:pPr indent="0" lvl="0" marL="0" rtl="0" algn="l">
              <a:spcBef>
                <a:spcPts val="0"/>
              </a:spcBef>
              <a:spcAft>
                <a:spcPts val="0"/>
              </a:spcAft>
              <a:buNone/>
            </a:pPr>
            <a:r>
              <a:rPr lang="en-US" sz="1200"/>
              <a:t>A machine learning approach that beats Rubik’s cubes</a:t>
            </a:r>
            <a:endParaRPr/>
          </a:p>
        </p:txBody>
      </p:sp>
      <p:sp>
        <p:nvSpPr>
          <p:cNvPr id="2076" name="Google Shape;2076;p6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6" name="Shape 2086"/>
        <p:cNvGrpSpPr/>
        <p:nvPr/>
      </p:nvGrpSpPr>
      <p:grpSpPr>
        <a:xfrm>
          <a:off x="0" y="0"/>
          <a:ext cx="0" cy="0"/>
          <a:chOff x="0" y="0"/>
          <a:chExt cx="0" cy="0"/>
        </a:xfrm>
      </p:grpSpPr>
      <p:sp>
        <p:nvSpPr>
          <p:cNvPr id="2087" name="Google Shape;2087;p6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088" name="Google Shape;2088;p6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Первое направление — кубики N×N×N начиная с шести. Растут длина вектора состояния, число генераторов и число соседей, которые нужно обработать на каждом шаге. Нужно выяснить, что ограничивает поиск в первую очередь: память, время inference, неудачное ранжирование или слишком большое число попыток. Предварительный результат опубликованного CayleyPy Cube на 6×6×6 — две решённые задачи из шести — ещё не означает, что этот размер полностью освоен. Для него нужны более широкие тесты.</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Второе направление — новые среды. Это более сложные перестановочные головоломки и синтез квантовых схем, где вершина представляет оператор, а генераторы — доступные вентили. Общий интерфейс удобен, но устройство расстояний, качество признаков и польза запрета циклов могут отличаться. Надо проверить, какие компоненты моего метода продолжают помогать, а где требуется другая модель или обучающий сигнал.</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Третье направление на слайде — простой практический вопрос: какой метод решит больше задач, если дать ему столько же времени и памяти? Например, заранее задаём одинаковый лимит времени на одну задачу, одинаковый предел памяти и одно оборудование. Внутри этих ограничений один метод может выбрать более широкий Beam Search, другой — несколько retries, третий — переиспользование дерева с backtracking. Затем сравниваем долю успеха и длины найденных путей на одном тесте.</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Почему это нужно? Одинаковая ширина W ещё не делает вычисления одинаковыми. Модель может оценивать один batch медленнее, а повторные попытки добавляют новые проходы. Поэтому хочется проверить, что даёт больше корректных решений именно при одинаковых ограничениях, а не только при совпадении одного параметра поиска. Число оценённых кандидатов, число retries и пиковую память полезно измерять отдельно: они объясняют, куда ушли ресурсы. Стоимость предварительного обучения тоже нужно указывать отдельно от времени решения уже обученной моделью.</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Ещё один эксперимент — сравнить источники обучающего сигнала: фиксированный dataset, обновления Беллмана и GFlowNet в одинаковой среде. Полезно расширить набор начальных состояний и повторять обучение с разными seed. В текущем тесте на 5×5×5 всего девятнадцать задач, так что один успех заметно меняет процент. Более широкий тест поможет понять, какие улучшения устойчивы.</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Эти направления связаны: увеличиваем масштаб, пробуем новые задачи и одновременно проверяем, сколько результата получаем за доступное время и память. Так можно определить практические пределы метода и выбрать следующий компонент, который действительно стоит улучшать.</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[Источники]</a:t>
            </a:r>
            <a:endParaRPr/>
          </a:p>
          <a:p>
            <a:pPr indent="0" lvl="0" marL="0" rtl="0" algn="l">
              <a:spcBef>
                <a:spcPts val="0"/>
              </a:spcBef>
              <a:spcAft>
                <a:spcPts val="0"/>
              </a:spcAft>
              <a:buNone/>
            </a:pPr>
            <a:r>
              <a:rPr lang="en-US" sz="1200"/>
              <a:t>[9] Chervov и др., NeurIPS 2025</a:t>
            </a:r>
            <a:endParaRPr/>
          </a:p>
          <a:p>
            <a:pPr indent="0" lvl="0" marL="0" rtl="0" algn="l">
              <a:spcBef>
                <a:spcPts val="0"/>
              </a:spcBef>
              <a:spcAft>
                <a:spcPts val="0"/>
              </a:spcAft>
              <a:buNone/>
            </a:pPr>
            <a:r>
              <a:rPr lang="en-US" sz="1200"/>
              <a:t>A machine learning approach that beats Rubik’s cubes</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[16] Д. П. Дроздов, К. С. Яковлев, 2026</a:t>
            </a:r>
            <a:endParaRPr/>
          </a:p>
          <a:p>
            <a:pPr indent="0" lvl="0" marL="0" rtl="0" algn="l">
              <a:spcBef>
                <a:spcPts val="0"/>
              </a:spcBef>
              <a:spcAft>
                <a:spcPts val="0"/>
              </a:spcAft>
              <a:buNone/>
            </a:pPr>
            <a:r>
              <a:rPr lang="en-US" sz="1200"/>
              <a:t>Модифицированный лучевой поиск с обучаемой эвристикой на графах Кэли группы кубика Рубика</a:t>
            </a:r>
            <a:endParaRPr/>
          </a:p>
        </p:txBody>
      </p:sp>
      <p:sp>
        <p:nvSpPr>
          <p:cNvPr id="2089" name="Google Shape;2089;p6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4" name="Shape 2104"/>
        <p:cNvGrpSpPr/>
        <p:nvPr/>
      </p:nvGrpSpPr>
      <p:grpSpPr>
        <a:xfrm>
          <a:off x="0" y="0"/>
          <a:ext cx="0" cy="0"/>
          <a:chOff x="0" y="0"/>
          <a:chExt cx="0" cy="0"/>
        </a:xfrm>
      </p:grpSpPr>
      <p:sp>
        <p:nvSpPr>
          <p:cNvPr id="2105" name="Google Shape;2105;p6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06" name="Google Shape;2106;p6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1200"/>
              <a:t>Вернёмся к исходному вопросу: какую информацию об огромном графе нужно получить, чтобы находить в нём путь? Классические методы дают несколько ответов. Подгруппы ограничивают пространство, а Pattern Database хранит точное решение меньшей задачи. Вместе с допустимой эвристикой A* и IDA* могут подтверждать оптимальность.</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CayleyPy Cube использует другой источник геометрии: дешёвые случайные блуждания, ResMLP и широкий Beam Search. Здесь оценка не обязана быть точным расстоянием. Её полезность определяется тем, насколько хорошо она направляет поиск с доступным бюджетом. Процедура переносится на разные графы, если доступны состояния, генераторы и проверяемая цель.</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В своей работе я сохранил этот цикл и исследовал его компоненты. Фиксированный dataset делает метки согласованнее, быстрый MLP оставляет ресурсы поиску, а local cycle prevention и retries с backtracking помогают исправлять неудачные направления. В конкретной серии это увеличивает долю решённых задач на трёх размерах кубика. Одновременно немного растёт длина путей и добавляются вычисления повторных попыток.</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Поэтому вывод практический: обучаемая оценка и механизм поиска должны проектироваться вместе. Для сильного решателя недостаточно смотреть только на MSE модели или только на ширину луча. Нужны проверяемые решения, понятная постановка и измерение полной цены.</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Следующий шаг — проверить эту систему на большем масштабе и других графах, с равным полным бюджетом и более широкими тестами. Это позволит понять, какие свойства метода действительно переносятся, а какие пока зависят от конкретного кубика и режима эксперимента.</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[Источники]</a:t>
            </a:r>
            <a:endParaRPr/>
          </a:p>
          <a:p>
            <a:pPr indent="0" lvl="0" marL="0" rtl="0" algn="l">
              <a:spcBef>
                <a:spcPts val="0"/>
              </a:spcBef>
              <a:spcAft>
                <a:spcPts val="0"/>
              </a:spcAft>
              <a:buNone/>
            </a:pPr>
            <a:r>
              <a:rPr lang="en-US" sz="1200"/>
              <a:t>[3] Korf, 1997</a:t>
            </a:r>
            <a:endParaRPr/>
          </a:p>
          <a:p>
            <a:pPr indent="0" lvl="0" marL="0" rtl="0" algn="l">
              <a:spcBef>
                <a:spcPts val="0"/>
              </a:spcBef>
              <a:spcAft>
                <a:spcPts val="0"/>
              </a:spcAft>
              <a:buNone/>
            </a:pPr>
            <a:r>
              <a:rPr lang="en-US" sz="1200"/>
              <a:t>Finding Optimal Solutions to Rubik’s Cube Using Pattern Databases</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[7] Agostinelli и др., 2019</a:t>
            </a:r>
            <a:endParaRPr/>
          </a:p>
          <a:p>
            <a:pPr indent="0" lvl="0" marL="0" rtl="0" algn="l">
              <a:spcBef>
                <a:spcPts val="0"/>
              </a:spcBef>
              <a:spcAft>
                <a:spcPts val="0"/>
              </a:spcAft>
              <a:buNone/>
            </a:pPr>
            <a:r>
              <a:rPr lang="en-US" sz="1200"/>
              <a:t>Solving the Rubik’s cube with deep reinforcement learning and search</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[8] Takano, 2023</a:t>
            </a:r>
            <a:endParaRPr/>
          </a:p>
          <a:p>
            <a:pPr indent="0" lvl="0" marL="0" rtl="0" algn="l">
              <a:spcBef>
                <a:spcPts val="0"/>
              </a:spcBef>
              <a:spcAft>
                <a:spcPts val="0"/>
              </a:spcAft>
              <a:buNone/>
            </a:pPr>
            <a:r>
              <a:rPr lang="en-US" sz="1200"/>
              <a:t>Self-Supervision is All You Need for Solving Rubik’s Cube</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[9] Chervov и др., NeurIPS 2025</a:t>
            </a:r>
            <a:endParaRPr/>
          </a:p>
          <a:p>
            <a:pPr indent="0" lvl="0" marL="0" rtl="0" algn="l">
              <a:spcBef>
                <a:spcPts val="0"/>
              </a:spcBef>
              <a:spcAft>
                <a:spcPts val="0"/>
              </a:spcAft>
              <a:buNone/>
            </a:pPr>
            <a:r>
              <a:rPr lang="en-US" sz="1200"/>
              <a:t>A machine learning approach that beats Rubik’s cubes</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[10] Chervov и др., 2025/2026</a:t>
            </a:r>
            <a:endParaRPr/>
          </a:p>
          <a:p>
            <a:pPr indent="0" lvl="0" marL="0" rtl="0" algn="l">
              <a:spcBef>
                <a:spcPts val="0"/>
              </a:spcBef>
              <a:spcAft>
                <a:spcPts val="0"/>
              </a:spcAft>
              <a:buNone/>
            </a:pPr>
            <a:r>
              <a:rPr lang="en-US" sz="1200"/>
              <a:t>CayleyPy RL: Pathfinding and Reinforcement Learning on Cayley Graphs</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[11] Douglas, Fraser-Taliente, 2025</a:t>
            </a:r>
            <a:endParaRPr/>
          </a:p>
          <a:p>
            <a:pPr indent="0" lvl="0" marL="0" rtl="0" algn="l">
              <a:spcBef>
                <a:spcPts val="0"/>
              </a:spcBef>
              <a:spcAft>
                <a:spcPts val="0"/>
              </a:spcAft>
              <a:buNone/>
            </a:pPr>
            <a:r>
              <a:rPr lang="en-US" sz="1200"/>
              <a:t>Diffusion Models for Cayley Graphs</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[12] Morozov и др., 2026</a:t>
            </a:r>
            <a:endParaRPr/>
          </a:p>
          <a:p>
            <a:pPr indent="0" lvl="0" marL="0" rtl="0" algn="l">
              <a:spcBef>
                <a:spcPts val="0"/>
              </a:spcBef>
              <a:spcAft>
                <a:spcPts val="0"/>
              </a:spcAft>
              <a:buNone/>
            </a:pPr>
            <a:r>
              <a:rPr lang="en-US" sz="1200"/>
              <a:t>Learning Shortest Paths with Generative Flow Networks</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[16] Д. П. Дроздов, К. С. Яковлев, 2026</a:t>
            </a:r>
            <a:endParaRPr/>
          </a:p>
          <a:p>
            <a:pPr indent="0" lvl="0" marL="0" rtl="0" algn="l">
              <a:spcBef>
                <a:spcPts val="0"/>
              </a:spcBef>
              <a:spcAft>
                <a:spcPts val="0"/>
              </a:spcAft>
              <a:buNone/>
            </a:pPr>
            <a:r>
              <a:rPr lang="en-US" sz="1200"/>
              <a:t>Модифицированный лучевой поиск с обучаемой эвристикой на графах Кэли группы кубика Рубика</a:t>
            </a:r>
            <a:endParaRPr/>
          </a:p>
          <a:p>
            <a:pPr indent="0" lvl="0" marL="0" rtl="0" algn="l">
              <a:spcBef>
                <a:spcPts val="0"/>
              </a:spcBef>
              <a:spcAft>
                <a:spcPts val="0"/>
              </a:spcAft>
              <a:buNone/>
            </a:pPr>
            <a:r>
              <a:t/>
            </a:r>
            <a:endParaRPr sz="1200"/>
          </a:p>
          <a:p>
            <a:pPr indent="0" lvl="0" marL="0" rtl="0" algn="l">
              <a:spcBef>
                <a:spcPts val="0"/>
              </a:spcBef>
              <a:spcAft>
                <a:spcPts val="0"/>
              </a:spcAft>
              <a:buNone/>
            </a:pPr>
            <a:r>
              <a:rPr lang="en-US" sz="1200"/>
              <a:t>[17] Д. П. Дроздов, К. С. Яковлев, 2026</a:t>
            </a:r>
            <a:endParaRPr/>
          </a:p>
          <a:p>
            <a:pPr indent="0" lvl="0" marL="0" rtl="0" algn="l">
              <a:spcBef>
                <a:spcPts val="0"/>
              </a:spcBef>
              <a:spcAft>
                <a:spcPts val="0"/>
              </a:spcAft>
              <a:buNone/>
            </a:pPr>
            <a:r>
              <a:rPr lang="en-US" sz="1200"/>
              <a:t>Механизм самовнимания для обучения эвристических функций поиска на графах Кэли</a:t>
            </a:r>
            <a:endParaRPr/>
          </a:p>
        </p:txBody>
      </p:sp>
      <p:sp>
        <p:nvSpPr>
          <p:cNvPr id="2107" name="Google Shape;2107;p6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8" name="Shape 2128"/>
        <p:cNvGrpSpPr/>
        <p:nvPr/>
      </p:nvGrpSpPr>
      <p:grpSpPr>
        <a:xfrm>
          <a:off x="0" y="0"/>
          <a:ext cx="0" cy="0"/>
          <a:chOff x="0" y="0"/>
          <a:chExt cx="0" cy="0"/>
        </a:xfrm>
      </p:grpSpPr>
      <p:sp>
        <p:nvSpPr>
          <p:cNvPr id="2129" name="Google Shape;2129;h1c12637ada632d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30" name="Google Shape;2130;h1c12637ada632d8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5" name="Shape 2135"/>
        <p:cNvGrpSpPr/>
        <p:nvPr/>
      </p:nvGrpSpPr>
      <p:grpSpPr>
        <a:xfrm>
          <a:off x="0" y="0"/>
          <a:ext cx="0" cy="0"/>
          <a:chOff x="0" y="0"/>
          <a:chExt cx="0" cy="0"/>
        </a:xfrm>
      </p:grpSpPr>
      <p:sp>
        <p:nvSpPr>
          <p:cNvPr id="2136" name="Google Shape;2136;h1c12637ada632d8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37" name="Google Shape;2137;h1c12637ada632d8_0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3" name="Shape 2143"/>
        <p:cNvGrpSpPr/>
        <p:nvPr/>
      </p:nvGrpSpPr>
      <p:grpSpPr>
        <a:xfrm>
          <a:off x="0" y="0"/>
          <a:ext cx="0" cy="0"/>
          <a:chOff x="0" y="0"/>
          <a:chExt cx="0" cy="0"/>
        </a:xfrm>
      </p:grpSpPr>
      <p:sp>
        <p:nvSpPr>
          <p:cNvPr id="2144" name="Google Shape;2144;h1c12637ada632d8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45" name="Google Shape;2145;h1c12637ada632d8_0_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0" name="Shape 2150"/>
        <p:cNvGrpSpPr/>
        <p:nvPr/>
      </p:nvGrpSpPr>
      <p:grpSpPr>
        <a:xfrm>
          <a:off x="0" y="0"/>
          <a:ext cx="0" cy="0"/>
          <a:chOff x="0" y="0"/>
          <a:chExt cx="0" cy="0"/>
        </a:xfrm>
      </p:grpSpPr>
      <p:sp>
        <p:nvSpPr>
          <p:cNvPr id="2151" name="Google Shape;2151;h1c12637ada632d8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52" name="Google Shape;2152;h1c12637ada632d8_0_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0" name="Shape 2160"/>
        <p:cNvGrpSpPr/>
        <p:nvPr/>
      </p:nvGrpSpPr>
      <p:grpSpPr>
        <a:xfrm>
          <a:off x="0" y="0"/>
          <a:ext cx="0" cy="0"/>
          <a:chOff x="0" y="0"/>
          <a:chExt cx="0" cy="0"/>
        </a:xfrm>
      </p:grpSpPr>
      <p:sp>
        <p:nvSpPr>
          <p:cNvPr id="2161" name="Google Shape;2161;h1c12637ada632d8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62" name="Google Shape;2162;h1c12637ada632d8_0_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2" name="Shape 2172"/>
        <p:cNvGrpSpPr/>
        <p:nvPr/>
      </p:nvGrpSpPr>
      <p:grpSpPr>
        <a:xfrm>
          <a:off x="0" y="0"/>
          <a:ext cx="0" cy="0"/>
          <a:chOff x="0" y="0"/>
          <a:chExt cx="0" cy="0"/>
        </a:xfrm>
      </p:grpSpPr>
      <p:sp>
        <p:nvSpPr>
          <p:cNvPr id="2173" name="Google Shape;2173;h1c12637ada632d8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74" name="Google Shape;2174;h1c12637ada632d8_0_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4" name="Shape 2184"/>
        <p:cNvGrpSpPr/>
        <p:nvPr/>
      </p:nvGrpSpPr>
      <p:grpSpPr>
        <a:xfrm>
          <a:off x="0" y="0"/>
          <a:ext cx="0" cy="0"/>
          <a:chOff x="0" y="0"/>
          <a:chExt cx="0" cy="0"/>
        </a:xfrm>
      </p:grpSpPr>
      <p:sp>
        <p:nvSpPr>
          <p:cNvPr id="2185" name="Google Shape;2185;h1c12637ada632d8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86" name="Google Shape;2186;h1c12637ada632d8_0_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7" name="Shape 2197"/>
        <p:cNvGrpSpPr/>
        <p:nvPr/>
      </p:nvGrpSpPr>
      <p:grpSpPr>
        <a:xfrm>
          <a:off x="0" y="0"/>
          <a:ext cx="0" cy="0"/>
          <a:chOff x="0" y="0"/>
          <a:chExt cx="0" cy="0"/>
        </a:xfrm>
      </p:grpSpPr>
      <p:sp>
        <p:nvSpPr>
          <p:cNvPr id="2198" name="Google Shape;2198;h1c12637ada632d8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99" name="Google Shape;2199;h1c12637ada632d8_0_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4" name="Shape 2204"/>
        <p:cNvGrpSpPr/>
        <p:nvPr/>
      </p:nvGrpSpPr>
      <p:grpSpPr>
        <a:xfrm>
          <a:off x="0" y="0"/>
          <a:ext cx="0" cy="0"/>
          <a:chOff x="0" y="0"/>
          <a:chExt cx="0" cy="0"/>
        </a:xfrm>
      </p:grpSpPr>
      <p:sp>
        <p:nvSpPr>
          <p:cNvPr id="2205" name="Google Shape;2205;h1c12637ada632d8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06" name="Google Shape;2206;h1c12637ada632d8_0_6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2" name="Shape 2212"/>
        <p:cNvGrpSpPr/>
        <p:nvPr/>
      </p:nvGrpSpPr>
      <p:grpSpPr>
        <a:xfrm>
          <a:off x="0" y="0"/>
          <a:ext cx="0" cy="0"/>
          <a:chOff x="0" y="0"/>
          <a:chExt cx="0" cy="0"/>
        </a:xfrm>
      </p:grpSpPr>
      <p:sp>
        <p:nvSpPr>
          <p:cNvPr id="2213" name="Google Shape;2213;h1c12637ada632d8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14" name="Google Shape;2214;h1c12637ada632d8_0_7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1" name="Shape 2221"/>
        <p:cNvGrpSpPr/>
        <p:nvPr/>
      </p:nvGrpSpPr>
      <p:grpSpPr>
        <a:xfrm>
          <a:off x="0" y="0"/>
          <a:ext cx="0" cy="0"/>
          <a:chOff x="0" y="0"/>
          <a:chExt cx="0" cy="0"/>
        </a:xfrm>
      </p:grpSpPr>
      <p:sp>
        <p:nvSpPr>
          <p:cNvPr id="2222" name="Google Shape;2222;h1c12637ada632d8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23" name="Google Shape;2223;h1c12637ada632d8_0_8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0" name="Shape 2230"/>
        <p:cNvGrpSpPr/>
        <p:nvPr/>
      </p:nvGrpSpPr>
      <p:grpSpPr>
        <a:xfrm>
          <a:off x="0" y="0"/>
          <a:ext cx="0" cy="0"/>
          <a:chOff x="0" y="0"/>
          <a:chExt cx="0" cy="0"/>
        </a:xfrm>
      </p:grpSpPr>
      <p:sp>
        <p:nvSpPr>
          <p:cNvPr id="2231" name="Google Shape;2231;h1c12637ada632d8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32" name="Google Shape;2232;h1c12637ada632d8_0_9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0" name="Shape 2240"/>
        <p:cNvGrpSpPr/>
        <p:nvPr/>
      </p:nvGrpSpPr>
      <p:grpSpPr>
        <a:xfrm>
          <a:off x="0" y="0"/>
          <a:ext cx="0" cy="0"/>
          <a:chOff x="0" y="0"/>
          <a:chExt cx="0" cy="0"/>
        </a:xfrm>
      </p:grpSpPr>
      <p:sp>
        <p:nvSpPr>
          <p:cNvPr id="2241" name="Google Shape;2241;h1c12637ada632d8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42" name="Google Shape;2242;h1c12637ada632d8_0_10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1" name="Shape 2251"/>
        <p:cNvGrpSpPr/>
        <p:nvPr/>
      </p:nvGrpSpPr>
      <p:grpSpPr>
        <a:xfrm>
          <a:off x="0" y="0"/>
          <a:ext cx="0" cy="0"/>
          <a:chOff x="0" y="0"/>
          <a:chExt cx="0" cy="0"/>
        </a:xfrm>
      </p:grpSpPr>
      <p:sp>
        <p:nvSpPr>
          <p:cNvPr id="2252" name="Google Shape;2252;h1c12637ada632d8_0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53" name="Google Shape;2253;h1c12637ada632d8_0_1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2" name="Shape 2262"/>
        <p:cNvGrpSpPr/>
        <p:nvPr/>
      </p:nvGrpSpPr>
      <p:grpSpPr>
        <a:xfrm>
          <a:off x="0" y="0"/>
          <a:ext cx="0" cy="0"/>
          <a:chOff x="0" y="0"/>
          <a:chExt cx="0" cy="0"/>
        </a:xfrm>
      </p:grpSpPr>
      <p:sp>
        <p:nvSpPr>
          <p:cNvPr id="2263" name="Google Shape;2263;h1c12637ada632d8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64" name="Google Shape;2264;h1c12637ada632d8_0_1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3" name="Shape 2273"/>
        <p:cNvGrpSpPr/>
        <p:nvPr/>
      </p:nvGrpSpPr>
      <p:grpSpPr>
        <a:xfrm>
          <a:off x="0" y="0"/>
          <a:ext cx="0" cy="0"/>
          <a:chOff x="0" y="0"/>
          <a:chExt cx="0" cy="0"/>
        </a:xfrm>
      </p:grpSpPr>
      <p:sp>
        <p:nvSpPr>
          <p:cNvPr id="2274" name="Google Shape;2274;h1c12637ada632d8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75" name="Google Shape;2275;h1c12637ada632d8_0_1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4" name="Shape 2284"/>
        <p:cNvGrpSpPr/>
        <p:nvPr/>
      </p:nvGrpSpPr>
      <p:grpSpPr>
        <a:xfrm>
          <a:off x="0" y="0"/>
          <a:ext cx="0" cy="0"/>
          <a:chOff x="0" y="0"/>
          <a:chExt cx="0" cy="0"/>
        </a:xfrm>
      </p:grpSpPr>
      <p:sp>
        <p:nvSpPr>
          <p:cNvPr id="2285" name="Google Shape;2285;h1c12637ada632d8_0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86" name="Google Shape;2286;h1c12637ada632d8_0_1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6" name="Shape 2296"/>
        <p:cNvGrpSpPr/>
        <p:nvPr/>
      </p:nvGrpSpPr>
      <p:grpSpPr>
        <a:xfrm>
          <a:off x="0" y="0"/>
          <a:ext cx="0" cy="0"/>
          <a:chOff x="0" y="0"/>
          <a:chExt cx="0" cy="0"/>
        </a:xfrm>
      </p:grpSpPr>
      <p:sp>
        <p:nvSpPr>
          <p:cNvPr id="2297" name="Google Shape;2297;h1c12637ada632d8_0_1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98" name="Google Shape;2298;h1c12637ada632d8_0_1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4" name="Shape 2304"/>
        <p:cNvGrpSpPr/>
        <p:nvPr/>
      </p:nvGrpSpPr>
      <p:grpSpPr>
        <a:xfrm>
          <a:off x="0" y="0"/>
          <a:ext cx="0" cy="0"/>
          <a:chOff x="0" y="0"/>
          <a:chExt cx="0" cy="0"/>
        </a:xfrm>
      </p:grpSpPr>
      <p:sp>
        <p:nvSpPr>
          <p:cNvPr id="2305" name="Google Shape;2305;h1c12637ada632d8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06" name="Google Shape;2306;h1c12637ada632d8_0_15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2" name="Shape 2312"/>
        <p:cNvGrpSpPr/>
        <p:nvPr/>
      </p:nvGrpSpPr>
      <p:grpSpPr>
        <a:xfrm>
          <a:off x="0" y="0"/>
          <a:ext cx="0" cy="0"/>
          <a:chOff x="0" y="0"/>
          <a:chExt cx="0" cy="0"/>
        </a:xfrm>
      </p:grpSpPr>
      <p:sp>
        <p:nvSpPr>
          <p:cNvPr id="2313" name="Google Shape;2313;h1c12637ada632d8_0_1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14" name="Google Shape;2314;h1c12637ada632d8_0_16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0" name="Shape 2320"/>
        <p:cNvGrpSpPr/>
        <p:nvPr/>
      </p:nvGrpSpPr>
      <p:grpSpPr>
        <a:xfrm>
          <a:off x="0" y="0"/>
          <a:ext cx="0" cy="0"/>
          <a:chOff x="0" y="0"/>
          <a:chExt cx="0" cy="0"/>
        </a:xfrm>
      </p:grpSpPr>
      <p:sp>
        <p:nvSpPr>
          <p:cNvPr id="2321" name="Google Shape;2321;h1c12637ada632d8_0_1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22" name="Google Shape;2322;h1c12637ada632d8_0_17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9" name="Shape 2329"/>
        <p:cNvGrpSpPr/>
        <p:nvPr/>
      </p:nvGrpSpPr>
      <p:grpSpPr>
        <a:xfrm>
          <a:off x="0" y="0"/>
          <a:ext cx="0" cy="0"/>
          <a:chOff x="0" y="0"/>
          <a:chExt cx="0" cy="0"/>
        </a:xfrm>
      </p:grpSpPr>
      <p:sp>
        <p:nvSpPr>
          <p:cNvPr id="2330" name="Google Shape;2330;h1c12637ada632d8_0_1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31" name="Google Shape;2331;h1c12637ada632d8_0_18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9" name="Shape 2339"/>
        <p:cNvGrpSpPr/>
        <p:nvPr/>
      </p:nvGrpSpPr>
      <p:grpSpPr>
        <a:xfrm>
          <a:off x="0" y="0"/>
          <a:ext cx="0" cy="0"/>
          <a:chOff x="0" y="0"/>
          <a:chExt cx="0" cy="0"/>
        </a:xfrm>
      </p:grpSpPr>
      <p:sp>
        <p:nvSpPr>
          <p:cNvPr id="2340" name="Google Shape;2340;h1c12637ada632d8_0_1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41" name="Google Shape;2341;h1c12637ada632d8_0_18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0" name="Shape 2350"/>
        <p:cNvGrpSpPr/>
        <p:nvPr/>
      </p:nvGrpSpPr>
      <p:grpSpPr>
        <a:xfrm>
          <a:off x="0" y="0"/>
          <a:ext cx="0" cy="0"/>
          <a:chOff x="0" y="0"/>
          <a:chExt cx="0" cy="0"/>
        </a:xfrm>
      </p:grpSpPr>
      <p:sp>
        <p:nvSpPr>
          <p:cNvPr id="2351" name="Google Shape;2351;h1c12637ada632d8_0_1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52" name="Google Shape;2352;h1c12637ada632d8_0_19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7" name="Shape 2367"/>
        <p:cNvGrpSpPr/>
        <p:nvPr/>
      </p:nvGrpSpPr>
      <p:grpSpPr>
        <a:xfrm>
          <a:off x="0" y="0"/>
          <a:ext cx="0" cy="0"/>
          <a:chOff x="0" y="0"/>
          <a:chExt cx="0" cy="0"/>
        </a:xfrm>
      </p:grpSpPr>
      <p:sp>
        <p:nvSpPr>
          <p:cNvPr id="2368" name="Google Shape;2368;h1c12637ada632d8_0_2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69" name="Google Shape;2369;h1c12637ada632d8_0_2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5" name="Shape 2375"/>
        <p:cNvGrpSpPr/>
        <p:nvPr/>
      </p:nvGrpSpPr>
      <p:grpSpPr>
        <a:xfrm>
          <a:off x="0" y="0"/>
          <a:ext cx="0" cy="0"/>
          <a:chOff x="0" y="0"/>
          <a:chExt cx="0" cy="0"/>
        </a:xfrm>
      </p:grpSpPr>
      <p:sp>
        <p:nvSpPr>
          <p:cNvPr id="2376" name="Google Shape;2376;h1c12637ada632d8_0_2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77" name="Google Shape;2377;h1c12637ada632d8_0_2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2" name="Shape 2382"/>
        <p:cNvGrpSpPr/>
        <p:nvPr/>
      </p:nvGrpSpPr>
      <p:grpSpPr>
        <a:xfrm>
          <a:off x="0" y="0"/>
          <a:ext cx="0" cy="0"/>
          <a:chOff x="0" y="0"/>
          <a:chExt cx="0" cy="0"/>
        </a:xfrm>
      </p:grpSpPr>
      <p:sp>
        <p:nvSpPr>
          <p:cNvPr id="2383" name="Google Shape;2383;h1c12637ada632d8_0_2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84" name="Google Shape;2384;h1c12637ada632d8_0_2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9" name="Shape 2389"/>
        <p:cNvGrpSpPr/>
        <p:nvPr/>
      </p:nvGrpSpPr>
      <p:grpSpPr>
        <a:xfrm>
          <a:off x="0" y="0"/>
          <a:ext cx="0" cy="0"/>
          <a:chOff x="0" y="0"/>
          <a:chExt cx="0" cy="0"/>
        </a:xfrm>
      </p:grpSpPr>
      <p:sp>
        <p:nvSpPr>
          <p:cNvPr id="2390" name="Google Shape;2390;h1c12637ada632d8_0_2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91" name="Google Shape;2391;h1c12637ada632d8_0_2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6" name="Shape 2396"/>
        <p:cNvGrpSpPr/>
        <p:nvPr/>
      </p:nvGrpSpPr>
      <p:grpSpPr>
        <a:xfrm>
          <a:off x="0" y="0"/>
          <a:ext cx="0" cy="0"/>
          <a:chOff x="0" y="0"/>
          <a:chExt cx="0" cy="0"/>
        </a:xfrm>
      </p:grpSpPr>
      <p:sp>
        <p:nvSpPr>
          <p:cNvPr id="2397" name="Google Shape;2397;h1c12637ada632d8_0_2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98" name="Google Shape;2398;h1c12637ada632d8_0_2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3" name="Shape 2403"/>
        <p:cNvGrpSpPr/>
        <p:nvPr/>
      </p:nvGrpSpPr>
      <p:grpSpPr>
        <a:xfrm>
          <a:off x="0" y="0"/>
          <a:ext cx="0" cy="0"/>
          <a:chOff x="0" y="0"/>
          <a:chExt cx="0" cy="0"/>
        </a:xfrm>
      </p:grpSpPr>
      <p:sp>
        <p:nvSpPr>
          <p:cNvPr id="2404" name="Google Shape;2404;h1c12637ada632d8_0_2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05" name="Google Shape;2405;h1c12637ada632d8_0_2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0" name="Shape 2410"/>
        <p:cNvGrpSpPr/>
        <p:nvPr/>
      </p:nvGrpSpPr>
      <p:grpSpPr>
        <a:xfrm>
          <a:off x="0" y="0"/>
          <a:ext cx="0" cy="0"/>
          <a:chOff x="0" y="0"/>
          <a:chExt cx="0" cy="0"/>
        </a:xfrm>
      </p:grpSpPr>
      <p:sp>
        <p:nvSpPr>
          <p:cNvPr id="2411" name="Google Shape;2411;h1c12637ada632d8_0_2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12" name="Google Shape;2412;h1c12637ada632d8_0_2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7" name="Shape 2417"/>
        <p:cNvGrpSpPr/>
        <p:nvPr/>
      </p:nvGrpSpPr>
      <p:grpSpPr>
        <a:xfrm>
          <a:off x="0" y="0"/>
          <a:ext cx="0" cy="0"/>
          <a:chOff x="0" y="0"/>
          <a:chExt cx="0" cy="0"/>
        </a:xfrm>
      </p:grpSpPr>
      <p:sp>
        <p:nvSpPr>
          <p:cNvPr id="2418" name="Google Shape;2418;h1c12637ada632d8_0_2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19" name="Google Shape;2419;h1c12637ada632d8_0_25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4" name="Shape 2424"/>
        <p:cNvGrpSpPr/>
        <p:nvPr/>
      </p:nvGrpSpPr>
      <p:grpSpPr>
        <a:xfrm>
          <a:off x="0" y="0"/>
          <a:ext cx="0" cy="0"/>
          <a:chOff x="0" y="0"/>
          <a:chExt cx="0" cy="0"/>
        </a:xfrm>
      </p:grpSpPr>
      <p:sp>
        <p:nvSpPr>
          <p:cNvPr id="2425" name="Google Shape;2425;h1c12637ada632d8_0_2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26" name="Google Shape;2426;h1c12637ada632d8_0_26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1" name="Shape 2431"/>
        <p:cNvGrpSpPr/>
        <p:nvPr/>
      </p:nvGrpSpPr>
      <p:grpSpPr>
        <a:xfrm>
          <a:off x="0" y="0"/>
          <a:ext cx="0" cy="0"/>
          <a:chOff x="0" y="0"/>
          <a:chExt cx="0" cy="0"/>
        </a:xfrm>
      </p:grpSpPr>
      <p:sp>
        <p:nvSpPr>
          <p:cNvPr id="2432" name="Google Shape;2432;h1c12637ada632d8_0_2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33" name="Google Shape;2433;h1c12637ada632d8_0_27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8" name="Shape 2438"/>
        <p:cNvGrpSpPr/>
        <p:nvPr/>
      </p:nvGrpSpPr>
      <p:grpSpPr>
        <a:xfrm>
          <a:off x="0" y="0"/>
          <a:ext cx="0" cy="0"/>
          <a:chOff x="0" y="0"/>
          <a:chExt cx="0" cy="0"/>
        </a:xfrm>
      </p:grpSpPr>
      <p:sp>
        <p:nvSpPr>
          <p:cNvPr id="2439" name="Google Shape;2439;h1c12637ada632d8_0_2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40" name="Google Shape;2440;h1c12637ada632d8_0_27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5" name="Shape 2445"/>
        <p:cNvGrpSpPr/>
        <p:nvPr/>
      </p:nvGrpSpPr>
      <p:grpSpPr>
        <a:xfrm>
          <a:off x="0" y="0"/>
          <a:ext cx="0" cy="0"/>
          <a:chOff x="0" y="0"/>
          <a:chExt cx="0" cy="0"/>
        </a:xfrm>
      </p:grpSpPr>
      <p:sp>
        <p:nvSpPr>
          <p:cNvPr id="2446" name="Google Shape;2446;h1c12637ada632d8_0_2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47" name="Google Shape;2447;h1c12637ada632d8_0_28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2" name="Shape 2452"/>
        <p:cNvGrpSpPr/>
        <p:nvPr/>
      </p:nvGrpSpPr>
      <p:grpSpPr>
        <a:xfrm>
          <a:off x="0" y="0"/>
          <a:ext cx="0" cy="0"/>
          <a:chOff x="0" y="0"/>
          <a:chExt cx="0" cy="0"/>
        </a:xfrm>
      </p:grpSpPr>
      <p:sp>
        <p:nvSpPr>
          <p:cNvPr id="2453" name="Google Shape;2453;h1c12637ada632d8_0_2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54" name="Google Shape;2454;h1c12637ada632d8_0_28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9" name="Shape 2459"/>
        <p:cNvGrpSpPr/>
        <p:nvPr/>
      </p:nvGrpSpPr>
      <p:grpSpPr>
        <a:xfrm>
          <a:off x="0" y="0"/>
          <a:ext cx="0" cy="0"/>
          <a:chOff x="0" y="0"/>
          <a:chExt cx="0" cy="0"/>
        </a:xfrm>
      </p:grpSpPr>
      <p:sp>
        <p:nvSpPr>
          <p:cNvPr id="2460" name="Google Shape;2460;h1c12637ada632d8_0_2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61" name="Google Shape;2461;h1c12637ada632d8_0_29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8" name="Shape 2468"/>
        <p:cNvGrpSpPr/>
        <p:nvPr/>
      </p:nvGrpSpPr>
      <p:grpSpPr>
        <a:xfrm>
          <a:off x="0" y="0"/>
          <a:ext cx="0" cy="0"/>
          <a:chOff x="0" y="0"/>
          <a:chExt cx="0" cy="0"/>
        </a:xfrm>
      </p:grpSpPr>
      <p:sp>
        <p:nvSpPr>
          <p:cNvPr id="2469" name="Google Shape;2469;h1c12637ada632d8_0_3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70" name="Google Shape;2470;h1c12637ada632d8_0_30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9" name="Shape 2479"/>
        <p:cNvGrpSpPr/>
        <p:nvPr/>
      </p:nvGrpSpPr>
      <p:grpSpPr>
        <a:xfrm>
          <a:off x="0" y="0"/>
          <a:ext cx="0" cy="0"/>
          <a:chOff x="0" y="0"/>
          <a:chExt cx="0" cy="0"/>
        </a:xfrm>
      </p:grpSpPr>
      <p:sp>
        <p:nvSpPr>
          <p:cNvPr id="2480" name="Google Shape;2480;h1c12637ada632d8_0_3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81" name="Google Shape;2481;h1c12637ada632d8_0_3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6" name="Shape 2486"/>
        <p:cNvGrpSpPr/>
        <p:nvPr/>
      </p:nvGrpSpPr>
      <p:grpSpPr>
        <a:xfrm>
          <a:off x="0" y="0"/>
          <a:ext cx="0" cy="0"/>
          <a:chOff x="0" y="0"/>
          <a:chExt cx="0" cy="0"/>
        </a:xfrm>
      </p:grpSpPr>
      <p:sp>
        <p:nvSpPr>
          <p:cNvPr id="2487" name="Google Shape;2487;h1c12637ada632d8_0_3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88" name="Google Shape;2488;h1c12637ada632d8_0_3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3" name="Shape 2493"/>
        <p:cNvGrpSpPr/>
        <p:nvPr/>
      </p:nvGrpSpPr>
      <p:grpSpPr>
        <a:xfrm>
          <a:off x="0" y="0"/>
          <a:ext cx="0" cy="0"/>
          <a:chOff x="0" y="0"/>
          <a:chExt cx="0" cy="0"/>
        </a:xfrm>
      </p:grpSpPr>
      <p:sp>
        <p:nvSpPr>
          <p:cNvPr id="2494" name="Google Shape;2494;h1c12637ada632d8_0_3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95" name="Google Shape;2495;h1c12637ada632d8_0_3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3" name="Shape 2503"/>
        <p:cNvGrpSpPr/>
        <p:nvPr/>
      </p:nvGrpSpPr>
      <p:grpSpPr>
        <a:xfrm>
          <a:off x="0" y="0"/>
          <a:ext cx="0" cy="0"/>
          <a:chOff x="0" y="0"/>
          <a:chExt cx="0" cy="0"/>
        </a:xfrm>
      </p:grpSpPr>
      <p:sp>
        <p:nvSpPr>
          <p:cNvPr id="2504" name="Google Shape;2504;h1c12637ada632d8_0_3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05" name="Google Shape;2505;h1c12637ada632d8_0_3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0" name="Shape 2510"/>
        <p:cNvGrpSpPr/>
        <p:nvPr/>
      </p:nvGrpSpPr>
      <p:grpSpPr>
        <a:xfrm>
          <a:off x="0" y="0"/>
          <a:ext cx="0" cy="0"/>
          <a:chOff x="0" y="0"/>
          <a:chExt cx="0" cy="0"/>
        </a:xfrm>
      </p:grpSpPr>
      <p:sp>
        <p:nvSpPr>
          <p:cNvPr id="2511" name="Google Shape;2511;h1c12637ada632d8_0_3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12" name="Google Shape;2512;h1c12637ada632d8_0_3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7" name="Shape 2517"/>
        <p:cNvGrpSpPr/>
        <p:nvPr/>
      </p:nvGrpSpPr>
      <p:grpSpPr>
        <a:xfrm>
          <a:off x="0" y="0"/>
          <a:ext cx="0" cy="0"/>
          <a:chOff x="0" y="0"/>
          <a:chExt cx="0" cy="0"/>
        </a:xfrm>
      </p:grpSpPr>
      <p:sp>
        <p:nvSpPr>
          <p:cNvPr id="2518" name="Google Shape;2518;h1c12637ada632d8_0_3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19" name="Google Shape;2519;h1c12637ada632d8_0_3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4" name="Shape 2524"/>
        <p:cNvGrpSpPr/>
        <p:nvPr/>
      </p:nvGrpSpPr>
      <p:grpSpPr>
        <a:xfrm>
          <a:off x="0" y="0"/>
          <a:ext cx="0" cy="0"/>
          <a:chOff x="0" y="0"/>
          <a:chExt cx="0" cy="0"/>
        </a:xfrm>
      </p:grpSpPr>
      <p:sp>
        <p:nvSpPr>
          <p:cNvPr id="2525" name="Google Shape;2525;h1c12637ada632d8_0_3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26" name="Google Shape;2526;h1c12637ada632d8_0_3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1" name="Shape 2531"/>
        <p:cNvGrpSpPr/>
        <p:nvPr/>
      </p:nvGrpSpPr>
      <p:grpSpPr>
        <a:xfrm>
          <a:off x="0" y="0"/>
          <a:ext cx="0" cy="0"/>
          <a:chOff x="0" y="0"/>
          <a:chExt cx="0" cy="0"/>
        </a:xfrm>
      </p:grpSpPr>
      <p:sp>
        <p:nvSpPr>
          <p:cNvPr id="2532" name="Google Shape;2532;h1c12637ada632d8_0_3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33" name="Google Shape;2533;h1c12637ada632d8_0_3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8" name="Shape 2538"/>
        <p:cNvGrpSpPr/>
        <p:nvPr/>
      </p:nvGrpSpPr>
      <p:grpSpPr>
        <a:xfrm>
          <a:off x="0" y="0"/>
          <a:ext cx="0" cy="0"/>
          <a:chOff x="0" y="0"/>
          <a:chExt cx="0" cy="0"/>
        </a:xfrm>
      </p:grpSpPr>
      <p:sp>
        <p:nvSpPr>
          <p:cNvPr id="2539" name="Google Shape;2539;h1c12637ada632d8_0_3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40" name="Google Shape;2540;h1c12637ada632d8_0_36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5" name="Shape 2545"/>
        <p:cNvGrpSpPr/>
        <p:nvPr/>
      </p:nvGrpSpPr>
      <p:grpSpPr>
        <a:xfrm>
          <a:off x="0" y="0"/>
          <a:ext cx="0" cy="0"/>
          <a:chOff x="0" y="0"/>
          <a:chExt cx="0" cy="0"/>
        </a:xfrm>
      </p:grpSpPr>
      <p:sp>
        <p:nvSpPr>
          <p:cNvPr id="2546" name="Google Shape;2546;h1c12637ada632d8_0_3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47" name="Google Shape;2547;h1c12637ada632d8_0_36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2" name="Shape 2552"/>
        <p:cNvGrpSpPr/>
        <p:nvPr/>
      </p:nvGrpSpPr>
      <p:grpSpPr>
        <a:xfrm>
          <a:off x="0" y="0"/>
          <a:ext cx="0" cy="0"/>
          <a:chOff x="0" y="0"/>
          <a:chExt cx="0" cy="0"/>
        </a:xfrm>
      </p:grpSpPr>
      <p:sp>
        <p:nvSpPr>
          <p:cNvPr id="2553" name="Google Shape;2553;h1c12637ada632d8_0_3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54" name="Google Shape;2554;h1c12637ada632d8_0_37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9" name="Shape 2559"/>
        <p:cNvGrpSpPr/>
        <p:nvPr/>
      </p:nvGrpSpPr>
      <p:grpSpPr>
        <a:xfrm>
          <a:off x="0" y="0"/>
          <a:ext cx="0" cy="0"/>
          <a:chOff x="0" y="0"/>
          <a:chExt cx="0" cy="0"/>
        </a:xfrm>
      </p:grpSpPr>
      <p:sp>
        <p:nvSpPr>
          <p:cNvPr id="2560" name="Google Shape;2560;h1c12637ada632d8_0_3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61" name="Google Shape;2561;h1c12637ada632d8_0_38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6" name="Shape 2566"/>
        <p:cNvGrpSpPr/>
        <p:nvPr/>
      </p:nvGrpSpPr>
      <p:grpSpPr>
        <a:xfrm>
          <a:off x="0" y="0"/>
          <a:ext cx="0" cy="0"/>
          <a:chOff x="0" y="0"/>
          <a:chExt cx="0" cy="0"/>
        </a:xfrm>
      </p:grpSpPr>
      <p:sp>
        <p:nvSpPr>
          <p:cNvPr id="2567" name="Google Shape;2567;h1c12637ada632d8_0_3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68" name="Google Shape;2568;h1c12637ada632d8_0_38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3" name="Shape 2573"/>
        <p:cNvGrpSpPr/>
        <p:nvPr/>
      </p:nvGrpSpPr>
      <p:grpSpPr>
        <a:xfrm>
          <a:off x="0" y="0"/>
          <a:ext cx="0" cy="0"/>
          <a:chOff x="0" y="0"/>
          <a:chExt cx="0" cy="0"/>
        </a:xfrm>
      </p:grpSpPr>
      <p:sp>
        <p:nvSpPr>
          <p:cNvPr id="2574" name="Google Shape;2574;h1c12637ada632d8_0_3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75" name="Google Shape;2575;h1c12637ada632d8_0_39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0" name="Shape 2580"/>
        <p:cNvGrpSpPr/>
        <p:nvPr/>
      </p:nvGrpSpPr>
      <p:grpSpPr>
        <a:xfrm>
          <a:off x="0" y="0"/>
          <a:ext cx="0" cy="0"/>
          <a:chOff x="0" y="0"/>
          <a:chExt cx="0" cy="0"/>
        </a:xfrm>
      </p:grpSpPr>
      <p:sp>
        <p:nvSpPr>
          <p:cNvPr id="2581" name="Google Shape;2581;h1c12637ada632d8_0_3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82" name="Google Shape;2582;h1c12637ada632d8_0_39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7" name="Shape 2587"/>
        <p:cNvGrpSpPr/>
        <p:nvPr/>
      </p:nvGrpSpPr>
      <p:grpSpPr>
        <a:xfrm>
          <a:off x="0" y="0"/>
          <a:ext cx="0" cy="0"/>
          <a:chOff x="0" y="0"/>
          <a:chExt cx="0" cy="0"/>
        </a:xfrm>
      </p:grpSpPr>
      <p:sp>
        <p:nvSpPr>
          <p:cNvPr id="2588" name="Google Shape;2588;h1c12637ada632d8_0_4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89" name="Google Shape;2589;h1c12637ada632d8_0_40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4" name="Shape 2594"/>
        <p:cNvGrpSpPr/>
        <p:nvPr/>
      </p:nvGrpSpPr>
      <p:grpSpPr>
        <a:xfrm>
          <a:off x="0" y="0"/>
          <a:ext cx="0" cy="0"/>
          <a:chOff x="0" y="0"/>
          <a:chExt cx="0" cy="0"/>
        </a:xfrm>
      </p:grpSpPr>
      <p:sp>
        <p:nvSpPr>
          <p:cNvPr id="2595" name="Google Shape;2595;h1c12637ada632d8_0_4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96" name="Google Shape;2596;h1c12637ada632d8_0_4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1" name="Shape 2601"/>
        <p:cNvGrpSpPr/>
        <p:nvPr/>
      </p:nvGrpSpPr>
      <p:grpSpPr>
        <a:xfrm>
          <a:off x="0" y="0"/>
          <a:ext cx="0" cy="0"/>
          <a:chOff x="0" y="0"/>
          <a:chExt cx="0" cy="0"/>
        </a:xfrm>
      </p:grpSpPr>
      <p:sp>
        <p:nvSpPr>
          <p:cNvPr id="2602" name="Google Shape;2602;h1c12637ada632d8_0_4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03" name="Google Shape;2603;h1c12637ada632d8_0_4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 name="Shape 10"/>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1">
    <p:spTree>
      <p:nvGrpSpPr>
        <p:cNvPr id="11" name="Shape 11"/>
        <p:cNvGrpSpPr/>
        <p:nvPr/>
      </p:nvGrpSpPr>
      <p:grpSpPr>
        <a:xfrm>
          <a:off x="0" y="0"/>
          <a:ext cx="0" cy="0"/>
          <a:chOff x="0" y="0"/>
          <a:chExt cx="0" cy="0"/>
        </a:xfrm>
      </p:grpSpPr>
      <p:sp>
        <p:nvSpPr>
          <p:cNvPr id="12" name="Google Shape;12;p3"/>
          <p:cNvSpPr txBox="1"/>
          <p:nvPr>
            <p:ph type="ctrTitle"/>
          </p:nvPr>
        </p:nvSpPr>
        <p:spPr>
          <a:xfrm>
            <a:off x="519513" y="1240958"/>
            <a:ext cx="14201100" cy="3420900"/>
          </a:xfrm>
          <a:prstGeom prst="rect">
            <a:avLst/>
          </a:prstGeom>
          <a:noFill/>
          <a:ln>
            <a:noFill/>
          </a:ln>
        </p:spPr>
        <p:txBody>
          <a:bodyPr anchorCtr="0" anchor="b" bIns="152375" lIns="152375" spcFirstLastPara="1" rIns="152375" wrap="square" tIns="152375">
            <a:normAutofit/>
          </a:bodyPr>
          <a:lstStyle>
            <a:lvl1pPr lvl="0" algn="ctr">
              <a:lnSpc>
                <a:spcPct val="100000"/>
              </a:lnSpc>
              <a:spcBef>
                <a:spcPts val="0"/>
              </a:spcBef>
              <a:spcAft>
                <a:spcPts val="0"/>
              </a:spcAft>
              <a:buSzPts val="8700"/>
              <a:buNone/>
              <a:defRPr sz="8700"/>
            </a:lvl1pPr>
            <a:lvl2pPr lvl="1" algn="ctr">
              <a:lnSpc>
                <a:spcPct val="100000"/>
              </a:lnSpc>
              <a:spcBef>
                <a:spcPts val="0"/>
              </a:spcBef>
              <a:spcAft>
                <a:spcPts val="0"/>
              </a:spcAft>
              <a:buSzPts val="8700"/>
              <a:buNone/>
              <a:defRPr sz="8700"/>
            </a:lvl2pPr>
            <a:lvl3pPr lvl="2" algn="ctr">
              <a:lnSpc>
                <a:spcPct val="100000"/>
              </a:lnSpc>
              <a:spcBef>
                <a:spcPts val="0"/>
              </a:spcBef>
              <a:spcAft>
                <a:spcPts val="0"/>
              </a:spcAft>
              <a:buSzPts val="8700"/>
              <a:buNone/>
              <a:defRPr sz="8700"/>
            </a:lvl3pPr>
            <a:lvl4pPr lvl="3" algn="ctr">
              <a:lnSpc>
                <a:spcPct val="100000"/>
              </a:lnSpc>
              <a:spcBef>
                <a:spcPts val="0"/>
              </a:spcBef>
              <a:spcAft>
                <a:spcPts val="0"/>
              </a:spcAft>
              <a:buSzPts val="8700"/>
              <a:buNone/>
              <a:defRPr sz="8700"/>
            </a:lvl4pPr>
            <a:lvl5pPr lvl="4" algn="ctr">
              <a:lnSpc>
                <a:spcPct val="100000"/>
              </a:lnSpc>
              <a:spcBef>
                <a:spcPts val="0"/>
              </a:spcBef>
              <a:spcAft>
                <a:spcPts val="0"/>
              </a:spcAft>
              <a:buSzPts val="8700"/>
              <a:buNone/>
              <a:defRPr sz="8700"/>
            </a:lvl5pPr>
            <a:lvl6pPr lvl="5" algn="ctr">
              <a:lnSpc>
                <a:spcPct val="100000"/>
              </a:lnSpc>
              <a:spcBef>
                <a:spcPts val="0"/>
              </a:spcBef>
              <a:spcAft>
                <a:spcPts val="0"/>
              </a:spcAft>
              <a:buSzPts val="8700"/>
              <a:buNone/>
              <a:defRPr sz="8700"/>
            </a:lvl6pPr>
            <a:lvl7pPr lvl="6" algn="ctr">
              <a:lnSpc>
                <a:spcPct val="100000"/>
              </a:lnSpc>
              <a:spcBef>
                <a:spcPts val="0"/>
              </a:spcBef>
              <a:spcAft>
                <a:spcPts val="0"/>
              </a:spcAft>
              <a:buSzPts val="8700"/>
              <a:buNone/>
              <a:defRPr sz="8700"/>
            </a:lvl7pPr>
            <a:lvl8pPr lvl="7" algn="ctr">
              <a:lnSpc>
                <a:spcPct val="100000"/>
              </a:lnSpc>
              <a:spcBef>
                <a:spcPts val="0"/>
              </a:spcBef>
              <a:spcAft>
                <a:spcPts val="0"/>
              </a:spcAft>
              <a:buSzPts val="8700"/>
              <a:buNone/>
              <a:defRPr sz="8700"/>
            </a:lvl8pPr>
            <a:lvl9pPr lvl="8" algn="ctr">
              <a:lnSpc>
                <a:spcPct val="100000"/>
              </a:lnSpc>
              <a:spcBef>
                <a:spcPts val="0"/>
              </a:spcBef>
              <a:spcAft>
                <a:spcPts val="0"/>
              </a:spcAft>
              <a:buSzPts val="8700"/>
              <a:buNone/>
              <a:defRPr sz="8700"/>
            </a:lvl9pPr>
          </a:lstStyle>
          <a:p/>
        </p:txBody>
      </p:sp>
      <p:sp>
        <p:nvSpPr>
          <p:cNvPr id="13" name="Google Shape;13;p3"/>
          <p:cNvSpPr txBox="1"/>
          <p:nvPr>
            <p:ph idx="1" type="subTitle"/>
          </p:nvPr>
        </p:nvSpPr>
        <p:spPr>
          <a:xfrm>
            <a:off x="519500" y="4723542"/>
            <a:ext cx="14201100" cy="1320900"/>
          </a:xfrm>
          <a:prstGeom prst="rect">
            <a:avLst/>
          </a:prstGeom>
          <a:noFill/>
          <a:ln>
            <a:noFill/>
          </a:ln>
        </p:spPr>
        <p:txBody>
          <a:bodyPr anchorCtr="0" anchor="t" bIns="152375" lIns="152375" spcFirstLastPara="1" rIns="152375" wrap="square" tIns="152375">
            <a:normAutofit/>
          </a:bodyPr>
          <a:lstStyle>
            <a:lvl1pPr lvl="0" algn="ctr">
              <a:lnSpc>
                <a:spcPct val="100000"/>
              </a:lnSpc>
              <a:spcBef>
                <a:spcPts val="0"/>
              </a:spcBef>
              <a:spcAft>
                <a:spcPts val="0"/>
              </a:spcAft>
              <a:buSzPts val="4700"/>
              <a:buNone/>
              <a:defRPr sz="4700"/>
            </a:lvl1pPr>
            <a:lvl2pPr lvl="1" algn="ctr">
              <a:lnSpc>
                <a:spcPct val="100000"/>
              </a:lnSpc>
              <a:spcBef>
                <a:spcPts val="0"/>
              </a:spcBef>
              <a:spcAft>
                <a:spcPts val="0"/>
              </a:spcAft>
              <a:buSzPts val="4700"/>
              <a:buNone/>
              <a:defRPr sz="4700"/>
            </a:lvl2pPr>
            <a:lvl3pPr lvl="2" algn="ctr">
              <a:lnSpc>
                <a:spcPct val="100000"/>
              </a:lnSpc>
              <a:spcBef>
                <a:spcPts val="0"/>
              </a:spcBef>
              <a:spcAft>
                <a:spcPts val="0"/>
              </a:spcAft>
              <a:buSzPts val="4700"/>
              <a:buNone/>
              <a:defRPr sz="4700"/>
            </a:lvl3pPr>
            <a:lvl4pPr lvl="3" algn="ctr">
              <a:lnSpc>
                <a:spcPct val="100000"/>
              </a:lnSpc>
              <a:spcBef>
                <a:spcPts val="0"/>
              </a:spcBef>
              <a:spcAft>
                <a:spcPts val="0"/>
              </a:spcAft>
              <a:buSzPts val="4700"/>
              <a:buNone/>
              <a:defRPr sz="4700"/>
            </a:lvl4pPr>
            <a:lvl5pPr lvl="4" algn="ctr">
              <a:lnSpc>
                <a:spcPct val="100000"/>
              </a:lnSpc>
              <a:spcBef>
                <a:spcPts val="0"/>
              </a:spcBef>
              <a:spcAft>
                <a:spcPts val="0"/>
              </a:spcAft>
              <a:buSzPts val="4700"/>
              <a:buNone/>
              <a:defRPr sz="4700"/>
            </a:lvl5pPr>
            <a:lvl6pPr lvl="5" algn="ctr">
              <a:lnSpc>
                <a:spcPct val="100000"/>
              </a:lnSpc>
              <a:spcBef>
                <a:spcPts val="0"/>
              </a:spcBef>
              <a:spcAft>
                <a:spcPts val="0"/>
              </a:spcAft>
              <a:buSzPts val="4700"/>
              <a:buNone/>
              <a:defRPr sz="4700"/>
            </a:lvl6pPr>
            <a:lvl7pPr lvl="6" algn="ctr">
              <a:lnSpc>
                <a:spcPct val="100000"/>
              </a:lnSpc>
              <a:spcBef>
                <a:spcPts val="0"/>
              </a:spcBef>
              <a:spcAft>
                <a:spcPts val="0"/>
              </a:spcAft>
              <a:buSzPts val="4700"/>
              <a:buNone/>
              <a:defRPr sz="4700"/>
            </a:lvl7pPr>
            <a:lvl8pPr lvl="7" algn="ctr">
              <a:lnSpc>
                <a:spcPct val="100000"/>
              </a:lnSpc>
              <a:spcBef>
                <a:spcPts val="0"/>
              </a:spcBef>
              <a:spcAft>
                <a:spcPts val="0"/>
              </a:spcAft>
              <a:buSzPts val="4700"/>
              <a:buNone/>
              <a:defRPr sz="4700"/>
            </a:lvl8pPr>
            <a:lvl9pPr lvl="8" algn="ctr">
              <a:lnSpc>
                <a:spcPct val="100000"/>
              </a:lnSpc>
              <a:spcBef>
                <a:spcPts val="0"/>
              </a:spcBef>
              <a:spcAft>
                <a:spcPts val="0"/>
              </a:spcAft>
              <a:buSzPts val="4700"/>
              <a:buNone/>
              <a:defRPr sz="4700"/>
            </a:lvl9pPr>
          </a:lstStyle>
          <a:p/>
        </p:txBody>
      </p:sp>
      <p:sp>
        <p:nvSpPr>
          <p:cNvPr id="14" name="Google Shape;14;p3"/>
          <p:cNvSpPr txBox="1"/>
          <p:nvPr>
            <p:ph idx="12" type="sldNum"/>
          </p:nvPr>
        </p:nvSpPr>
        <p:spPr>
          <a:xfrm>
            <a:off x="14120763" y="7772028"/>
            <a:ext cx="914400" cy="656100"/>
          </a:xfrm>
          <a:prstGeom prst="rect">
            <a:avLst/>
          </a:prstGeom>
          <a:noFill/>
          <a:ln>
            <a:noFill/>
          </a:ln>
        </p:spPr>
        <p:txBody>
          <a:bodyPr anchorCtr="0" anchor="ctr" bIns="152375" lIns="152375" spcFirstLastPara="1" rIns="152375" wrap="square" tIns="152375">
            <a:normAutofit/>
          </a:bodyPr>
          <a:lstStyle>
            <a:lvl1pPr indent="0" lvl="0" marL="0" marR="0" algn="r">
              <a:lnSpc>
                <a:spcPct val="100000"/>
              </a:lnSpc>
              <a:spcBef>
                <a:spcPts val="0"/>
              </a:spcBef>
              <a:spcAft>
                <a:spcPts val="0"/>
              </a:spcAft>
              <a:buClr>
                <a:srgbClr val="000000"/>
              </a:buClr>
              <a:buSzPts val="1700"/>
              <a:buFont typeface="Arial"/>
              <a:buNone/>
              <a:defRPr b="0" i="0" sz="17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700"/>
              <a:buFont typeface="Arial"/>
              <a:buNone/>
              <a:defRPr b="0" i="0" sz="17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700"/>
              <a:buFont typeface="Arial"/>
              <a:buNone/>
              <a:defRPr b="0" i="0" sz="17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700"/>
              <a:buFont typeface="Arial"/>
              <a:buNone/>
              <a:defRPr b="0" i="0" sz="17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700"/>
              <a:buFont typeface="Arial"/>
              <a:buNone/>
              <a:defRPr b="0" i="0" sz="17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700"/>
              <a:buFont typeface="Arial"/>
              <a:buNone/>
              <a:defRPr b="0" i="0" sz="17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700"/>
              <a:buFont typeface="Arial"/>
              <a:buNone/>
              <a:defRPr b="0" i="0" sz="17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700"/>
              <a:buFont typeface="Arial"/>
              <a:buNone/>
              <a:defRPr b="0" i="0" sz="17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700"/>
              <a:buFont typeface="Arial"/>
              <a:buNone/>
              <a:defRPr b="0" i="0" sz="17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 name="Shape 15"/>
        <p:cNvGrpSpPr/>
        <p:nvPr/>
      </p:nvGrpSpPr>
      <p:grpSpPr>
        <a:xfrm>
          <a:off x="0" y="0"/>
          <a:ext cx="0" cy="0"/>
          <a:chOff x="0" y="0"/>
          <a:chExt cx="0" cy="0"/>
        </a:xfrm>
      </p:grpSpPr>
      <p:sp>
        <p:nvSpPr>
          <p:cNvPr id="16" name="Google Shape;16;p4"/>
          <p:cNvSpPr txBox="1"/>
          <p:nvPr>
            <p:ph type="title"/>
          </p:nvPr>
        </p:nvSpPr>
        <p:spPr>
          <a:xfrm>
            <a:off x="519500" y="741708"/>
            <a:ext cx="14201100" cy="954600"/>
          </a:xfrm>
          <a:prstGeom prst="rect">
            <a:avLst/>
          </a:prstGeom>
          <a:noFill/>
          <a:ln>
            <a:noFill/>
          </a:ln>
        </p:spPr>
        <p:txBody>
          <a:bodyPr anchorCtr="0" anchor="t" bIns="152375" lIns="152375" spcFirstLastPara="1" rIns="152375" wrap="square" tIns="152375">
            <a:normAutofit/>
          </a:bodyPr>
          <a:lstStyle>
            <a:lvl1pPr lvl="0" algn="l">
              <a:lnSpc>
                <a:spcPct val="100000"/>
              </a:lnSpc>
              <a:spcBef>
                <a:spcPts val="0"/>
              </a:spcBef>
              <a:spcAft>
                <a:spcPts val="0"/>
              </a:spcAft>
              <a:buSzPts val="4700"/>
              <a:buNone/>
              <a:defRPr sz="2300"/>
            </a:lvl1pPr>
            <a:lvl2pPr lvl="1" algn="l">
              <a:lnSpc>
                <a:spcPct val="100000"/>
              </a:lnSpc>
              <a:spcBef>
                <a:spcPts val="0"/>
              </a:spcBef>
              <a:spcAft>
                <a:spcPts val="0"/>
              </a:spcAft>
              <a:buSzPts val="4700"/>
              <a:buNone/>
              <a:defRPr sz="2300"/>
            </a:lvl2pPr>
            <a:lvl3pPr lvl="2" algn="l">
              <a:lnSpc>
                <a:spcPct val="100000"/>
              </a:lnSpc>
              <a:spcBef>
                <a:spcPts val="0"/>
              </a:spcBef>
              <a:spcAft>
                <a:spcPts val="0"/>
              </a:spcAft>
              <a:buSzPts val="4700"/>
              <a:buNone/>
              <a:defRPr sz="2300"/>
            </a:lvl3pPr>
            <a:lvl4pPr lvl="3" algn="l">
              <a:lnSpc>
                <a:spcPct val="100000"/>
              </a:lnSpc>
              <a:spcBef>
                <a:spcPts val="0"/>
              </a:spcBef>
              <a:spcAft>
                <a:spcPts val="0"/>
              </a:spcAft>
              <a:buSzPts val="4700"/>
              <a:buNone/>
              <a:defRPr sz="2300"/>
            </a:lvl4pPr>
            <a:lvl5pPr lvl="4" algn="l">
              <a:lnSpc>
                <a:spcPct val="100000"/>
              </a:lnSpc>
              <a:spcBef>
                <a:spcPts val="0"/>
              </a:spcBef>
              <a:spcAft>
                <a:spcPts val="0"/>
              </a:spcAft>
              <a:buSzPts val="4700"/>
              <a:buNone/>
              <a:defRPr sz="2300"/>
            </a:lvl5pPr>
            <a:lvl6pPr lvl="5" algn="l">
              <a:lnSpc>
                <a:spcPct val="100000"/>
              </a:lnSpc>
              <a:spcBef>
                <a:spcPts val="0"/>
              </a:spcBef>
              <a:spcAft>
                <a:spcPts val="0"/>
              </a:spcAft>
              <a:buSzPts val="4700"/>
              <a:buNone/>
              <a:defRPr sz="2300"/>
            </a:lvl6pPr>
            <a:lvl7pPr lvl="6" algn="l">
              <a:lnSpc>
                <a:spcPct val="100000"/>
              </a:lnSpc>
              <a:spcBef>
                <a:spcPts val="0"/>
              </a:spcBef>
              <a:spcAft>
                <a:spcPts val="0"/>
              </a:spcAft>
              <a:buSzPts val="4700"/>
              <a:buNone/>
              <a:defRPr sz="2300"/>
            </a:lvl7pPr>
            <a:lvl8pPr lvl="7" algn="l">
              <a:lnSpc>
                <a:spcPct val="100000"/>
              </a:lnSpc>
              <a:spcBef>
                <a:spcPts val="0"/>
              </a:spcBef>
              <a:spcAft>
                <a:spcPts val="0"/>
              </a:spcAft>
              <a:buSzPts val="4700"/>
              <a:buNone/>
              <a:defRPr sz="2300"/>
            </a:lvl8pPr>
            <a:lvl9pPr lvl="8" algn="l">
              <a:lnSpc>
                <a:spcPct val="100000"/>
              </a:lnSpc>
              <a:spcBef>
                <a:spcPts val="0"/>
              </a:spcBef>
              <a:spcAft>
                <a:spcPts val="0"/>
              </a:spcAft>
              <a:buSzPts val="4700"/>
              <a:buNone/>
              <a:defRPr sz="2300"/>
            </a:lvl9pPr>
          </a:lstStyle>
          <a:p/>
        </p:txBody>
      </p:sp>
      <p:sp>
        <p:nvSpPr>
          <p:cNvPr id="17" name="Google Shape;17;p4"/>
          <p:cNvSpPr txBox="1"/>
          <p:nvPr>
            <p:ph idx="1" type="body"/>
          </p:nvPr>
        </p:nvSpPr>
        <p:spPr>
          <a:xfrm>
            <a:off x="519500" y="1920792"/>
            <a:ext cx="14201100" cy="5694000"/>
          </a:xfrm>
          <a:prstGeom prst="rect">
            <a:avLst/>
          </a:prstGeom>
          <a:noFill/>
          <a:ln>
            <a:noFill/>
          </a:ln>
        </p:spPr>
        <p:txBody>
          <a:bodyPr anchorCtr="0" anchor="t" bIns="152375" lIns="152375" spcFirstLastPara="1" rIns="152375" wrap="square" tIns="152375">
            <a:normAutofit/>
          </a:bodyPr>
          <a:lstStyle>
            <a:lvl1pPr indent="-419100" lvl="0" marL="457200" algn="l">
              <a:lnSpc>
                <a:spcPct val="115000"/>
              </a:lnSpc>
              <a:spcBef>
                <a:spcPts val="0"/>
              </a:spcBef>
              <a:spcAft>
                <a:spcPts val="0"/>
              </a:spcAft>
              <a:buSzPts val="3000"/>
              <a:buChar char="●"/>
              <a:defRPr sz="2300"/>
            </a:lvl1pPr>
            <a:lvl2pPr indent="-374650" lvl="1" marL="914400" algn="l">
              <a:lnSpc>
                <a:spcPct val="115000"/>
              </a:lnSpc>
              <a:spcBef>
                <a:spcPts val="0"/>
              </a:spcBef>
              <a:spcAft>
                <a:spcPts val="0"/>
              </a:spcAft>
              <a:buSzPts val="2300"/>
              <a:buChar char="○"/>
              <a:defRPr sz="2300"/>
            </a:lvl2pPr>
            <a:lvl3pPr indent="-374650" lvl="2" marL="1371600" algn="l">
              <a:lnSpc>
                <a:spcPct val="115000"/>
              </a:lnSpc>
              <a:spcBef>
                <a:spcPts val="0"/>
              </a:spcBef>
              <a:spcAft>
                <a:spcPts val="0"/>
              </a:spcAft>
              <a:buSzPts val="2300"/>
              <a:buChar char="■"/>
              <a:defRPr sz="2300"/>
            </a:lvl3pPr>
            <a:lvl4pPr indent="-374650" lvl="3" marL="1828800" algn="l">
              <a:lnSpc>
                <a:spcPct val="115000"/>
              </a:lnSpc>
              <a:spcBef>
                <a:spcPts val="0"/>
              </a:spcBef>
              <a:spcAft>
                <a:spcPts val="0"/>
              </a:spcAft>
              <a:buSzPts val="2300"/>
              <a:buChar char="●"/>
              <a:defRPr sz="2300"/>
            </a:lvl4pPr>
            <a:lvl5pPr indent="-374650" lvl="4" marL="2286000" algn="l">
              <a:lnSpc>
                <a:spcPct val="115000"/>
              </a:lnSpc>
              <a:spcBef>
                <a:spcPts val="0"/>
              </a:spcBef>
              <a:spcAft>
                <a:spcPts val="0"/>
              </a:spcAft>
              <a:buSzPts val="2300"/>
              <a:buChar char="○"/>
              <a:defRPr sz="2300"/>
            </a:lvl5pPr>
            <a:lvl6pPr indent="-374650" lvl="5" marL="2743200" algn="l">
              <a:lnSpc>
                <a:spcPct val="115000"/>
              </a:lnSpc>
              <a:spcBef>
                <a:spcPts val="0"/>
              </a:spcBef>
              <a:spcAft>
                <a:spcPts val="0"/>
              </a:spcAft>
              <a:buSzPts val="2300"/>
              <a:buChar char="■"/>
              <a:defRPr sz="2300"/>
            </a:lvl6pPr>
            <a:lvl7pPr indent="-374650" lvl="6" marL="3200400" algn="l">
              <a:lnSpc>
                <a:spcPct val="115000"/>
              </a:lnSpc>
              <a:spcBef>
                <a:spcPts val="0"/>
              </a:spcBef>
              <a:spcAft>
                <a:spcPts val="0"/>
              </a:spcAft>
              <a:buSzPts val="2300"/>
              <a:buChar char="●"/>
              <a:defRPr sz="2300"/>
            </a:lvl7pPr>
            <a:lvl8pPr indent="-374650" lvl="7" marL="3657600" algn="l">
              <a:lnSpc>
                <a:spcPct val="115000"/>
              </a:lnSpc>
              <a:spcBef>
                <a:spcPts val="0"/>
              </a:spcBef>
              <a:spcAft>
                <a:spcPts val="0"/>
              </a:spcAft>
              <a:buSzPts val="2300"/>
              <a:buChar char="○"/>
              <a:defRPr sz="2300"/>
            </a:lvl8pPr>
            <a:lvl9pPr indent="-374650" lvl="8" marL="4114800" algn="l">
              <a:lnSpc>
                <a:spcPct val="115000"/>
              </a:lnSpc>
              <a:spcBef>
                <a:spcPts val="0"/>
              </a:spcBef>
              <a:spcAft>
                <a:spcPts val="0"/>
              </a:spcAft>
              <a:buSzPts val="2300"/>
              <a:buChar char="■"/>
              <a:defRPr sz="2300"/>
            </a:lvl9pPr>
          </a:lstStyle>
          <a:p/>
        </p:txBody>
      </p:sp>
      <p:sp>
        <p:nvSpPr>
          <p:cNvPr id="18" name="Google Shape;18;p4"/>
          <p:cNvSpPr txBox="1"/>
          <p:nvPr>
            <p:ph idx="12" type="sldNum"/>
          </p:nvPr>
        </p:nvSpPr>
        <p:spPr>
          <a:xfrm>
            <a:off x="14120763" y="7772028"/>
            <a:ext cx="914400" cy="656100"/>
          </a:xfrm>
          <a:prstGeom prst="rect">
            <a:avLst/>
          </a:prstGeom>
          <a:noFill/>
          <a:ln>
            <a:noFill/>
          </a:ln>
        </p:spPr>
        <p:txBody>
          <a:bodyPr anchorCtr="0" anchor="ctr" bIns="152375" lIns="152375" spcFirstLastPara="1" rIns="152375" wrap="square" tIns="152375">
            <a:normAutofit/>
          </a:bodyPr>
          <a:lstStyle>
            <a:lvl1pPr indent="0" lvl="0" marL="0" marR="0" algn="r">
              <a:lnSpc>
                <a:spcPct val="100000"/>
              </a:lnSpc>
              <a:spcBef>
                <a:spcPts val="0"/>
              </a:spcBef>
              <a:spcAft>
                <a:spcPts val="0"/>
              </a:spcAft>
              <a:buClr>
                <a:srgbClr val="000000"/>
              </a:buClr>
              <a:buSzPts val="1700"/>
              <a:buFont typeface="Arial"/>
              <a:buNone/>
              <a:defRPr b="0" i="0" spc="0" sz="17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700"/>
              <a:buFont typeface="Arial"/>
              <a:buNone/>
              <a:defRPr b="0" i="0" spc="0" sz="17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700"/>
              <a:buFont typeface="Arial"/>
              <a:buNone/>
              <a:defRPr b="0" i="0" spc="0" sz="17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700"/>
              <a:buFont typeface="Arial"/>
              <a:buNone/>
              <a:defRPr b="0" i="0" spc="0" sz="17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700"/>
              <a:buFont typeface="Arial"/>
              <a:buNone/>
              <a:defRPr b="0" i="0" spc="0" sz="17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700"/>
              <a:buFont typeface="Arial"/>
              <a:buNone/>
              <a:defRPr b="0" i="0" spc="0" sz="17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700"/>
              <a:buFont typeface="Arial"/>
              <a:buNone/>
              <a:defRPr b="0" i="0" spc="0" sz="17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700"/>
              <a:buFont typeface="Arial"/>
              <a:buNone/>
              <a:defRPr b="0" i="0" spc="0" sz="17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700"/>
              <a:buFont typeface="Arial"/>
              <a:buNone/>
              <a:defRPr b="0" i="0" spc="0" sz="17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7.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34.png"/><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9.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1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2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image" Target="../media/image1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image" Target="../media/image10.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 Id="rId3" Type="http://schemas.openxmlformats.org/officeDocument/2006/relationships/image" Target="../media/image15.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 Id="rId3" Type="http://schemas.openxmlformats.org/officeDocument/2006/relationships/image" Target="../media/image18.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 Id="rId3" Type="http://schemas.openxmlformats.org/officeDocument/2006/relationships/image" Target="../media/image11.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 Id="rId3" Type="http://schemas.openxmlformats.org/officeDocument/2006/relationships/image" Target="../media/image16.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 Id="rId3" Type="http://schemas.openxmlformats.org/officeDocument/2006/relationships/image" Target="../media/image19.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 Id="rId3" Type="http://schemas.openxmlformats.org/officeDocument/2006/relationships/image" Target="../media/image17.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 Id="rId3" Type="http://schemas.openxmlformats.org/officeDocument/2006/relationships/image" Target="../media/image14.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 Id="rId3" Type="http://schemas.openxmlformats.org/officeDocument/2006/relationships/image" Target="../media/image23.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 Id="rId3" Type="http://schemas.openxmlformats.org/officeDocument/2006/relationships/image" Target="../media/image20.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6.xml"/><Relationship Id="rId3" Type="http://schemas.openxmlformats.org/officeDocument/2006/relationships/image" Target="../media/image26.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 Id="rId3" Type="http://schemas.openxmlformats.org/officeDocument/2006/relationships/image" Target="../media/image22.jp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8.xml"/><Relationship Id="rId3" Type="http://schemas.openxmlformats.org/officeDocument/2006/relationships/image" Target="../media/image22.jpg"/><Relationship Id="rId4" Type="http://schemas.openxmlformats.org/officeDocument/2006/relationships/image" Target="../media/image21.gif"/></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9.xml"/><Relationship Id="rId3" Type="http://schemas.openxmlformats.org/officeDocument/2006/relationships/image" Target="../media/image22.jpg"/><Relationship Id="rId4" Type="http://schemas.openxmlformats.org/officeDocument/2006/relationships/image" Target="../media/image25.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0.xml"/><Relationship Id="rId3" Type="http://schemas.openxmlformats.org/officeDocument/2006/relationships/image" Target="../media/image22.jpg"/><Relationship Id="rId4" Type="http://schemas.openxmlformats.org/officeDocument/2006/relationships/image" Target="../media/image24.png"/><Relationship Id="rId5" Type="http://schemas.openxmlformats.org/officeDocument/2006/relationships/image" Target="../media/image25.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1.xml"/><Relationship Id="rId3" Type="http://schemas.openxmlformats.org/officeDocument/2006/relationships/image" Target="../media/image22.jpg"/><Relationship Id="rId4" Type="http://schemas.openxmlformats.org/officeDocument/2006/relationships/image" Target="../media/image24.png"/><Relationship Id="rId5" Type="http://schemas.openxmlformats.org/officeDocument/2006/relationships/image" Target="../media/image25.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2.xml"/><Relationship Id="rId3" Type="http://schemas.openxmlformats.org/officeDocument/2006/relationships/image" Target="../media/image22.jpg"/><Relationship Id="rId4" Type="http://schemas.openxmlformats.org/officeDocument/2006/relationships/image" Target="../media/image24.png"/><Relationship Id="rId5" Type="http://schemas.openxmlformats.org/officeDocument/2006/relationships/image" Target="../media/image25.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3.xml"/><Relationship Id="rId3" Type="http://schemas.openxmlformats.org/officeDocument/2006/relationships/image" Target="../media/image22.jp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30.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4.xml"/><Relationship Id="rId3" Type="http://schemas.openxmlformats.org/officeDocument/2006/relationships/image" Target="../media/image22.jpg"/><Relationship Id="rId4" Type="http://schemas.openxmlformats.org/officeDocument/2006/relationships/image" Target="../media/image29.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5.xml"/><Relationship Id="rId3" Type="http://schemas.openxmlformats.org/officeDocument/2006/relationships/image" Target="../media/image22.jpg"/><Relationship Id="rId4" Type="http://schemas.openxmlformats.org/officeDocument/2006/relationships/image" Target="../media/image29.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6.xml"/><Relationship Id="rId3" Type="http://schemas.openxmlformats.org/officeDocument/2006/relationships/image" Target="../media/image22.jpg"/><Relationship Id="rId4" Type="http://schemas.openxmlformats.org/officeDocument/2006/relationships/image" Target="../media/image29.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7.xml"/><Relationship Id="rId3" Type="http://schemas.openxmlformats.org/officeDocument/2006/relationships/image" Target="../media/image22.jpg"/><Relationship Id="rId4" Type="http://schemas.openxmlformats.org/officeDocument/2006/relationships/image" Target="../media/image29.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8.xml"/><Relationship Id="rId3" Type="http://schemas.openxmlformats.org/officeDocument/2006/relationships/image" Target="../media/image22.jpg"/><Relationship Id="rId4" Type="http://schemas.openxmlformats.org/officeDocument/2006/relationships/image" Target="../media/image29.png"/><Relationship Id="rId5" Type="http://schemas.openxmlformats.org/officeDocument/2006/relationships/image" Target="../media/image52.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9.xml"/><Relationship Id="rId3" Type="http://schemas.openxmlformats.org/officeDocument/2006/relationships/image" Target="../media/image22.jpg"/><Relationship Id="rId4" Type="http://schemas.openxmlformats.org/officeDocument/2006/relationships/image" Target="../media/image29.png"/><Relationship Id="rId5" Type="http://schemas.openxmlformats.org/officeDocument/2006/relationships/image" Target="../media/image52.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0.xml"/><Relationship Id="rId3" Type="http://schemas.openxmlformats.org/officeDocument/2006/relationships/image" Target="../media/image22.jpg"/><Relationship Id="rId4" Type="http://schemas.openxmlformats.org/officeDocument/2006/relationships/image" Target="../media/image29.png"/><Relationship Id="rId5" Type="http://schemas.openxmlformats.org/officeDocument/2006/relationships/image" Target="../media/image52.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1.xml"/><Relationship Id="rId3" Type="http://schemas.openxmlformats.org/officeDocument/2006/relationships/image" Target="../media/image22.jpg"/><Relationship Id="rId4" Type="http://schemas.openxmlformats.org/officeDocument/2006/relationships/image" Target="../media/image29.png"/><Relationship Id="rId5" Type="http://schemas.openxmlformats.org/officeDocument/2006/relationships/image" Target="../media/image52.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2.xml"/><Relationship Id="rId3" Type="http://schemas.openxmlformats.org/officeDocument/2006/relationships/image" Target="../media/image22.jpg"/><Relationship Id="rId4" Type="http://schemas.openxmlformats.org/officeDocument/2006/relationships/image" Target="../media/image29.png"/><Relationship Id="rId5" Type="http://schemas.openxmlformats.org/officeDocument/2006/relationships/image" Target="../media/image52.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3.xml"/><Relationship Id="rId3" Type="http://schemas.openxmlformats.org/officeDocument/2006/relationships/image" Target="../media/image22.jpg"/><Relationship Id="rId4" Type="http://schemas.openxmlformats.org/officeDocument/2006/relationships/image" Target="../media/image29.png"/><Relationship Id="rId5" Type="http://schemas.openxmlformats.org/officeDocument/2006/relationships/image" Target="../media/image52.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4.xml"/><Relationship Id="rId3" Type="http://schemas.openxmlformats.org/officeDocument/2006/relationships/image" Target="../media/image22.jpg"/><Relationship Id="rId4" Type="http://schemas.openxmlformats.org/officeDocument/2006/relationships/image" Target="../media/image29.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5.xml"/><Relationship Id="rId3" Type="http://schemas.openxmlformats.org/officeDocument/2006/relationships/image" Target="../media/image22.jpg"/><Relationship Id="rId4" Type="http://schemas.openxmlformats.org/officeDocument/2006/relationships/image" Target="../media/image29.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6.xml"/><Relationship Id="rId3" Type="http://schemas.openxmlformats.org/officeDocument/2006/relationships/image" Target="../media/image22.jpg"/><Relationship Id="rId4" Type="http://schemas.openxmlformats.org/officeDocument/2006/relationships/image" Target="../media/image29.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7.xml"/><Relationship Id="rId3" Type="http://schemas.openxmlformats.org/officeDocument/2006/relationships/image" Target="../media/image22.jpg"/><Relationship Id="rId4" Type="http://schemas.openxmlformats.org/officeDocument/2006/relationships/image" Target="../media/image31.png"/><Relationship Id="rId5" Type="http://schemas.openxmlformats.org/officeDocument/2006/relationships/image" Target="../media/image29.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8.xml"/><Relationship Id="rId3" Type="http://schemas.openxmlformats.org/officeDocument/2006/relationships/image" Target="../media/image22.jpg"/><Relationship Id="rId4" Type="http://schemas.openxmlformats.org/officeDocument/2006/relationships/image" Target="../media/image41.jpg"/><Relationship Id="rId5" Type="http://schemas.openxmlformats.org/officeDocument/2006/relationships/image" Target="../media/image29.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9.xml"/><Relationship Id="rId3" Type="http://schemas.openxmlformats.org/officeDocument/2006/relationships/image" Target="../media/image22.jpg"/><Relationship Id="rId4" Type="http://schemas.openxmlformats.org/officeDocument/2006/relationships/image" Target="../media/image41.jpg"/><Relationship Id="rId5" Type="http://schemas.openxmlformats.org/officeDocument/2006/relationships/image" Target="../media/image29.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0.xml"/><Relationship Id="rId3" Type="http://schemas.openxmlformats.org/officeDocument/2006/relationships/image" Target="../media/image22.jpg"/><Relationship Id="rId4" Type="http://schemas.openxmlformats.org/officeDocument/2006/relationships/image" Target="../media/image41.jpg"/><Relationship Id="rId5" Type="http://schemas.openxmlformats.org/officeDocument/2006/relationships/image" Target="../media/image29.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1.xml"/><Relationship Id="rId3" Type="http://schemas.openxmlformats.org/officeDocument/2006/relationships/image" Target="../media/image22.jpg"/><Relationship Id="rId4" Type="http://schemas.openxmlformats.org/officeDocument/2006/relationships/image" Target="../media/image42.gif"/></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2.xml"/><Relationship Id="rId3" Type="http://schemas.openxmlformats.org/officeDocument/2006/relationships/image" Target="../media/image22.jpg"/><Relationship Id="rId4" Type="http://schemas.openxmlformats.org/officeDocument/2006/relationships/hyperlink" Target="https://arxiv.org/abs/2301.10289" TargetMode="External"/><Relationship Id="rId5" Type="http://schemas.openxmlformats.org/officeDocument/2006/relationships/hyperlink" Target="https://arxiv.org/html/2511.12677v1" TargetMode="External"/><Relationship Id="rId6" Type="http://schemas.openxmlformats.org/officeDocument/2006/relationships/hyperlink" Target="https://ml.rwth-aachen.de/theses/stante2024.pdf" TargetMode="External"/><Relationship Id="rId7" Type="http://schemas.openxmlformats.org/officeDocument/2006/relationships/hyperlink" Target="https://ml.rwth-aachen.de/theses/hesse2025.pdf" TargetMode="Externa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3.xml"/><Relationship Id="rId3" Type="http://schemas.openxmlformats.org/officeDocument/2006/relationships/image" Target="../media/image22.jpg"/><Relationship Id="rId4" Type="http://schemas.openxmlformats.org/officeDocument/2006/relationships/image" Target="../media/image32.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4.xml"/><Relationship Id="rId3" Type="http://schemas.openxmlformats.org/officeDocument/2006/relationships/image" Target="../media/image22.jpg"/><Relationship Id="rId4" Type="http://schemas.openxmlformats.org/officeDocument/2006/relationships/image" Target="../media/image39.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5.xml"/><Relationship Id="rId3" Type="http://schemas.openxmlformats.org/officeDocument/2006/relationships/image" Target="../media/image22.jpg"/><Relationship Id="rId4" Type="http://schemas.openxmlformats.org/officeDocument/2006/relationships/image" Target="../media/image38.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6.xml"/><Relationship Id="rId3" Type="http://schemas.openxmlformats.org/officeDocument/2006/relationships/image" Target="../media/image22.jpg"/><Relationship Id="rId4" Type="http://schemas.openxmlformats.org/officeDocument/2006/relationships/image" Target="../media/image33.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7.xml"/><Relationship Id="rId3" Type="http://schemas.openxmlformats.org/officeDocument/2006/relationships/image" Target="../media/image22.jpg"/><Relationship Id="rId4" Type="http://schemas.openxmlformats.org/officeDocument/2006/relationships/image" Target="../media/image35.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8.xml"/><Relationship Id="rId3" Type="http://schemas.openxmlformats.org/officeDocument/2006/relationships/image" Target="../media/image22.jpg"/><Relationship Id="rId4" Type="http://schemas.openxmlformats.org/officeDocument/2006/relationships/image" Target="../media/image36.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9.xml"/><Relationship Id="rId3" Type="http://schemas.openxmlformats.org/officeDocument/2006/relationships/image" Target="../media/image22.jpg"/><Relationship Id="rId4" Type="http://schemas.openxmlformats.org/officeDocument/2006/relationships/image" Target="../media/image40.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0.xml"/><Relationship Id="rId3" Type="http://schemas.openxmlformats.org/officeDocument/2006/relationships/image" Target="../media/image22.jpg"/><Relationship Id="rId4" Type="http://schemas.openxmlformats.org/officeDocument/2006/relationships/image" Target="../media/image37.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1.xml"/><Relationship Id="rId3" Type="http://schemas.openxmlformats.org/officeDocument/2006/relationships/image" Target="../media/image22.jpg"/><Relationship Id="rId4" Type="http://schemas.openxmlformats.org/officeDocument/2006/relationships/image" Target="../media/image44.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2.xml"/><Relationship Id="rId3" Type="http://schemas.openxmlformats.org/officeDocument/2006/relationships/image" Target="../media/image22.jpg"/><Relationship Id="rId4" Type="http://schemas.openxmlformats.org/officeDocument/2006/relationships/image" Target="../media/image45.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3.xml"/><Relationship Id="rId3" Type="http://schemas.openxmlformats.org/officeDocument/2006/relationships/image" Target="../media/image22.jpg"/><Relationship Id="rId4" Type="http://schemas.openxmlformats.org/officeDocument/2006/relationships/image" Target="../media/image43.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4.xml"/><Relationship Id="rId3" Type="http://schemas.openxmlformats.org/officeDocument/2006/relationships/image" Target="../media/image22.jpg"/><Relationship Id="rId4" Type="http://schemas.openxmlformats.org/officeDocument/2006/relationships/image" Target="../media/image48.jp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5.xml"/><Relationship Id="rId3" Type="http://schemas.openxmlformats.org/officeDocument/2006/relationships/image" Target="../media/image22.jpg"/><Relationship Id="rId4" Type="http://schemas.openxmlformats.org/officeDocument/2006/relationships/image" Target="../media/image51.png"/><Relationship Id="rId5" Type="http://schemas.openxmlformats.org/officeDocument/2006/relationships/image" Target="../media/image60.png"/><Relationship Id="rId6" Type="http://schemas.openxmlformats.org/officeDocument/2006/relationships/image" Target="../media/image49.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6.xml"/><Relationship Id="rId3" Type="http://schemas.openxmlformats.org/officeDocument/2006/relationships/image" Target="../media/image22.jp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7.xml"/><Relationship Id="rId3" Type="http://schemas.openxmlformats.org/officeDocument/2006/relationships/image" Target="../media/image22.jp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8.xml"/><Relationship Id="rId3" Type="http://schemas.openxmlformats.org/officeDocument/2006/relationships/image" Target="../media/image22.jpg"/><Relationship Id="rId4" Type="http://schemas.openxmlformats.org/officeDocument/2006/relationships/image" Target="../media/image53.png"/><Relationship Id="rId5" Type="http://schemas.openxmlformats.org/officeDocument/2006/relationships/image" Target="../media/image47.png"/><Relationship Id="rId6" Type="http://schemas.openxmlformats.org/officeDocument/2006/relationships/image" Target="../media/image50.png"/><Relationship Id="rId7" Type="http://schemas.openxmlformats.org/officeDocument/2006/relationships/image" Target="../media/image46.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9.xml"/><Relationship Id="rId3" Type="http://schemas.openxmlformats.org/officeDocument/2006/relationships/image" Target="../media/image22.jp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0.xml"/><Relationship Id="rId3" Type="http://schemas.openxmlformats.org/officeDocument/2006/relationships/image" Target="../media/image22.jp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1.xml"/><Relationship Id="rId3" Type="http://schemas.openxmlformats.org/officeDocument/2006/relationships/image" Target="../media/image22.jpg"/><Relationship Id="rId4" Type="http://schemas.openxmlformats.org/officeDocument/2006/relationships/image" Target="../media/image57.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2.xml"/><Relationship Id="rId3" Type="http://schemas.openxmlformats.org/officeDocument/2006/relationships/image" Target="../media/image22.jpg"/><Relationship Id="rId4" Type="http://schemas.openxmlformats.org/officeDocument/2006/relationships/image" Target="../media/image54.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3.xml"/><Relationship Id="rId3" Type="http://schemas.openxmlformats.org/officeDocument/2006/relationships/image" Target="../media/image22.jpg"/><Relationship Id="rId4" Type="http://schemas.openxmlformats.org/officeDocument/2006/relationships/image" Target="../media/image56.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4.xml"/><Relationship Id="rId3" Type="http://schemas.openxmlformats.org/officeDocument/2006/relationships/image" Target="../media/image22.jpg"/><Relationship Id="rId4" Type="http://schemas.openxmlformats.org/officeDocument/2006/relationships/image" Target="../media/image55.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5.xml"/><Relationship Id="rId3" Type="http://schemas.openxmlformats.org/officeDocument/2006/relationships/image" Target="../media/image22.jpg"/><Relationship Id="rId4" Type="http://schemas.openxmlformats.org/officeDocument/2006/relationships/image" Target="../media/image58.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6.xml"/><Relationship Id="rId3" Type="http://schemas.openxmlformats.org/officeDocument/2006/relationships/image" Target="../media/image22.jpg"/><Relationship Id="rId4" Type="http://schemas.openxmlformats.org/officeDocument/2006/relationships/image" Target="../media/image59.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7.xml"/><Relationship Id="rId3" Type="http://schemas.openxmlformats.org/officeDocument/2006/relationships/image" Target="../media/image22.jpg"/><Relationship Id="rId4" Type="http://schemas.openxmlformats.org/officeDocument/2006/relationships/image" Target="../media/image61.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8.xml"/><Relationship Id="rId3" Type="http://schemas.openxmlformats.org/officeDocument/2006/relationships/image" Target="../media/image22.jpg"/><Relationship Id="rId4" Type="http://schemas.openxmlformats.org/officeDocument/2006/relationships/image" Target="../media/image62.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9.xml"/><Relationship Id="rId3" Type="http://schemas.openxmlformats.org/officeDocument/2006/relationships/image" Target="../media/image22.jpg"/><Relationship Id="rId4" Type="http://schemas.openxmlformats.org/officeDocument/2006/relationships/image" Target="../media/image66.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0.xml"/><Relationship Id="rId3" Type="http://schemas.openxmlformats.org/officeDocument/2006/relationships/image" Target="../media/image22.jpg"/><Relationship Id="rId4" Type="http://schemas.openxmlformats.org/officeDocument/2006/relationships/image" Target="../media/image65.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1.xml"/><Relationship Id="rId3" Type="http://schemas.openxmlformats.org/officeDocument/2006/relationships/image" Target="../media/image22.jpg"/><Relationship Id="rId4" Type="http://schemas.openxmlformats.org/officeDocument/2006/relationships/image" Target="../media/image63.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2.xml"/><Relationship Id="rId3" Type="http://schemas.openxmlformats.org/officeDocument/2006/relationships/image" Target="../media/image22.jpg"/><Relationship Id="rId4" Type="http://schemas.openxmlformats.org/officeDocument/2006/relationships/image" Target="../media/image64.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3.xml"/><Relationship Id="rId3" Type="http://schemas.openxmlformats.org/officeDocument/2006/relationships/image" Target="../media/image22.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A25"/>
        </a:solidFill>
      </p:bgPr>
    </p:bg>
    <p:spTree>
      <p:nvGrpSpPr>
        <p:cNvPr id="23" name="Shape 23"/>
        <p:cNvGrpSpPr/>
        <p:nvPr/>
      </p:nvGrpSpPr>
      <p:grpSpPr>
        <a:xfrm>
          <a:off x="0" y="0"/>
          <a:ext cx="0" cy="0"/>
          <a:chOff x="0" y="0"/>
          <a:chExt cx="0" cy="0"/>
        </a:xfrm>
      </p:grpSpPr>
      <p:sp>
        <p:nvSpPr>
          <p:cNvPr id="24" name="Google Shape;24;p5"/>
          <p:cNvSpPr/>
          <p:nvPr/>
        </p:nvSpPr>
        <p:spPr>
          <a:xfrm>
            <a:off x="838200" y="2190750"/>
            <a:ext cx="9382125" cy="24765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b="1" lang="en-US" sz="4000">
                <a:solidFill>
                  <a:schemeClr val="lt1"/>
                </a:solidFill>
              </a:rPr>
              <a:t>Методы эвристического поиска и машинного обучения для решения головоломок</a:t>
            </a:r>
            <a:endParaRPr b="1" sz="4000">
              <a:solidFill>
                <a:schemeClr val="lt1"/>
              </a:solidFill>
            </a:endParaRPr>
          </a:p>
          <a:p>
            <a:pPr indent="0" lvl="0" marL="0" marR="0" rtl="0" algn="l">
              <a:lnSpc>
                <a:spcPct val="112000"/>
              </a:lnSpc>
              <a:spcBef>
                <a:spcPts val="0"/>
              </a:spcBef>
              <a:spcAft>
                <a:spcPts val="0"/>
              </a:spcAft>
              <a:buClr>
                <a:srgbClr val="F4F0E7"/>
              </a:buClr>
              <a:buSzPts val="6600"/>
              <a:buFont typeface="Arial"/>
              <a:buNone/>
            </a:pPr>
            <a:r>
              <a:t/>
            </a:r>
            <a:endParaRPr b="1" sz="4000">
              <a:solidFill>
                <a:schemeClr val="lt1"/>
              </a:solidFill>
            </a:endParaRPr>
          </a:p>
          <a:p>
            <a:pPr indent="0" lvl="0" marL="0" marR="0" rtl="0" algn="l">
              <a:lnSpc>
                <a:spcPct val="112000"/>
              </a:lnSpc>
              <a:spcBef>
                <a:spcPts val="0"/>
              </a:spcBef>
              <a:spcAft>
                <a:spcPts val="0"/>
              </a:spcAft>
              <a:buClr>
                <a:srgbClr val="F4F0E7"/>
              </a:buClr>
              <a:buSzPts val="6600"/>
              <a:buFont typeface="Arial"/>
              <a:buNone/>
            </a:pPr>
            <a:r>
              <a:t/>
            </a:r>
            <a:endParaRPr b="1" sz="4000">
              <a:solidFill>
                <a:schemeClr val="lt1"/>
              </a:solidFill>
            </a:endParaRPr>
          </a:p>
        </p:txBody>
      </p:sp>
      <p:sp>
        <p:nvSpPr>
          <p:cNvPr id="25" name="Google Shape;25;p5"/>
          <p:cNvSpPr/>
          <p:nvPr/>
        </p:nvSpPr>
        <p:spPr>
          <a:xfrm>
            <a:off x="838200" y="5143500"/>
            <a:ext cx="8096250" cy="12858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2475"/>
              <a:buFont typeface="Arial"/>
              <a:buNone/>
            </a:pPr>
            <a:r>
              <a:rPr b="0" lang="en-US" sz="2475">
                <a:solidFill>
                  <a:srgbClr val="A5B5C3"/>
                </a:solidFill>
                <a:latin typeface="Arial"/>
                <a:ea typeface="Arial"/>
                <a:cs typeface="Arial"/>
                <a:sym typeface="Arial"/>
              </a:rPr>
              <a:t>Классический поиск, CayleyPy Cube</a:t>
            </a:r>
            <a:endParaRPr/>
          </a:p>
          <a:p>
            <a:pPr indent="0" lvl="0" marL="0" marR="0" rtl="0" algn="l">
              <a:lnSpc>
                <a:spcPct val="112000"/>
              </a:lnSpc>
              <a:spcBef>
                <a:spcPts val="0"/>
              </a:spcBef>
              <a:spcAft>
                <a:spcPts val="0"/>
              </a:spcAft>
              <a:buClr>
                <a:srgbClr val="A5B5C3"/>
              </a:buClr>
              <a:buSzPts val="2475"/>
              <a:buFont typeface="Arial"/>
              <a:buNone/>
            </a:pPr>
            <a:r>
              <a:rPr b="0" lang="en-US" sz="2475">
                <a:solidFill>
                  <a:srgbClr val="A5B5C3"/>
                </a:solidFill>
                <a:latin typeface="Arial"/>
                <a:ea typeface="Arial"/>
                <a:cs typeface="Arial"/>
                <a:sym typeface="Arial"/>
              </a:rPr>
              <a:t>и исследования устойчивости Beam Search</a:t>
            </a:r>
            <a:endParaRPr/>
          </a:p>
        </p:txBody>
      </p:sp>
      <p:sp>
        <p:nvSpPr>
          <p:cNvPr id="26" name="Google Shape;26;p5"/>
          <p:cNvSpPr/>
          <p:nvPr/>
        </p:nvSpPr>
        <p:spPr>
          <a:xfrm>
            <a:off x="13752691" y="2459153"/>
            <a:ext cx="287064" cy="86341"/>
          </a:xfrm>
          <a:custGeom>
            <a:rect b="b" l="l" r="r" t="t"/>
            <a:pathLst>
              <a:path extrusionOk="0" h="86341" w="287064">
                <a:moveTo>
                  <a:pt x="287064" y="86341"/>
                </a:moveTo>
                <a:lnTo>
                  <a:pt x="0" y="0"/>
                </a:lnTo>
              </a:path>
            </a:pathLst>
          </a:custGeom>
          <a:noFill/>
          <a:ln cap="flat" cmpd="sng" w="12375">
            <a:solidFill>
              <a:srgbClr val="344E63"/>
            </a:solidFill>
            <a:prstDash val="solid"/>
            <a:round/>
            <a:headEnd len="sm" w="sm" type="none"/>
            <a:tailEnd len="sm" w="sm" type="none"/>
          </a:ln>
        </p:spPr>
      </p:sp>
      <p:sp>
        <p:nvSpPr>
          <p:cNvPr id="27" name="Google Shape;27;p5"/>
          <p:cNvSpPr/>
          <p:nvPr/>
        </p:nvSpPr>
        <p:spPr>
          <a:xfrm>
            <a:off x="13693399" y="2609386"/>
            <a:ext cx="360722" cy="325752"/>
          </a:xfrm>
          <a:custGeom>
            <a:rect b="b" l="l" r="r" t="t"/>
            <a:pathLst>
              <a:path extrusionOk="0" h="325752" w="360722">
                <a:moveTo>
                  <a:pt x="360722" y="0"/>
                </a:moveTo>
                <a:lnTo>
                  <a:pt x="0" y="325752"/>
                </a:lnTo>
              </a:path>
            </a:pathLst>
          </a:custGeom>
          <a:noFill/>
          <a:ln cap="flat" cmpd="sng" w="12375">
            <a:solidFill>
              <a:srgbClr val="344E63"/>
            </a:solidFill>
            <a:prstDash val="solid"/>
            <a:round/>
            <a:headEnd len="sm" w="sm" type="none"/>
            <a:tailEnd len="sm" w="sm" type="none"/>
          </a:ln>
        </p:spPr>
      </p:sp>
      <p:sp>
        <p:nvSpPr>
          <p:cNvPr id="28" name="Google Shape;28;p5"/>
          <p:cNvSpPr/>
          <p:nvPr/>
        </p:nvSpPr>
        <p:spPr>
          <a:xfrm>
            <a:off x="14106278" y="2631321"/>
            <a:ext cx="42916" cy="1069615"/>
          </a:xfrm>
          <a:custGeom>
            <a:rect b="b" l="l" r="r" t="t"/>
            <a:pathLst>
              <a:path extrusionOk="0" h="1069615" w="42916">
                <a:moveTo>
                  <a:pt x="0" y="0"/>
                </a:moveTo>
                <a:lnTo>
                  <a:pt x="42916" y="1069615"/>
                </a:lnTo>
              </a:path>
            </a:pathLst>
          </a:custGeom>
          <a:noFill/>
          <a:ln cap="flat" cmpd="sng" w="12375">
            <a:solidFill>
              <a:srgbClr val="344E63"/>
            </a:solidFill>
            <a:prstDash val="solid"/>
            <a:round/>
            <a:headEnd len="sm" w="sm" type="none"/>
            <a:tailEnd len="sm" w="sm" type="none"/>
          </a:ln>
        </p:spPr>
      </p:sp>
      <p:sp>
        <p:nvSpPr>
          <p:cNvPr id="29" name="Google Shape;29;p5"/>
          <p:cNvSpPr/>
          <p:nvPr/>
        </p:nvSpPr>
        <p:spPr>
          <a:xfrm>
            <a:off x="13708376" y="2624911"/>
            <a:ext cx="366591" cy="770782"/>
          </a:xfrm>
          <a:custGeom>
            <a:rect b="b" l="l" r="r" t="t"/>
            <a:pathLst>
              <a:path extrusionOk="0" h="770782" w="366591">
                <a:moveTo>
                  <a:pt x="366591" y="0"/>
                </a:moveTo>
                <a:lnTo>
                  <a:pt x="0" y="770782"/>
                </a:lnTo>
              </a:path>
            </a:pathLst>
          </a:custGeom>
          <a:noFill/>
          <a:ln cap="flat" cmpd="sng" w="12375">
            <a:solidFill>
              <a:srgbClr val="344E63"/>
            </a:solidFill>
            <a:prstDash val="solid"/>
            <a:round/>
            <a:headEnd len="sm" w="sm" type="none"/>
            <a:tailEnd len="sm" w="sm" type="none"/>
          </a:ln>
        </p:spPr>
      </p:sp>
      <p:sp>
        <p:nvSpPr>
          <p:cNvPr id="30" name="Google Shape;30;p5"/>
          <p:cNvSpPr/>
          <p:nvPr/>
        </p:nvSpPr>
        <p:spPr>
          <a:xfrm>
            <a:off x="13299996" y="2367005"/>
            <a:ext cx="314161" cy="58079"/>
          </a:xfrm>
          <a:custGeom>
            <a:rect b="b" l="l" r="r" t="t"/>
            <a:pathLst>
              <a:path extrusionOk="0" h="58079" w="314161">
                <a:moveTo>
                  <a:pt x="314161" y="58079"/>
                </a:moveTo>
                <a:lnTo>
                  <a:pt x="0" y="0"/>
                </a:lnTo>
              </a:path>
            </a:pathLst>
          </a:custGeom>
          <a:noFill/>
          <a:ln cap="flat" cmpd="sng" w="12375">
            <a:solidFill>
              <a:srgbClr val="344E63"/>
            </a:solidFill>
            <a:prstDash val="solid"/>
            <a:round/>
            <a:headEnd len="sm" w="sm" type="none"/>
            <a:tailEnd len="sm" w="sm" type="none"/>
          </a:ln>
        </p:spPr>
      </p:sp>
      <p:sp>
        <p:nvSpPr>
          <p:cNvPr id="31" name="Google Shape;31;p5"/>
          <p:cNvSpPr/>
          <p:nvPr/>
        </p:nvSpPr>
        <p:spPr>
          <a:xfrm>
            <a:off x="13709235" y="2496993"/>
            <a:ext cx="328512" cy="665467"/>
          </a:xfrm>
          <a:custGeom>
            <a:rect b="b" l="l" r="r" t="t"/>
            <a:pathLst>
              <a:path extrusionOk="0" h="665467" w="328512">
                <a:moveTo>
                  <a:pt x="0" y="0"/>
                </a:moveTo>
                <a:lnTo>
                  <a:pt x="328512" y="665467"/>
                </a:lnTo>
              </a:path>
            </a:pathLst>
          </a:custGeom>
          <a:noFill/>
          <a:ln cap="flat" cmpd="sng" w="12375">
            <a:solidFill>
              <a:srgbClr val="344E63"/>
            </a:solidFill>
            <a:prstDash val="solid"/>
            <a:round/>
            <a:headEnd len="sm" w="sm" type="none"/>
            <a:tailEnd len="sm" w="sm" type="none"/>
          </a:ln>
        </p:spPr>
      </p:sp>
      <p:sp>
        <p:nvSpPr>
          <p:cNvPr id="32" name="Google Shape;32;p5"/>
          <p:cNvSpPr/>
          <p:nvPr/>
        </p:nvSpPr>
        <p:spPr>
          <a:xfrm>
            <a:off x="13290149" y="2486879"/>
            <a:ext cx="345096" cy="385430"/>
          </a:xfrm>
          <a:custGeom>
            <a:rect b="b" l="l" r="r" t="t"/>
            <a:pathLst>
              <a:path extrusionOk="0" h="385430" w="345096">
                <a:moveTo>
                  <a:pt x="345096" y="0"/>
                </a:moveTo>
                <a:lnTo>
                  <a:pt x="0" y="385430"/>
                </a:lnTo>
              </a:path>
            </a:pathLst>
          </a:custGeom>
          <a:noFill/>
          <a:ln cap="flat" cmpd="sng" w="12375">
            <a:solidFill>
              <a:srgbClr val="344E63"/>
            </a:solidFill>
            <a:prstDash val="solid"/>
            <a:round/>
            <a:headEnd len="sm" w="sm" type="none"/>
            <a:tailEnd len="sm" w="sm" type="none"/>
          </a:ln>
        </p:spPr>
      </p:sp>
      <p:sp>
        <p:nvSpPr>
          <p:cNvPr id="33" name="Google Shape;33;p5"/>
          <p:cNvSpPr/>
          <p:nvPr/>
        </p:nvSpPr>
        <p:spPr>
          <a:xfrm>
            <a:off x="13095133" y="2701922"/>
            <a:ext cx="482673" cy="253303"/>
          </a:xfrm>
          <a:custGeom>
            <a:rect b="b" l="l" r="r" t="t"/>
            <a:pathLst>
              <a:path extrusionOk="0" h="253303" w="482673">
                <a:moveTo>
                  <a:pt x="482673" y="253303"/>
                </a:moveTo>
                <a:lnTo>
                  <a:pt x="0" y="0"/>
                </a:lnTo>
              </a:path>
            </a:pathLst>
          </a:custGeom>
          <a:noFill/>
          <a:ln cap="flat" cmpd="sng" w="12375">
            <a:solidFill>
              <a:srgbClr val="344E63"/>
            </a:solidFill>
            <a:prstDash val="solid"/>
            <a:round/>
            <a:headEnd len="sm" w="sm" type="none"/>
            <a:tailEnd len="sm" w="sm" type="none"/>
          </a:ln>
        </p:spPr>
      </p:sp>
      <p:sp>
        <p:nvSpPr>
          <p:cNvPr id="34" name="Google Shape;34;p5"/>
          <p:cNvSpPr/>
          <p:nvPr/>
        </p:nvSpPr>
        <p:spPr>
          <a:xfrm>
            <a:off x="13239144" y="3038768"/>
            <a:ext cx="356676" cy="456963"/>
          </a:xfrm>
          <a:custGeom>
            <a:rect b="b" l="l" r="r" t="t"/>
            <a:pathLst>
              <a:path extrusionOk="0" h="456963" w="356676">
                <a:moveTo>
                  <a:pt x="356676" y="0"/>
                </a:moveTo>
                <a:lnTo>
                  <a:pt x="0" y="456963"/>
                </a:lnTo>
              </a:path>
            </a:pathLst>
          </a:custGeom>
          <a:noFill/>
          <a:ln cap="flat" cmpd="sng" w="12375">
            <a:solidFill>
              <a:srgbClr val="344E63"/>
            </a:solidFill>
            <a:prstDash val="solid"/>
            <a:round/>
            <a:headEnd len="sm" w="sm" type="none"/>
            <a:tailEnd len="sm" w="sm" type="none"/>
          </a:ln>
        </p:spPr>
      </p:sp>
      <p:sp>
        <p:nvSpPr>
          <p:cNvPr id="35" name="Google Shape;35;p5"/>
          <p:cNvSpPr/>
          <p:nvPr/>
        </p:nvSpPr>
        <p:spPr>
          <a:xfrm>
            <a:off x="13077148" y="3016999"/>
            <a:ext cx="500558" cy="260615"/>
          </a:xfrm>
          <a:custGeom>
            <a:rect b="b" l="l" r="r" t="t"/>
            <a:pathLst>
              <a:path extrusionOk="0" h="260615" w="500558">
                <a:moveTo>
                  <a:pt x="500558" y="0"/>
                </a:moveTo>
                <a:lnTo>
                  <a:pt x="0" y="260615"/>
                </a:lnTo>
              </a:path>
            </a:pathLst>
          </a:custGeom>
          <a:noFill/>
          <a:ln cap="flat" cmpd="sng" w="12375">
            <a:solidFill>
              <a:srgbClr val="344E63"/>
            </a:solidFill>
            <a:prstDash val="solid"/>
            <a:round/>
            <a:headEnd len="sm" w="sm" type="none"/>
            <a:tailEnd len="sm" w="sm" type="none"/>
          </a:ln>
        </p:spPr>
      </p:sp>
      <p:sp>
        <p:nvSpPr>
          <p:cNvPr id="36" name="Google Shape;36;p5"/>
          <p:cNvSpPr/>
          <p:nvPr/>
        </p:nvSpPr>
        <p:spPr>
          <a:xfrm>
            <a:off x="14082623" y="3306168"/>
            <a:ext cx="59874" cy="404949"/>
          </a:xfrm>
          <a:custGeom>
            <a:rect b="b" l="l" r="r" t="t"/>
            <a:pathLst>
              <a:path extrusionOk="0" h="404949" w="59874">
                <a:moveTo>
                  <a:pt x="59874" y="404949"/>
                </a:moveTo>
                <a:lnTo>
                  <a:pt x="0" y="0"/>
                </a:lnTo>
              </a:path>
            </a:pathLst>
          </a:custGeom>
          <a:noFill/>
          <a:ln cap="flat" cmpd="sng" w="12375">
            <a:solidFill>
              <a:srgbClr val="344E63"/>
            </a:solidFill>
            <a:prstDash val="solid"/>
            <a:round/>
            <a:headEnd len="sm" w="sm" type="none"/>
            <a:tailEnd len="sm" w="sm" type="none"/>
          </a:ln>
        </p:spPr>
      </p:sp>
      <p:sp>
        <p:nvSpPr>
          <p:cNvPr id="37" name="Google Shape;37;p5"/>
          <p:cNvSpPr/>
          <p:nvPr/>
        </p:nvSpPr>
        <p:spPr>
          <a:xfrm>
            <a:off x="13972153" y="3835904"/>
            <a:ext cx="148717" cy="278816"/>
          </a:xfrm>
          <a:custGeom>
            <a:rect b="b" l="l" r="r" t="t"/>
            <a:pathLst>
              <a:path extrusionOk="0" h="278816" w="148717">
                <a:moveTo>
                  <a:pt x="148717" y="0"/>
                </a:moveTo>
                <a:lnTo>
                  <a:pt x="0" y="278816"/>
                </a:lnTo>
              </a:path>
            </a:pathLst>
          </a:custGeom>
          <a:noFill/>
          <a:ln cap="flat" cmpd="sng" w="12375">
            <a:solidFill>
              <a:srgbClr val="344E63"/>
            </a:solidFill>
            <a:prstDash val="solid"/>
            <a:round/>
            <a:headEnd len="sm" w="sm" type="none"/>
            <a:tailEnd len="sm" w="sm" type="none"/>
          </a:ln>
        </p:spPr>
      </p:sp>
      <p:sp>
        <p:nvSpPr>
          <p:cNvPr id="38" name="Google Shape;38;p5"/>
          <p:cNvSpPr/>
          <p:nvPr/>
        </p:nvSpPr>
        <p:spPr>
          <a:xfrm>
            <a:off x="14153419" y="3843739"/>
            <a:ext cx="9525" cy="508302"/>
          </a:xfrm>
          <a:custGeom>
            <a:rect b="b" l="l" r="r" t="t"/>
            <a:pathLst>
              <a:path extrusionOk="0" h="508302" w="9525">
                <a:moveTo>
                  <a:pt x="0" y="0"/>
                </a:moveTo>
                <a:lnTo>
                  <a:pt x="8919" y="508302"/>
                </a:lnTo>
              </a:path>
            </a:pathLst>
          </a:custGeom>
          <a:noFill/>
          <a:ln cap="flat" cmpd="sng" w="12375">
            <a:solidFill>
              <a:srgbClr val="344E63"/>
            </a:solidFill>
            <a:prstDash val="solid"/>
            <a:round/>
            <a:headEnd len="sm" w="sm" type="none"/>
            <a:tailEnd len="sm" w="sm" type="none"/>
          </a:ln>
        </p:spPr>
      </p:sp>
      <p:sp>
        <p:nvSpPr>
          <p:cNvPr id="39" name="Google Shape;39;p5"/>
          <p:cNvSpPr/>
          <p:nvPr/>
        </p:nvSpPr>
        <p:spPr>
          <a:xfrm>
            <a:off x="13287457" y="2988149"/>
            <a:ext cx="346071" cy="424671"/>
          </a:xfrm>
          <a:custGeom>
            <a:rect b="b" l="l" r="r" t="t"/>
            <a:pathLst>
              <a:path extrusionOk="0" h="424671" w="346071">
                <a:moveTo>
                  <a:pt x="346071" y="424671"/>
                </a:moveTo>
                <a:lnTo>
                  <a:pt x="0" y="0"/>
                </a:lnTo>
              </a:path>
            </a:pathLst>
          </a:custGeom>
          <a:noFill/>
          <a:ln cap="flat" cmpd="sng" w="12375">
            <a:solidFill>
              <a:srgbClr val="344E63"/>
            </a:solidFill>
            <a:prstDash val="solid"/>
            <a:round/>
            <a:headEnd len="sm" w="sm" type="none"/>
            <a:tailEnd len="sm" w="sm" type="none"/>
          </a:ln>
        </p:spPr>
      </p:sp>
      <p:sp>
        <p:nvSpPr>
          <p:cNvPr id="40" name="Google Shape;40;p5"/>
          <p:cNvSpPr/>
          <p:nvPr/>
        </p:nvSpPr>
        <p:spPr>
          <a:xfrm>
            <a:off x="13083857" y="3329725"/>
            <a:ext cx="526780" cy="119975"/>
          </a:xfrm>
          <a:custGeom>
            <a:rect b="b" l="l" r="r" t="t"/>
            <a:pathLst>
              <a:path extrusionOk="0" h="119975" w="526780">
                <a:moveTo>
                  <a:pt x="526780" y="119975"/>
                </a:moveTo>
                <a:lnTo>
                  <a:pt x="0" y="0"/>
                </a:lnTo>
              </a:path>
            </a:pathLst>
          </a:custGeom>
          <a:noFill/>
          <a:ln cap="flat" cmpd="sng" w="12375">
            <a:solidFill>
              <a:srgbClr val="344E63"/>
            </a:solidFill>
            <a:prstDash val="solid"/>
            <a:round/>
            <a:headEnd len="sm" w="sm" type="none"/>
            <a:tailEnd len="sm" w="sm" type="none"/>
          </a:ln>
        </p:spPr>
      </p:sp>
      <p:sp>
        <p:nvSpPr>
          <p:cNvPr id="41" name="Google Shape;41;p5"/>
          <p:cNvSpPr/>
          <p:nvPr/>
        </p:nvSpPr>
        <p:spPr>
          <a:xfrm>
            <a:off x="13374805" y="3523088"/>
            <a:ext cx="269005" cy="494965"/>
          </a:xfrm>
          <a:custGeom>
            <a:rect b="b" l="l" r="r" t="t"/>
            <a:pathLst>
              <a:path extrusionOk="0" h="494965" w="269005">
                <a:moveTo>
                  <a:pt x="269005" y="0"/>
                </a:moveTo>
                <a:lnTo>
                  <a:pt x="0" y="494965"/>
                </a:lnTo>
              </a:path>
            </a:pathLst>
          </a:custGeom>
          <a:noFill/>
          <a:ln cap="flat" cmpd="sng" w="12375">
            <a:solidFill>
              <a:srgbClr val="344E63"/>
            </a:solidFill>
            <a:prstDash val="solid"/>
            <a:round/>
            <a:headEnd len="sm" w="sm" type="none"/>
            <a:tailEnd len="sm" w="sm" type="none"/>
          </a:ln>
        </p:spPr>
      </p:sp>
      <p:sp>
        <p:nvSpPr>
          <p:cNvPr id="42" name="Google Shape;42;p5"/>
          <p:cNvSpPr/>
          <p:nvPr/>
        </p:nvSpPr>
        <p:spPr>
          <a:xfrm>
            <a:off x="12817404" y="2307550"/>
            <a:ext cx="341400" cy="38191"/>
          </a:xfrm>
          <a:custGeom>
            <a:rect b="b" l="l" r="r" t="t"/>
            <a:pathLst>
              <a:path extrusionOk="0" h="38191" w="341400">
                <a:moveTo>
                  <a:pt x="341400" y="38191"/>
                </a:moveTo>
                <a:lnTo>
                  <a:pt x="0" y="0"/>
                </a:lnTo>
              </a:path>
            </a:pathLst>
          </a:custGeom>
          <a:noFill/>
          <a:ln cap="flat" cmpd="sng" w="12375">
            <a:solidFill>
              <a:srgbClr val="344E63"/>
            </a:solidFill>
            <a:prstDash val="solid"/>
            <a:round/>
            <a:headEnd len="sm" w="sm" type="none"/>
            <a:tailEnd len="sm" w="sm" type="none"/>
          </a:ln>
        </p:spPr>
      </p:sp>
      <p:sp>
        <p:nvSpPr>
          <p:cNvPr id="43" name="Google Shape;43;p5"/>
          <p:cNvSpPr/>
          <p:nvPr/>
        </p:nvSpPr>
        <p:spPr>
          <a:xfrm>
            <a:off x="12479690" y="2355612"/>
            <a:ext cx="678746" cy="25049"/>
          </a:xfrm>
          <a:custGeom>
            <a:rect b="b" l="l" r="r" t="t"/>
            <a:pathLst>
              <a:path extrusionOk="0" h="25049" w="678746">
                <a:moveTo>
                  <a:pt x="678746" y="0"/>
                </a:moveTo>
                <a:lnTo>
                  <a:pt x="0" y="25049"/>
                </a:lnTo>
              </a:path>
            </a:pathLst>
          </a:custGeom>
          <a:noFill/>
          <a:ln cap="flat" cmpd="sng" w="12375">
            <a:solidFill>
              <a:srgbClr val="344E63"/>
            </a:solidFill>
            <a:prstDash val="solid"/>
            <a:round/>
            <a:headEnd len="sm" w="sm" type="none"/>
            <a:tailEnd len="sm" w="sm" type="none"/>
          </a:ln>
        </p:spPr>
      </p:sp>
      <p:sp>
        <p:nvSpPr>
          <p:cNvPr id="44" name="Google Shape;44;p5"/>
          <p:cNvSpPr/>
          <p:nvPr/>
        </p:nvSpPr>
        <p:spPr>
          <a:xfrm>
            <a:off x="12742003" y="2386397"/>
            <a:ext cx="425267" cy="244611"/>
          </a:xfrm>
          <a:custGeom>
            <a:rect b="b" l="l" r="r" t="t"/>
            <a:pathLst>
              <a:path extrusionOk="0" h="244611" w="425267">
                <a:moveTo>
                  <a:pt x="425267" y="0"/>
                </a:moveTo>
                <a:lnTo>
                  <a:pt x="0" y="244611"/>
                </a:lnTo>
              </a:path>
            </a:pathLst>
          </a:custGeom>
          <a:noFill/>
          <a:ln cap="flat" cmpd="sng" w="12375">
            <a:solidFill>
              <a:srgbClr val="344E63"/>
            </a:solidFill>
            <a:prstDash val="solid"/>
            <a:round/>
            <a:headEnd len="sm" w="sm" type="none"/>
            <a:tailEnd len="sm" w="sm" type="none"/>
          </a:ln>
        </p:spPr>
      </p:sp>
      <p:sp>
        <p:nvSpPr>
          <p:cNvPr id="45" name="Google Shape;45;p5"/>
          <p:cNvSpPr/>
          <p:nvPr/>
        </p:nvSpPr>
        <p:spPr>
          <a:xfrm>
            <a:off x="13423986" y="3237274"/>
            <a:ext cx="581133" cy="56804"/>
          </a:xfrm>
          <a:custGeom>
            <a:rect b="b" l="l" r="r" t="t"/>
            <a:pathLst>
              <a:path extrusionOk="0" h="56804" w="581133">
                <a:moveTo>
                  <a:pt x="581133" y="0"/>
                </a:moveTo>
                <a:lnTo>
                  <a:pt x="0" y="56804"/>
                </a:lnTo>
              </a:path>
            </a:pathLst>
          </a:custGeom>
          <a:noFill/>
          <a:ln cap="flat" cmpd="sng" w="12375">
            <a:solidFill>
              <a:srgbClr val="344E63"/>
            </a:solidFill>
            <a:prstDash val="solid"/>
            <a:round/>
            <a:headEnd len="sm" w="sm" type="none"/>
            <a:tailEnd len="sm" w="sm" type="none"/>
          </a:ln>
        </p:spPr>
      </p:sp>
      <p:sp>
        <p:nvSpPr>
          <p:cNvPr id="46" name="Google Shape;46;p5"/>
          <p:cNvSpPr/>
          <p:nvPr/>
        </p:nvSpPr>
        <p:spPr>
          <a:xfrm>
            <a:off x="13853962" y="3291861"/>
            <a:ext cx="190766" cy="435551"/>
          </a:xfrm>
          <a:custGeom>
            <a:rect b="b" l="l" r="r" t="t"/>
            <a:pathLst>
              <a:path extrusionOk="0" h="435551" w="190766">
                <a:moveTo>
                  <a:pt x="190766" y="0"/>
                </a:moveTo>
                <a:lnTo>
                  <a:pt x="0" y="435551"/>
                </a:lnTo>
              </a:path>
            </a:pathLst>
          </a:custGeom>
          <a:noFill/>
          <a:ln cap="flat" cmpd="sng" w="12375">
            <a:solidFill>
              <a:srgbClr val="344E63"/>
            </a:solidFill>
            <a:prstDash val="solid"/>
            <a:round/>
            <a:headEnd len="sm" w="sm" type="none"/>
            <a:tailEnd len="sm" w="sm" type="none"/>
          </a:ln>
        </p:spPr>
      </p:sp>
      <p:sp>
        <p:nvSpPr>
          <p:cNvPr id="47" name="Google Shape;47;p5"/>
          <p:cNvSpPr/>
          <p:nvPr/>
        </p:nvSpPr>
        <p:spPr>
          <a:xfrm>
            <a:off x="12745134" y="2700940"/>
            <a:ext cx="433650" cy="200193"/>
          </a:xfrm>
          <a:custGeom>
            <a:rect b="b" l="l" r="r" t="t"/>
            <a:pathLst>
              <a:path extrusionOk="0" h="200193" w="433650">
                <a:moveTo>
                  <a:pt x="433650" y="200193"/>
                </a:moveTo>
                <a:lnTo>
                  <a:pt x="0" y="0"/>
                </a:lnTo>
              </a:path>
            </a:pathLst>
          </a:custGeom>
          <a:noFill/>
          <a:ln cap="flat" cmpd="sng" w="12375">
            <a:solidFill>
              <a:srgbClr val="344E63"/>
            </a:solidFill>
            <a:prstDash val="solid"/>
            <a:round/>
            <a:headEnd len="sm" w="sm" type="none"/>
            <a:tailEnd len="sm" w="sm" type="none"/>
          </a:ln>
        </p:spPr>
      </p:sp>
      <p:sp>
        <p:nvSpPr>
          <p:cNvPr id="48" name="Google Shape;48;p5"/>
          <p:cNvSpPr/>
          <p:nvPr/>
        </p:nvSpPr>
        <p:spPr>
          <a:xfrm>
            <a:off x="13013837" y="2992660"/>
            <a:ext cx="205407" cy="650549"/>
          </a:xfrm>
          <a:custGeom>
            <a:rect b="b" l="l" r="r" t="t"/>
            <a:pathLst>
              <a:path extrusionOk="0" h="650549" w="205407">
                <a:moveTo>
                  <a:pt x="205407" y="0"/>
                </a:moveTo>
                <a:lnTo>
                  <a:pt x="0" y="650549"/>
                </a:lnTo>
              </a:path>
            </a:pathLst>
          </a:custGeom>
          <a:noFill/>
          <a:ln cap="flat" cmpd="sng" w="12375">
            <a:solidFill>
              <a:srgbClr val="344E63"/>
            </a:solidFill>
            <a:prstDash val="solid"/>
            <a:round/>
            <a:headEnd len="sm" w="sm" type="none"/>
            <a:tailEnd len="sm" w="sm" type="none"/>
          </a:ln>
        </p:spPr>
      </p:sp>
      <p:sp>
        <p:nvSpPr>
          <p:cNvPr id="49" name="Google Shape;49;p5"/>
          <p:cNvSpPr/>
          <p:nvPr/>
        </p:nvSpPr>
        <p:spPr>
          <a:xfrm>
            <a:off x="12788480" y="2359211"/>
            <a:ext cx="198228" cy="254686"/>
          </a:xfrm>
          <a:custGeom>
            <a:rect b="b" l="l" r="r" t="t"/>
            <a:pathLst>
              <a:path extrusionOk="0" h="254686" w="198228">
                <a:moveTo>
                  <a:pt x="198228" y="254686"/>
                </a:moveTo>
                <a:lnTo>
                  <a:pt x="0" y="0"/>
                </a:lnTo>
              </a:path>
            </a:pathLst>
          </a:custGeom>
          <a:noFill/>
          <a:ln cap="flat" cmpd="sng" w="12375">
            <a:solidFill>
              <a:srgbClr val="344E63"/>
            </a:solidFill>
            <a:prstDash val="solid"/>
            <a:round/>
            <a:headEnd len="sm" w="sm" type="none"/>
            <a:tailEnd len="sm" w="sm" type="none"/>
          </a:ln>
        </p:spPr>
      </p:sp>
      <p:sp>
        <p:nvSpPr>
          <p:cNvPr id="50" name="Google Shape;50;p5"/>
          <p:cNvSpPr/>
          <p:nvPr/>
        </p:nvSpPr>
        <p:spPr>
          <a:xfrm>
            <a:off x="12730740" y="2723759"/>
            <a:ext cx="262738" cy="440020"/>
          </a:xfrm>
          <a:custGeom>
            <a:rect b="b" l="l" r="r" t="t"/>
            <a:pathLst>
              <a:path extrusionOk="0" h="440020" w="262738">
                <a:moveTo>
                  <a:pt x="262738" y="0"/>
                </a:moveTo>
                <a:lnTo>
                  <a:pt x="0" y="440020"/>
                </a:lnTo>
              </a:path>
            </a:pathLst>
          </a:custGeom>
          <a:noFill/>
          <a:ln cap="flat" cmpd="sng" w="12375">
            <a:solidFill>
              <a:srgbClr val="344E63"/>
            </a:solidFill>
            <a:prstDash val="solid"/>
            <a:round/>
            <a:headEnd len="sm" w="sm" type="none"/>
            <a:tailEnd len="sm" w="sm" type="none"/>
          </a:ln>
        </p:spPr>
      </p:sp>
      <p:sp>
        <p:nvSpPr>
          <p:cNvPr id="51" name="Google Shape;51;p5"/>
          <p:cNvSpPr/>
          <p:nvPr/>
        </p:nvSpPr>
        <p:spPr>
          <a:xfrm>
            <a:off x="12595802" y="2699648"/>
            <a:ext cx="374000" cy="214187"/>
          </a:xfrm>
          <a:custGeom>
            <a:rect b="b" l="l" r="r" t="t"/>
            <a:pathLst>
              <a:path extrusionOk="0" h="214187" w="374000">
                <a:moveTo>
                  <a:pt x="374000" y="0"/>
                </a:moveTo>
                <a:lnTo>
                  <a:pt x="0" y="214187"/>
                </a:lnTo>
              </a:path>
            </a:pathLst>
          </a:custGeom>
          <a:noFill/>
          <a:ln cap="flat" cmpd="sng" w="12375">
            <a:solidFill>
              <a:srgbClr val="344E63"/>
            </a:solidFill>
            <a:prstDash val="solid"/>
            <a:round/>
            <a:headEnd len="sm" w="sm" type="none"/>
            <a:tailEnd len="sm" w="sm" type="none"/>
          </a:ln>
        </p:spPr>
      </p:sp>
      <p:sp>
        <p:nvSpPr>
          <p:cNvPr id="52" name="Google Shape;52;p5"/>
          <p:cNvSpPr/>
          <p:nvPr/>
        </p:nvSpPr>
        <p:spPr>
          <a:xfrm>
            <a:off x="12755493" y="3270840"/>
            <a:ext cx="380924" cy="248526"/>
          </a:xfrm>
          <a:custGeom>
            <a:rect b="b" l="l" r="r" t="t"/>
            <a:pathLst>
              <a:path extrusionOk="0" h="248526" w="380924">
                <a:moveTo>
                  <a:pt x="380924" y="248526"/>
                </a:moveTo>
                <a:lnTo>
                  <a:pt x="0" y="0"/>
                </a:lnTo>
              </a:path>
            </a:pathLst>
          </a:custGeom>
          <a:noFill/>
          <a:ln cap="flat" cmpd="sng" w="12375">
            <a:solidFill>
              <a:srgbClr val="344E63"/>
            </a:solidFill>
            <a:prstDash val="solid"/>
            <a:round/>
            <a:headEnd len="sm" w="sm" type="none"/>
            <a:tailEnd len="sm" w="sm" type="none"/>
          </a:ln>
        </p:spPr>
      </p:sp>
      <p:sp>
        <p:nvSpPr>
          <p:cNvPr id="53" name="Google Shape;53;p5"/>
          <p:cNvSpPr/>
          <p:nvPr/>
        </p:nvSpPr>
        <p:spPr>
          <a:xfrm>
            <a:off x="13237362" y="3604904"/>
            <a:ext cx="320222" cy="348638"/>
          </a:xfrm>
          <a:custGeom>
            <a:rect b="b" l="l" r="r" t="t"/>
            <a:pathLst>
              <a:path extrusionOk="0" h="348638" w="320222">
                <a:moveTo>
                  <a:pt x="0" y="0"/>
                </a:moveTo>
                <a:lnTo>
                  <a:pt x="320222" y="348638"/>
                </a:lnTo>
              </a:path>
            </a:pathLst>
          </a:custGeom>
          <a:noFill/>
          <a:ln cap="flat" cmpd="sng" w="12375">
            <a:solidFill>
              <a:srgbClr val="344E63"/>
            </a:solidFill>
            <a:prstDash val="solid"/>
            <a:round/>
            <a:headEnd len="sm" w="sm" type="none"/>
            <a:tailEnd len="sm" w="sm" type="none"/>
          </a:ln>
        </p:spPr>
      </p:sp>
      <p:sp>
        <p:nvSpPr>
          <p:cNvPr id="54" name="Google Shape;54;p5"/>
          <p:cNvSpPr/>
          <p:nvPr/>
        </p:nvSpPr>
        <p:spPr>
          <a:xfrm>
            <a:off x="12972445" y="3612891"/>
            <a:ext cx="185375" cy="307313"/>
          </a:xfrm>
          <a:custGeom>
            <a:rect b="b" l="l" r="r" t="t"/>
            <a:pathLst>
              <a:path extrusionOk="0" h="307313" w="185375">
                <a:moveTo>
                  <a:pt x="185375" y="0"/>
                </a:moveTo>
                <a:lnTo>
                  <a:pt x="0" y="307313"/>
                </a:lnTo>
              </a:path>
            </a:pathLst>
          </a:custGeom>
          <a:noFill/>
          <a:ln cap="flat" cmpd="sng" w="12375">
            <a:solidFill>
              <a:srgbClr val="344E63"/>
            </a:solidFill>
            <a:prstDash val="solid"/>
            <a:round/>
            <a:headEnd len="sm" w="sm" type="none"/>
            <a:tailEnd len="sm" w="sm" type="none"/>
          </a:ln>
        </p:spPr>
      </p:sp>
      <p:sp>
        <p:nvSpPr>
          <p:cNvPr id="55" name="Google Shape;55;p5"/>
          <p:cNvSpPr/>
          <p:nvPr/>
        </p:nvSpPr>
        <p:spPr>
          <a:xfrm>
            <a:off x="12590566" y="2997521"/>
            <a:ext cx="365718" cy="275194"/>
          </a:xfrm>
          <a:custGeom>
            <a:rect b="b" l="l" r="r" t="t"/>
            <a:pathLst>
              <a:path extrusionOk="0" h="275194" w="365718">
                <a:moveTo>
                  <a:pt x="365718" y="275194"/>
                </a:moveTo>
                <a:lnTo>
                  <a:pt x="0" y="0"/>
                </a:lnTo>
              </a:path>
            </a:pathLst>
          </a:custGeom>
          <a:noFill/>
          <a:ln cap="flat" cmpd="sng" w="12375">
            <a:solidFill>
              <a:srgbClr val="344E63"/>
            </a:solidFill>
            <a:prstDash val="solid"/>
            <a:round/>
            <a:headEnd len="sm" w="sm" type="none"/>
            <a:tailEnd len="sm" w="sm" type="none"/>
          </a:ln>
        </p:spPr>
      </p:sp>
      <p:sp>
        <p:nvSpPr>
          <p:cNvPr id="56" name="Google Shape;56;p5"/>
          <p:cNvSpPr/>
          <p:nvPr/>
        </p:nvSpPr>
        <p:spPr>
          <a:xfrm>
            <a:off x="12767772" y="3372318"/>
            <a:ext cx="211729" cy="419208"/>
          </a:xfrm>
          <a:custGeom>
            <a:rect b="b" l="l" r="r" t="t"/>
            <a:pathLst>
              <a:path extrusionOk="0" h="419208" w="211729">
                <a:moveTo>
                  <a:pt x="211729" y="0"/>
                </a:moveTo>
                <a:lnTo>
                  <a:pt x="0" y="419208"/>
                </a:lnTo>
              </a:path>
            </a:pathLst>
          </a:custGeom>
          <a:noFill/>
          <a:ln cap="flat" cmpd="sng" w="12375">
            <a:solidFill>
              <a:srgbClr val="344E63"/>
            </a:solidFill>
            <a:prstDash val="solid"/>
            <a:round/>
            <a:headEnd len="sm" w="sm" type="none"/>
            <a:tailEnd len="sm" w="sm" type="none"/>
          </a:ln>
        </p:spPr>
      </p:sp>
      <p:sp>
        <p:nvSpPr>
          <p:cNvPr id="57" name="Google Shape;57;p5"/>
          <p:cNvSpPr/>
          <p:nvPr/>
        </p:nvSpPr>
        <p:spPr>
          <a:xfrm>
            <a:off x="13673882" y="4208155"/>
            <a:ext cx="201098" cy="85940"/>
          </a:xfrm>
          <a:custGeom>
            <a:rect b="b" l="l" r="r" t="t"/>
            <a:pathLst>
              <a:path extrusionOk="0" h="85940" w="201098">
                <a:moveTo>
                  <a:pt x="201098" y="0"/>
                </a:moveTo>
                <a:lnTo>
                  <a:pt x="0" y="85940"/>
                </a:lnTo>
              </a:path>
            </a:pathLst>
          </a:custGeom>
          <a:noFill/>
          <a:ln cap="flat" cmpd="sng" w="12375">
            <a:solidFill>
              <a:srgbClr val="344E63"/>
            </a:solidFill>
            <a:prstDash val="solid"/>
            <a:round/>
            <a:headEnd len="sm" w="sm" type="none"/>
            <a:tailEnd len="sm" w="sm" type="none"/>
          </a:ln>
        </p:spPr>
      </p:sp>
      <p:sp>
        <p:nvSpPr>
          <p:cNvPr id="58" name="Google Shape;58;p5"/>
          <p:cNvSpPr/>
          <p:nvPr/>
        </p:nvSpPr>
        <p:spPr>
          <a:xfrm>
            <a:off x="13676552" y="4045168"/>
            <a:ext cx="200745" cy="105717"/>
          </a:xfrm>
          <a:custGeom>
            <a:rect b="b" l="l" r="r" t="t"/>
            <a:pathLst>
              <a:path extrusionOk="0" h="105717" w="200745">
                <a:moveTo>
                  <a:pt x="200745" y="105717"/>
                </a:moveTo>
                <a:lnTo>
                  <a:pt x="0" y="0"/>
                </a:lnTo>
              </a:path>
            </a:pathLst>
          </a:custGeom>
          <a:noFill/>
          <a:ln cap="flat" cmpd="sng" w="12375">
            <a:solidFill>
              <a:srgbClr val="344E63"/>
            </a:solidFill>
            <a:prstDash val="solid"/>
            <a:round/>
            <a:headEnd len="sm" w="sm" type="none"/>
            <a:tailEnd len="sm" w="sm" type="none"/>
          </a:ln>
        </p:spPr>
      </p:sp>
      <p:sp>
        <p:nvSpPr>
          <p:cNvPr id="59" name="Google Shape;59;p5"/>
          <p:cNvSpPr/>
          <p:nvPr/>
        </p:nvSpPr>
        <p:spPr>
          <a:xfrm>
            <a:off x="13947932" y="4247604"/>
            <a:ext cx="124269" cy="700844"/>
          </a:xfrm>
          <a:custGeom>
            <a:rect b="b" l="l" r="r" t="t"/>
            <a:pathLst>
              <a:path extrusionOk="0" h="700844" w="124269">
                <a:moveTo>
                  <a:pt x="0" y="0"/>
                </a:moveTo>
                <a:lnTo>
                  <a:pt x="124269" y="700844"/>
                </a:lnTo>
              </a:path>
            </a:pathLst>
          </a:custGeom>
          <a:noFill/>
          <a:ln cap="flat" cmpd="sng" w="12375">
            <a:solidFill>
              <a:srgbClr val="344E63"/>
            </a:solidFill>
            <a:prstDash val="solid"/>
            <a:round/>
            <a:headEnd len="sm" w="sm" type="none"/>
            <a:tailEnd len="sm" w="sm" type="none"/>
          </a:ln>
        </p:spPr>
      </p:sp>
      <p:sp>
        <p:nvSpPr>
          <p:cNvPr id="60" name="Google Shape;60;p5"/>
          <p:cNvSpPr/>
          <p:nvPr/>
        </p:nvSpPr>
        <p:spPr>
          <a:xfrm>
            <a:off x="13859559" y="3864280"/>
            <a:ext cx="272469" cy="505263"/>
          </a:xfrm>
          <a:custGeom>
            <a:rect b="b" l="l" r="r" t="t"/>
            <a:pathLst>
              <a:path extrusionOk="0" h="505263" w="272469">
                <a:moveTo>
                  <a:pt x="272469" y="505263"/>
                </a:moveTo>
                <a:lnTo>
                  <a:pt x="0" y="0"/>
                </a:lnTo>
              </a:path>
            </a:pathLst>
          </a:custGeom>
          <a:noFill/>
          <a:ln cap="flat" cmpd="sng" w="12375">
            <a:solidFill>
              <a:srgbClr val="344E63"/>
            </a:solidFill>
            <a:prstDash val="solid"/>
            <a:round/>
            <a:headEnd len="sm" w="sm" type="none"/>
            <a:tailEnd len="sm" w="sm" type="none"/>
          </a:ln>
        </p:spPr>
      </p:sp>
      <p:sp>
        <p:nvSpPr>
          <p:cNvPr id="61" name="Google Shape;61;p5"/>
          <p:cNvSpPr/>
          <p:nvPr/>
        </p:nvSpPr>
        <p:spPr>
          <a:xfrm>
            <a:off x="14095426" y="4494337"/>
            <a:ext cx="59567" cy="453590"/>
          </a:xfrm>
          <a:custGeom>
            <a:rect b="b" l="l" r="r" t="t"/>
            <a:pathLst>
              <a:path extrusionOk="0" h="453590" w="59567">
                <a:moveTo>
                  <a:pt x="59567" y="0"/>
                </a:moveTo>
                <a:lnTo>
                  <a:pt x="0" y="453590"/>
                </a:lnTo>
              </a:path>
            </a:pathLst>
          </a:custGeom>
          <a:noFill/>
          <a:ln cap="flat" cmpd="sng" w="12375">
            <a:solidFill>
              <a:srgbClr val="344E63"/>
            </a:solidFill>
            <a:prstDash val="solid"/>
            <a:round/>
            <a:headEnd len="sm" w="sm" type="none"/>
            <a:tailEnd len="sm" w="sm" type="none"/>
          </a:ln>
        </p:spPr>
      </p:sp>
      <p:sp>
        <p:nvSpPr>
          <p:cNvPr id="62" name="Google Shape;62;p5"/>
          <p:cNvSpPr/>
          <p:nvPr/>
        </p:nvSpPr>
        <p:spPr>
          <a:xfrm>
            <a:off x="13850582" y="4455346"/>
            <a:ext cx="252181" cy="112263"/>
          </a:xfrm>
          <a:custGeom>
            <a:rect b="b" l="l" r="r" t="t"/>
            <a:pathLst>
              <a:path extrusionOk="0" h="112263" w="252181">
                <a:moveTo>
                  <a:pt x="252181" y="0"/>
                </a:moveTo>
                <a:lnTo>
                  <a:pt x="0" y="112263"/>
                </a:lnTo>
              </a:path>
            </a:pathLst>
          </a:custGeom>
          <a:noFill/>
          <a:ln cap="flat" cmpd="sng" w="12375">
            <a:solidFill>
              <a:srgbClr val="344E63"/>
            </a:solidFill>
            <a:prstDash val="solid"/>
            <a:round/>
            <a:headEnd len="sm" w="sm" type="none"/>
            <a:tailEnd len="sm" w="sm" type="none"/>
          </a:ln>
        </p:spPr>
      </p:sp>
      <p:sp>
        <p:nvSpPr>
          <p:cNvPr id="63" name="Google Shape;63;p5"/>
          <p:cNvSpPr/>
          <p:nvPr/>
        </p:nvSpPr>
        <p:spPr>
          <a:xfrm>
            <a:off x="13043127" y="3771354"/>
            <a:ext cx="249587" cy="265105"/>
          </a:xfrm>
          <a:custGeom>
            <a:rect b="b" l="l" r="r" t="t"/>
            <a:pathLst>
              <a:path extrusionOk="0" h="265105" w="249587">
                <a:moveTo>
                  <a:pt x="249587" y="265105"/>
                </a:moveTo>
                <a:lnTo>
                  <a:pt x="0" y="0"/>
                </a:lnTo>
              </a:path>
            </a:pathLst>
          </a:custGeom>
          <a:noFill/>
          <a:ln cap="flat" cmpd="sng" w="12375">
            <a:solidFill>
              <a:srgbClr val="344E63"/>
            </a:solidFill>
            <a:prstDash val="solid"/>
            <a:round/>
            <a:headEnd len="sm" w="sm" type="none"/>
            <a:tailEnd len="sm" w="sm" type="none"/>
          </a:ln>
        </p:spPr>
      </p:sp>
      <p:sp>
        <p:nvSpPr>
          <p:cNvPr id="64" name="Google Shape;64;p5"/>
          <p:cNvSpPr/>
          <p:nvPr/>
        </p:nvSpPr>
        <p:spPr>
          <a:xfrm>
            <a:off x="13073882" y="4145574"/>
            <a:ext cx="236663" cy="514282"/>
          </a:xfrm>
          <a:custGeom>
            <a:rect b="b" l="l" r="r" t="t"/>
            <a:pathLst>
              <a:path extrusionOk="0" h="514282" w="236663">
                <a:moveTo>
                  <a:pt x="236663" y="0"/>
                </a:moveTo>
                <a:lnTo>
                  <a:pt x="0" y="514282"/>
                </a:lnTo>
              </a:path>
            </a:pathLst>
          </a:custGeom>
          <a:noFill/>
          <a:ln cap="flat" cmpd="sng" w="12375">
            <a:solidFill>
              <a:srgbClr val="344E63"/>
            </a:solidFill>
            <a:prstDash val="solid"/>
            <a:round/>
            <a:headEnd len="sm" w="sm" type="none"/>
            <a:tailEnd len="sm" w="sm" type="none"/>
          </a:ln>
        </p:spPr>
      </p:sp>
      <p:sp>
        <p:nvSpPr>
          <p:cNvPr id="65" name="Google Shape;65;p5"/>
          <p:cNvSpPr/>
          <p:nvPr/>
        </p:nvSpPr>
        <p:spPr>
          <a:xfrm>
            <a:off x="13381942" y="4135514"/>
            <a:ext cx="349286" cy="405358"/>
          </a:xfrm>
          <a:custGeom>
            <a:rect b="b" l="l" r="r" t="t"/>
            <a:pathLst>
              <a:path extrusionOk="0" h="405358" w="349286">
                <a:moveTo>
                  <a:pt x="0" y="0"/>
                </a:moveTo>
                <a:lnTo>
                  <a:pt x="349286" y="405358"/>
                </a:lnTo>
              </a:path>
            </a:pathLst>
          </a:custGeom>
          <a:noFill/>
          <a:ln cap="flat" cmpd="sng" w="12375">
            <a:solidFill>
              <a:srgbClr val="344E63"/>
            </a:solidFill>
            <a:prstDash val="solid"/>
            <a:round/>
            <a:headEnd len="sm" w="sm" type="none"/>
            <a:tailEnd len="sm" w="sm" type="none"/>
          </a:ln>
        </p:spPr>
      </p:sp>
      <p:sp>
        <p:nvSpPr>
          <p:cNvPr id="66" name="Google Shape;66;p5"/>
          <p:cNvSpPr/>
          <p:nvPr/>
        </p:nvSpPr>
        <p:spPr>
          <a:xfrm>
            <a:off x="12070788" y="2293897"/>
            <a:ext cx="604216" cy="9525"/>
          </a:xfrm>
          <a:custGeom>
            <a:rect b="b" l="l" r="r" t="t"/>
            <a:pathLst>
              <a:path extrusionOk="0" h="9525" w="604216">
                <a:moveTo>
                  <a:pt x="604216" y="4666"/>
                </a:moveTo>
                <a:lnTo>
                  <a:pt x="0" y="0"/>
                </a:lnTo>
              </a:path>
            </a:pathLst>
          </a:custGeom>
          <a:noFill/>
          <a:ln cap="flat" cmpd="sng" w="12375">
            <a:solidFill>
              <a:srgbClr val="344E63"/>
            </a:solidFill>
            <a:prstDash val="solid"/>
            <a:round/>
            <a:headEnd len="sm" w="sm" type="none"/>
            <a:tailEnd len="sm" w="sm" type="none"/>
          </a:ln>
        </p:spPr>
      </p:sp>
      <p:sp>
        <p:nvSpPr>
          <p:cNvPr id="67" name="Google Shape;67;p5"/>
          <p:cNvSpPr/>
          <p:nvPr/>
        </p:nvSpPr>
        <p:spPr>
          <a:xfrm>
            <a:off x="12330235" y="2340355"/>
            <a:ext cx="359079" cy="283057"/>
          </a:xfrm>
          <a:custGeom>
            <a:rect b="b" l="l" r="r" t="t"/>
            <a:pathLst>
              <a:path extrusionOk="0" h="283057" w="359079">
                <a:moveTo>
                  <a:pt x="359079" y="0"/>
                </a:moveTo>
                <a:lnTo>
                  <a:pt x="0" y="283057"/>
                </a:lnTo>
              </a:path>
            </a:pathLst>
          </a:custGeom>
          <a:noFill/>
          <a:ln cap="flat" cmpd="sng" w="12375">
            <a:solidFill>
              <a:srgbClr val="344E63"/>
            </a:solidFill>
            <a:prstDash val="solid"/>
            <a:round/>
            <a:headEnd len="sm" w="sm" type="none"/>
            <a:tailEnd len="sm" w="sm" type="none"/>
          </a:ln>
        </p:spPr>
      </p:sp>
      <p:sp>
        <p:nvSpPr>
          <p:cNvPr id="68" name="Google Shape;68;p5"/>
          <p:cNvSpPr/>
          <p:nvPr/>
        </p:nvSpPr>
        <p:spPr>
          <a:xfrm>
            <a:off x="12069003" y="2309715"/>
            <a:ext cx="269427" cy="59401"/>
          </a:xfrm>
          <a:custGeom>
            <a:rect b="b" l="l" r="r" t="t"/>
            <a:pathLst>
              <a:path extrusionOk="0" h="59401" w="269427">
                <a:moveTo>
                  <a:pt x="269427" y="59401"/>
                </a:moveTo>
                <a:lnTo>
                  <a:pt x="0" y="0"/>
                </a:lnTo>
              </a:path>
            </a:pathLst>
          </a:custGeom>
          <a:noFill/>
          <a:ln cap="flat" cmpd="sng" w="12375">
            <a:solidFill>
              <a:srgbClr val="344E63"/>
            </a:solidFill>
            <a:prstDash val="solid"/>
            <a:round/>
            <a:headEnd len="sm" w="sm" type="none"/>
            <a:tailEnd len="sm" w="sm" type="none"/>
          </a:ln>
        </p:spPr>
      </p:sp>
      <p:sp>
        <p:nvSpPr>
          <p:cNvPr id="69" name="Google Shape;69;p5"/>
          <p:cNvSpPr/>
          <p:nvPr/>
        </p:nvSpPr>
        <p:spPr>
          <a:xfrm>
            <a:off x="12443449" y="2436884"/>
            <a:ext cx="372420" cy="498462"/>
          </a:xfrm>
          <a:custGeom>
            <a:rect b="b" l="l" r="r" t="t"/>
            <a:pathLst>
              <a:path extrusionOk="0" h="498462" w="372420">
                <a:moveTo>
                  <a:pt x="0" y="0"/>
                </a:moveTo>
                <a:lnTo>
                  <a:pt x="372420" y="498462"/>
                </a:lnTo>
              </a:path>
            </a:pathLst>
          </a:custGeom>
          <a:noFill/>
          <a:ln cap="flat" cmpd="sng" w="12375">
            <a:solidFill>
              <a:srgbClr val="344E63"/>
            </a:solidFill>
            <a:prstDash val="solid"/>
            <a:round/>
            <a:headEnd len="sm" w="sm" type="none"/>
            <a:tailEnd len="sm" w="sm" type="none"/>
          </a:ln>
        </p:spPr>
      </p:sp>
      <p:sp>
        <p:nvSpPr>
          <p:cNvPr id="70" name="Google Shape;70;p5"/>
          <p:cNvSpPr/>
          <p:nvPr/>
        </p:nvSpPr>
        <p:spPr>
          <a:xfrm>
            <a:off x="11947123" y="2408964"/>
            <a:ext cx="394810" cy="163367"/>
          </a:xfrm>
          <a:custGeom>
            <a:rect b="b" l="l" r="r" t="t"/>
            <a:pathLst>
              <a:path extrusionOk="0" h="163367" w="394810">
                <a:moveTo>
                  <a:pt x="394810" y="0"/>
                </a:moveTo>
                <a:lnTo>
                  <a:pt x="0" y="163367"/>
                </a:lnTo>
              </a:path>
            </a:pathLst>
          </a:custGeom>
          <a:noFill/>
          <a:ln cap="flat" cmpd="sng" w="12375">
            <a:solidFill>
              <a:srgbClr val="344E63"/>
            </a:solidFill>
            <a:prstDash val="solid"/>
            <a:round/>
            <a:headEnd len="sm" w="sm" type="none"/>
            <a:tailEnd len="sm" w="sm" type="none"/>
          </a:ln>
        </p:spPr>
      </p:sp>
      <p:sp>
        <p:nvSpPr>
          <p:cNvPr id="71" name="Google Shape;71;p5"/>
          <p:cNvSpPr/>
          <p:nvPr/>
        </p:nvSpPr>
        <p:spPr>
          <a:xfrm>
            <a:off x="12346592" y="2669262"/>
            <a:ext cx="262684" cy="9525"/>
          </a:xfrm>
          <a:custGeom>
            <a:rect b="b" l="l" r="r" t="t"/>
            <a:pathLst>
              <a:path extrusionOk="0" h="9525" w="262684">
                <a:moveTo>
                  <a:pt x="262684" y="0"/>
                </a:moveTo>
                <a:lnTo>
                  <a:pt x="0" y="1026"/>
                </a:lnTo>
              </a:path>
            </a:pathLst>
          </a:custGeom>
          <a:noFill/>
          <a:ln cap="flat" cmpd="sng" w="12375">
            <a:solidFill>
              <a:srgbClr val="344E63"/>
            </a:solidFill>
            <a:prstDash val="solid"/>
            <a:round/>
            <a:headEnd len="sm" w="sm" type="none"/>
            <a:tailEnd len="sm" w="sm" type="none"/>
          </a:ln>
        </p:spPr>
      </p:sp>
      <p:sp>
        <p:nvSpPr>
          <p:cNvPr id="72" name="Google Shape;72;p5"/>
          <p:cNvSpPr/>
          <p:nvPr/>
        </p:nvSpPr>
        <p:spPr>
          <a:xfrm>
            <a:off x="12195071" y="2696158"/>
            <a:ext cx="419985" cy="187293"/>
          </a:xfrm>
          <a:custGeom>
            <a:rect b="b" l="l" r="r" t="t"/>
            <a:pathLst>
              <a:path extrusionOk="0" h="187293" w="419985">
                <a:moveTo>
                  <a:pt x="419985" y="0"/>
                </a:moveTo>
                <a:lnTo>
                  <a:pt x="0" y="187293"/>
                </a:lnTo>
              </a:path>
            </a:pathLst>
          </a:custGeom>
          <a:noFill/>
          <a:ln cap="flat" cmpd="sng" w="12375">
            <a:solidFill>
              <a:srgbClr val="344E63"/>
            </a:solidFill>
            <a:prstDash val="solid"/>
            <a:round/>
            <a:headEnd len="sm" w="sm" type="none"/>
            <a:tailEnd len="sm" w="sm" type="none"/>
          </a:ln>
        </p:spPr>
      </p:sp>
      <p:sp>
        <p:nvSpPr>
          <p:cNvPr id="73" name="Google Shape;73;p5"/>
          <p:cNvSpPr/>
          <p:nvPr/>
        </p:nvSpPr>
        <p:spPr>
          <a:xfrm>
            <a:off x="13362468" y="3366610"/>
            <a:ext cx="59023" cy="268393"/>
          </a:xfrm>
          <a:custGeom>
            <a:rect b="b" l="l" r="r" t="t"/>
            <a:pathLst>
              <a:path extrusionOk="0" h="268393" w="59023">
                <a:moveTo>
                  <a:pt x="0" y="0"/>
                </a:moveTo>
                <a:lnTo>
                  <a:pt x="59023" y="268393"/>
                </a:lnTo>
              </a:path>
            </a:pathLst>
          </a:custGeom>
          <a:noFill/>
          <a:ln cap="flat" cmpd="sng" w="12375">
            <a:solidFill>
              <a:srgbClr val="344E63"/>
            </a:solidFill>
            <a:prstDash val="solid"/>
            <a:round/>
            <a:headEnd len="sm" w="sm" type="none"/>
            <a:tailEnd len="sm" w="sm" type="none"/>
          </a:ln>
        </p:spPr>
      </p:sp>
      <p:sp>
        <p:nvSpPr>
          <p:cNvPr id="74" name="Google Shape;74;p5"/>
          <p:cNvSpPr/>
          <p:nvPr/>
        </p:nvSpPr>
        <p:spPr>
          <a:xfrm>
            <a:off x="12926039" y="3036864"/>
            <a:ext cx="365616" cy="229211"/>
          </a:xfrm>
          <a:custGeom>
            <a:rect b="b" l="l" r="r" t="t"/>
            <a:pathLst>
              <a:path extrusionOk="0" h="229211" w="365616">
                <a:moveTo>
                  <a:pt x="365616" y="229211"/>
                </a:moveTo>
                <a:lnTo>
                  <a:pt x="0" y="0"/>
                </a:lnTo>
              </a:path>
            </a:pathLst>
          </a:custGeom>
          <a:noFill/>
          <a:ln cap="flat" cmpd="sng" w="12375">
            <a:solidFill>
              <a:srgbClr val="344E63"/>
            </a:solidFill>
            <a:prstDash val="solid"/>
            <a:round/>
            <a:headEnd len="sm" w="sm" type="none"/>
            <a:tailEnd len="sm" w="sm" type="none"/>
          </a:ln>
        </p:spPr>
      </p:sp>
      <p:sp>
        <p:nvSpPr>
          <p:cNvPr id="75" name="Google Shape;75;p5"/>
          <p:cNvSpPr/>
          <p:nvPr/>
        </p:nvSpPr>
        <p:spPr>
          <a:xfrm>
            <a:off x="13270104" y="3367410"/>
            <a:ext cx="68033" cy="448020"/>
          </a:xfrm>
          <a:custGeom>
            <a:rect b="b" l="l" r="r" t="t"/>
            <a:pathLst>
              <a:path extrusionOk="0" h="448020" w="68033">
                <a:moveTo>
                  <a:pt x="68033" y="0"/>
                </a:moveTo>
                <a:lnTo>
                  <a:pt x="0" y="448020"/>
                </a:lnTo>
              </a:path>
            </a:pathLst>
          </a:custGeom>
          <a:noFill/>
          <a:ln cap="flat" cmpd="sng" w="12375">
            <a:solidFill>
              <a:srgbClr val="344E63"/>
            </a:solidFill>
            <a:prstDash val="solid"/>
            <a:round/>
            <a:headEnd len="sm" w="sm" type="none"/>
            <a:tailEnd len="sm" w="sm" type="none"/>
          </a:ln>
        </p:spPr>
      </p:sp>
      <p:sp>
        <p:nvSpPr>
          <p:cNvPr id="76" name="Google Shape;76;p5"/>
          <p:cNvSpPr/>
          <p:nvPr/>
        </p:nvSpPr>
        <p:spPr>
          <a:xfrm>
            <a:off x="13333840" y="3808108"/>
            <a:ext cx="423773" cy="70204"/>
          </a:xfrm>
          <a:custGeom>
            <a:rect b="b" l="l" r="r" t="t"/>
            <a:pathLst>
              <a:path extrusionOk="0" h="70204" w="423773">
                <a:moveTo>
                  <a:pt x="423773" y="0"/>
                </a:moveTo>
                <a:lnTo>
                  <a:pt x="0" y="70204"/>
                </a:lnTo>
              </a:path>
            </a:pathLst>
          </a:custGeom>
          <a:noFill/>
          <a:ln cap="flat" cmpd="sng" w="12375">
            <a:solidFill>
              <a:srgbClr val="344E63"/>
            </a:solidFill>
            <a:prstDash val="solid"/>
            <a:round/>
            <a:headEnd len="sm" w="sm" type="none"/>
            <a:tailEnd len="sm" w="sm" type="none"/>
          </a:ln>
        </p:spPr>
      </p:sp>
      <p:sp>
        <p:nvSpPr>
          <p:cNvPr id="77" name="Google Shape;77;p5"/>
          <p:cNvSpPr/>
          <p:nvPr/>
        </p:nvSpPr>
        <p:spPr>
          <a:xfrm>
            <a:off x="13409086" y="3846494"/>
            <a:ext cx="369397" cy="405385"/>
          </a:xfrm>
          <a:custGeom>
            <a:rect b="b" l="l" r="r" t="t"/>
            <a:pathLst>
              <a:path extrusionOk="0" h="405385" w="369397">
                <a:moveTo>
                  <a:pt x="369397" y="0"/>
                </a:moveTo>
                <a:lnTo>
                  <a:pt x="0" y="405385"/>
                </a:lnTo>
              </a:path>
            </a:pathLst>
          </a:custGeom>
          <a:noFill/>
          <a:ln cap="flat" cmpd="sng" w="12375">
            <a:solidFill>
              <a:srgbClr val="344E63"/>
            </a:solidFill>
            <a:prstDash val="solid"/>
            <a:round/>
            <a:headEnd len="sm" w="sm" type="none"/>
            <a:tailEnd len="sm" w="sm" type="none"/>
          </a:ln>
        </p:spPr>
      </p:sp>
      <p:sp>
        <p:nvSpPr>
          <p:cNvPr id="78" name="Google Shape;78;p5"/>
          <p:cNvSpPr/>
          <p:nvPr/>
        </p:nvSpPr>
        <p:spPr>
          <a:xfrm>
            <a:off x="12545663" y="3744297"/>
            <a:ext cx="384918" cy="181407"/>
          </a:xfrm>
          <a:custGeom>
            <a:rect b="b" l="l" r="r" t="t"/>
            <a:pathLst>
              <a:path extrusionOk="0" h="181407" w="384918">
                <a:moveTo>
                  <a:pt x="384918" y="0"/>
                </a:moveTo>
                <a:lnTo>
                  <a:pt x="0" y="181407"/>
                </a:lnTo>
              </a:path>
            </a:pathLst>
          </a:custGeom>
          <a:noFill/>
          <a:ln cap="flat" cmpd="sng" w="12375">
            <a:solidFill>
              <a:srgbClr val="344E63"/>
            </a:solidFill>
            <a:prstDash val="solid"/>
            <a:round/>
            <a:headEnd len="sm" w="sm" type="none"/>
            <a:tailEnd len="sm" w="sm" type="none"/>
          </a:ln>
        </p:spPr>
      </p:sp>
      <p:sp>
        <p:nvSpPr>
          <p:cNvPr id="79" name="Google Shape;79;p5"/>
          <p:cNvSpPr/>
          <p:nvPr/>
        </p:nvSpPr>
        <p:spPr>
          <a:xfrm>
            <a:off x="13026002" y="3772556"/>
            <a:ext cx="291638" cy="470865"/>
          </a:xfrm>
          <a:custGeom>
            <a:rect b="b" l="l" r="r" t="t"/>
            <a:pathLst>
              <a:path extrusionOk="0" h="470865" w="291638">
                <a:moveTo>
                  <a:pt x="0" y="0"/>
                </a:moveTo>
                <a:lnTo>
                  <a:pt x="291638" y="470865"/>
                </a:lnTo>
              </a:path>
            </a:pathLst>
          </a:custGeom>
          <a:noFill/>
          <a:ln cap="flat" cmpd="sng" w="12375">
            <a:solidFill>
              <a:srgbClr val="344E63"/>
            </a:solidFill>
            <a:prstDash val="solid"/>
            <a:round/>
            <a:headEnd len="sm" w="sm" type="none"/>
            <a:tailEnd len="sm" w="sm" type="none"/>
          </a:ln>
        </p:spPr>
      </p:sp>
      <p:sp>
        <p:nvSpPr>
          <p:cNvPr id="80" name="Google Shape;80;p5"/>
          <p:cNvSpPr/>
          <p:nvPr/>
        </p:nvSpPr>
        <p:spPr>
          <a:xfrm>
            <a:off x="12480086" y="3254158"/>
            <a:ext cx="149760" cy="60444"/>
          </a:xfrm>
          <a:custGeom>
            <a:rect b="b" l="l" r="r" t="t"/>
            <a:pathLst>
              <a:path extrusionOk="0" h="60444" w="149760">
                <a:moveTo>
                  <a:pt x="149760" y="0"/>
                </a:moveTo>
                <a:lnTo>
                  <a:pt x="0" y="60444"/>
                </a:lnTo>
              </a:path>
            </a:pathLst>
          </a:custGeom>
          <a:noFill/>
          <a:ln cap="flat" cmpd="sng" w="12375">
            <a:solidFill>
              <a:srgbClr val="344E63"/>
            </a:solidFill>
            <a:prstDash val="solid"/>
            <a:round/>
            <a:headEnd len="sm" w="sm" type="none"/>
            <a:tailEnd len="sm" w="sm" type="none"/>
          </a:ln>
        </p:spPr>
      </p:sp>
      <p:sp>
        <p:nvSpPr>
          <p:cNvPr id="81" name="Google Shape;81;p5"/>
          <p:cNvSpPr/>
          <p:nvPr/>
        </p:nvSpPr>
        <p:spPr>
          <a:xfrm>
            <a:off x="12478532" y="3285056"/>
            <a:ext cx="176727" cy="271055"/>
          </a:xfrm>
          <a:custGeom>
            <a:rect b="b" l="l" r="r" t="t"/>
            <a:pathLst>
              <a:path extrusionOk="0" h="271055" w="176727">
                <a:moveTo>
                  <a:pt x="176727" y="0"/>
                </a:moveTo>
                <a:lnTo>
                  <a:pt x="0" y="271055"/>
                </a:lnTo>
              </a:path>
            </a:pathLst>
          </a:custGeom>
          <a:noFill/>
          <a:ln cap="flat" cmpd="sng" w="12375">
            <a:solidFill>
              <a:srgbClr val="344E63"/>
            </a:solidFill>
            <a:prstDash val="solid"/>
            <a:round/>
            <a:headEnd len="sm" w="sm" type="none"/>
            <a:tailEnd len="sm" w="sm" type="none"/>
          </a:ln>
        </p:spPr>
      </p:sp>
      <p:sp>
        <p:nvSpPr>
          <p:cNvPr id="82" name="Google Shape;82;p5"/>
          <p:cNvSpPr/>
          <p:nvPr/>
        </p:nvSpPr>
        <p:spPr>
          <a:xfrm>
            <a:off x="12322055" y="2726598"/>
            <a:ext cx="162418" cy="176095"/>
          </a:xfrm>
          <a:custGeom>
            <a:rect b="b" l="l" r="r" t="t"/>
            <a:pathLst>
              <a:path extrusionOk="0" h="176095" w="162418">
                <a:moveTo>
                  <a:pt x="162418" y="176095"/>
                </a:moveTo>
                <a:lnTo>
                  <a:pt x="0" y="0"/>
                </a:lnTo>
              </a:path>
            </a:pathLst>
          </a:custGeom>
          <a:noFill/>
          <a:ln cap="flat" cmpd="sng" w="12375">
            <a:solidFill>
              <a:srgbClr val="344E63"/>
            </a:solidFill>
            <a:prstDash val="solid"/>
            <a:round/>
            <a:headEnd len="sm" w="sm" type="none"/>
            <a:tailEnd len="sm" w="sm" type="none"/>
          </a:ln>
        </p:spPr>
      </p:sp>
      <p:sp>
        <p:nvSpPr>
          <p:cNvPr id="83" name="Google Shape;83;p5"/>
          <p:cNvSpPr/>
          <p:nvPr/>
        </p:nvSpPr>
        <p:spPr>
          <a:xfrm>
            <a:off x="12172135" y="3003153"/>
            <a:ext cx="315133" cy="382304"/>
          </a:xfrm>
          <a:custGeom>
            <a:rect b="b" l="l" r="r" t="t"/>
            <a:pathLst>
              <a:path extrusionOk="0" h="382304" w="315133">
                <a:moveTo>
                  <a:pt x="315133" y="0"/>
                </a:moveTo>
                <a:lnTo>
                  <a:pt x="0" y="382304"/>
                </a:lnTo>
              </a:path>
            </a:pathLst>
          </a:custGeom>
          <a:noFill/>
          <a:ln cap="flat" cmpd="sng" w="12375">
            <a:solidFill>
              <a:srgbClr val="344E63"/>
            </a:solidFill>
            <a:prstDash val="solid"/>
            <a:round/>
            <a:headEnd len="sm" w="sm" type="none"/>
            <a:tailEnd len="sm" w="sm" type="none"/>
          </a:ln>
        </p:spPr>
      </p:sp>
      <p:sp>
        <p:nvSpPr>
          <p:cNvPr id="84" name="Google Shape;84;p5"/>
          <p:cNvSpPr/>
          <p:nvPr/>
        </p:nvSpPr>
        <p:spPr>
          <a:xfrm>
            <a:off x="13144836" y="4026483"/>
            <a:ext cx="399776" cy="104231"/>
          </a:xfrm>
          <a:custGeom>
            <a:rect b="b" l="l" r="r" t="t"/>
            <a:pathLst>
              <a:path extrusionOk="0" h="104231" w="399776">
                <a:moveTo>
                  <a:pt x="399776" y="0"/>
                </a:moveTo>
                <a:lnTo>
                  <a:pt x="0" y="104231"/>
                </a:lnTo>
              </a:path>
            </a:pathLst>
          </a:custGeom>
          <a:noFill/>
          <a:ln cap="flat" cmpd="sng" w="12375">
            <a:solidFill>
              <a:srgbClr val="344E63"/>
            </a:solidFill>
            <a:prstDash val="solid"/>
            <a:round/>
            <a:headEnd len="sm" w="sm" type="none"/>
            <a:tailEnd len="sm" w="sm" type="none"/>
          </a:ln>
        </p:spPr>
      </p:sp>
      <p:sp>
        <p:nvSpPr>
          <p:cNvPr id="85" name="Google Shape;85;p5"/>
          <p:cNvSpPr/>
          <p:nvPr/>
        </p:nvSpPr>
        <p:spPr>
          <a:xfrm>
            <a:off x="13377615" y="4071476"/>
            <a:ext cx="206521" cy="510779"/>
          </a:xfrm>
          <a:custGeom>
            <a:rect b="b" l="l" r="r" t="t"/>
            <a:pathLst>
              <a:path extrusionOk="0" h="510779" w="206521">
                <a:moveTo>
                  <a:pt x="206521" y="0"/>
                </a:moveTo>
                <a:lnTo>
                  <a:pt x="0" y="510779"/>
                </a:lnTo>
              </a:path>
            </a:pathLst>
          </a:custGeom>
          <a:noFill/>
          <a:ln cap="flat" cmpd="sng" w="12375">
            <a:solidFill>
              <a:srgbClr val="344E63"/>
            </a:solidFill>
            <a:prstDash val="solid"/>
            <a:round/>
            <a:headEnd len="sm" w="sm" type="none"/>
            <a:tailEnd len="sm" w="sm" type="none"/>
          </a:ln>
        </p:spPr>
      </p:sp>
      <p:sp>
        <p:nvSpPr>
          <p:cNvPr id="86" name="Google Shape;86;p5"/>
          <p:cNvSpPr/>
          <p:nvPr/>
        </p:nvSpPr>
        <p:spPr>
          <a:xfrm>
            <a:off x="12498265" y="3665136"/>
            <a:ext cx="381140" cy="280771"/>
          </a:xfrm>
          <a:custGeom>
            <a:rect b="b" l="l" r="r" t="t"/>
            <a:pathLst>
              <a:path extrusionOk="0" h="280771" w="381140">
                <a:moveTo>
                  <a:pt x="381140" y="280771"/>
                </a:moveTo>
                <a:lnTo>
                  <a:pt x="0" y="0"/>
                </a:lnTo>
              </a:path>
            </a:pathLst>
          </a:custGeom>
          <a:noFill/>
          <a:ln cap="flat" cmpd="sng" w="12375">
            <a:solidFill>
              <a:srgbClr val="344E63"/>
            </a:solidFill>
            <a:prstDash val="solid"/>
            <a:round/>
            <a:headEnd len="sm" w="sm" type="none"/>
            <a:tailEnd len="sm" w="sm" type="none"/>
          </a:ln>
        </p:spPr>
      </p:sp>
      <p:sp>
        <p:nvSpPr>
          <p:cNvPr id="87" name="Google Shape;87;p5"/>
          <p:cNvSpPr/>
          <p:nvPr/>
        </p:nvSpPr>
        <p:spPr>
          <a:xfrm>
            <a:off x="12968352" y="4042039"/>
            <a:ext cx="340397" cy="546191"/>
          </a:xfrm>
          <a:custGeom>
            <a:rect b="b" l="l" r="r" t="t"/>
            <a:pathLst>
              <a:path extrusionOk="0" h="546191" w="340397">
                <a:moveTo>
                  <a:pt x="0" y="0"/>
                </a:moveTo>
                <a:lnTo>
                  <a:pt x="340397" y="546191"/>
                </a:lnTo>
              </a:path>
            </a:pathLst>
          </a:custGeom>
          <a:noFill/>
          <a:ln cap="flat" cmpd="sng" w="12375">
            <a:solidFill>
              <a:srgbClr val="344E63"/>
            </a:solidFill>
            <a:prstDash val="solid"/>
            <a:round/>
            <a:headEnd len="sm" w="sm" type="none"/>
            <a:tailEnd len="sm" w="sm" type="none"/>
          </a:ln>
        </p:spPr>
      </p:sp>
      <p:sp>
        <p:nvSpPr>
          <p:cNvPr id="88" name="Google Shape;88;p5"/>
          <p:cNvSpPr/>
          <p:nvPr/>
        </p:nvSpPr>
        <p:spPr>
          <a:xfrm>
            <a:off x="12545909" y="4018938"/>
            <a:ext cx="329521" cy="191377"/>
          </a:xfrm>
          <a:custGeom>
            <a:rect b="b" l="l" r="r" t="t"/>
            <a:pathLst>
              <a:path extrusionOk="0" h="191377" w="329521">
                <a:moveTo>
                  <a:pt x="329521" y="0"/>
                </a:moveTo>
                <a:lnTo>
                  <a:pt x="0" y="191377"/>
                </a:lnTo>
              </a:path>
            </a:pathLst>
          </a:custGeom>
          <a:noFill/>
          <a:ln cap="flat" cmpd="sng" w="12375">
            <a:solidFill>
              <a:srgbClr val="344E63"/>
            </a:solidFill>
            <a:prstDash val="solid"/>
            <a:round/>
            <a:headEnd len="sm" w="sm" type="none"/>
            <a:tailEnd len="sm" w="sm" type="none"/>
          </a:ln>
        </p:spPr>
      </p:sp>
      <p:sp>
        <p:nvSpPr>
          <p:cNvPr id="89" name="Google Shape;89;p5"/>
          <p:cNvSpPr/>
          <p:nvPr/>
        </p:nvSpPr>
        <p:spPr>
          <a:xfrm>
            <a:off x="12186648" y="3487151"/>
            <a:ext cx="491663" cy="334860"/>
          </a:xfrm>
          <a:custGeom>
            <a:rect b="b" l="l" r="r" t="t"/>
            <a:pathLst>
              <a:path extrusionOk="0" h="334860" w="491663">
                <a:moveTo>
                  <a:pt x="491663" y="334860"/>
                </a:moveTo>
                <a:lnTo>
                  <a:pt x="0" y="0"/>
                </a:lnTo>
              </a:path>
            </a:pathLst>
          </a:custGeom>
          <a:noFill/>
          <a:ln cap="flat" cmpd="sng" w="12375">
            <a:solidFill>
              <a:srgbClr val="344E63"/>
            </a:solidFill>
            <a:prstDash val="solid"/>
            <a:round/>
            <a:headEnd len="sm" w="sm" type="none"/>
            <a:tailEnd len="sm" w="sm" type="none"/>
          </a:ln>
        </p:spPr>
      </p:sp>
      <p:sp>
        <p:nvSpPr>
          <p:cNvPr id="90" name="Google Shape;90;p5"/>
          <p:cNvSpPr/>
          <p:nvPr/>
        </p:nvSpPr>
        <p:spPr>
          <a:xfrm>
            <a:off x="12543225" y="3922397"/>
            <a:ext cx="167947" cy="474498"/>
          </a:xfrm>
          <a:custGeom>
            <a:rect b="b" l="l" r="r" t="t"/>
            <a:pathLst>
              <a:path extrusionOk="0" h="474498" w="167947">
                <a:moveTo>
                  <a:pt x="167947" y="0"/>
                </a:moveTo>
                <a:lnTo>
                  <a:pt x="0" y="474498"/>
                </a:lnTo>
              </a:path>
            </a:pathLst>
          </a:custGeom>
          <a:noFill/>
          <a:ln cap="flat" cmpd="sng" w="12375">
            <a:solidFill>
              <a:srgbClr val="344E63"/>
            </a:solidFill>
            <a:prstDash val="solid"/>
            <a:round/>
            <a:headEnd len="sm" w="sm" type="none"/>
            <a:tailEnd len="sm" w="sm" type="none"/>
          </a:ln>
        </p:spPr>
      </p:sp>
      <p:sp>
        <p:nvSpPr>
          <p:cNvPr id="91" name="Google Shape;91;p5"/>
          <p:cNvSpPr/>
          <p:nvPr/>
        </p:nvSpPr>
        <p:spPr>
          <a:xfrm>
            <a:off x="12521604" y="3915412"/>
            <a:ext cx="175424" cy="269323"/>
          </a:xfrm>
          <a:custGeom>
            <a:rect b="b" l="l" r="r" t="t"/>
            <a:pathLst>
              <a:path extrusionOk="0" h="269323" w="175424">
                <a:moveTo>
                  <a:pt x="175424" y="0"/>
                </a:moveTo>
                <a:lnTo>
                  <a:pt x="0" y="269323"/>
                </a:lnTo>
              </a:path>
            </a:pathLst>
          </a:custGeom>
          <a:noFill/>
          <a:ln cap="flat" cmpd="sng" w="12375">
            <a:solidFill>
              <a:srgbClr val="344E63"/>
            </a:solidFill>
            <a:prstDash val="solid"/>
            <a:round/>
            <a:headEnd len="sm" w="sm" type="none"/>
            <a:tailEnd len="sm" w="sm" type="none"/>
          </a:ln>
        </p:spPr>
      </p:sp>
      <p:sp>
        <p:nvSpPr>
          <p:cNvPr id="92" name="Google Shape;92;p5"/>
          <p:cNvSpPr/>
          <p:nvPr/>
        </p:nvSpPr>
        <p:spPr>
          <a:xfrm>
            <a:off x="13457720" y="3782990"/>
            <a:ext cx="128712" cy="476680"/>
          </a:xfrm>
          <a:custGeom>
            <a:rect b="b" l="l" r="r" t="t"/>
            <a:pathLst>
              <a:path extrusionOk="0" h="476680" w="128712">
                <a:moveTo>
                  <a:pt x="128712" y="476680"/>
                </a:moveTo>
                <a:lnTo>
                  <a:pt x="0" y="0"/>
                </a:lnTo>
              </a:path>
            </a:pathLst>
          </a:custGeom>
          <a:noFill/>
          <a:ln cap="flat" cmpd="sng" w="12375">
            <a:solidFill>
              <a:srgbClr val="344E63"/>
            </a:solidFill>
            <a:prstDash val="solid"/>
            <a:round/>
            <a:headEnd len="sm" w="sm" type="none"/>
            <a:tailEnd len="sm" w="sm" type="none"/>
          </a:ln>
        </p:spPr>
      </p:sp>
      <p:sp>
        <p:nvSpPr>
          <p:cNvPr id="93" name="Google Shape;93;p5"/>
          <p:cNvSpPr/>
          <p:nvPr/>
        </p:nvSpPr>
        <p:spPr>
          <a:xfrm>
            <a:off x="13143531" y="4173610"/>
            <a:ext cx="396906" cy="129717"/>
          </a:xfrm>
          <a:custGeom>
            <a:rect b="b" l="l" r="r" t="t"/>
            <a:pathLst>
              <a:path extrusionOk="0" h="129717" w="396906">
                <a:moveTo>
                  <a:pt x="396906" y="129717"/>
                </a:moveTo>
                <a:lnTo>
                  <a:pt x="0" y="0"/>
                </a:lnTo>
              </a:path>
            </a:pathLst>
          </a:custGeom>
          <a:noFill/>
          <a:ln cap="flat" cmpd="sng" w="12375">
            <a:solidFill>
              <a:srgbClr val="344E63"/>
            </a:solidFill>
            <a:prstDash val="solid"/>
            <a:round/>
            <a:headEnd len="sm" w="sm" type="none"/>
            <a:tailEnd len="sm" w="sm" type="none"/>
          </a:ln>
        </p:spPr>
      </p:sp>
      <p:sp>
        <p:nvSpPr>
          <p:cNvPr id="94" name="Google Shape;94;p5"/>
          <p:cNvSpPr/>
          <p:nvPr/>
        </p:nvSpPr>
        <p:spPr>
          <a:xfrm>
            <a:off x="13609934" y="4390434"/>
            <a:ext cx="44690" cy="484686"/>
          </a:xfrm>
          <a:custGeom>
            <a:rect b="b" l="l" r="r" t="t"/>
            <a:pathLst>
              <a:path extrusionOk="0" h="484686" w="44690">
                <a:moveTo>
                  <a:pt x="0" y="0"/>
                </a:moveTo>
                <a:lnTo>
                  <a:pt x="44690" y="484686"/>
                </a:lnTo>
              </a:path>
            </a:pathLst>
          </a:custGeom>
          <a:noFill/>
          <a:ln cap="flat" cmpd="sng" w="12375">
            <a:solidFill>
              <a:srgbClr val="344E63"/>
            </a:solidFill>
            <a:prstDash val="solid"/>
            <a:round/>
            <a:headEnd len="sm" w="sm" type="none"/>
            <a:tailEnd len="sm" w="sm" type="none"/>
          </a:ln>
        </p:spPr>
      </p:sp>
      <p:sp>
        <p:nvSpPr>
          <p:cNvPr id="95" name="Google Shape;95;p5"/>
          <p:cNvSpPr/>
          <p:nvPr/>
        </p:nvSpPr>
        <p:spPr>
          <a:xfrm>
            <a:off x="13736730" y="4963841"/>
            <a:ext cx="283053" cy="48399"/>
          </a:xfrm>
          <a:custGeom>
            <a:rect b="b" l="l" r="r" t="t"/>
            <a:pathLst>
              <a:path extrusionOk="0" h="48399" w="283053">
                <a:moveTo>
                  <a:pt x="283053" y="48399"/>
                </a:moveTo>
                <a:lnTo>
                  <a:pt x="0" y="0"/>
                </a:lnTo>
              </a:path>
            </a:pathLst>
          </a:custGeom>
          <a:noFill/>
          <a:ln cap="flat" cmpd="sng" w="12375">
            <a:solidFill>
              <a:srgbClr val="344E63"/>
            </a:solidFill>
            <a:prstDash val="solid"/>
            <a:round/>
            <a:headEnd len="sm" w="sm" type="none"/>
            <a:tailEnd len="sm" w="sm" type="none"/>
          </a:ln>
        </p:spPr>
      </p:sp>
      <p:sp>
        <p:nvSpPr>
          <p:cNvPr id="96" name="Google Shape;96;p5"/>
          <p:cNvSpPr/>
          <p:nvPr/>
        </p:nvSpPr>
        <p:spPr>
          <a:xfrm>
            <a:off x="13980375" y="5088866"/>
            <a:ext cx="92095" cy="461986"/>
          </a:xfrm>
          <a:custGeom>
            <a:rect b="b" l="l" r="r" t="t"/>
            <a:pathLst>
              <a:path extrusionOk="0" h="461986" w="92095">
                <a:moveTo>
                  <a:pt x="92095" y="0"/>
                </a:moveTo>
                <a:lnTo>
                  <a:pt x="0" y="461986"/>
                </a:lnTo>
              </a:path>
            </a:pathLst>
          </a:custGeom>
          <a:noFill/>
          <a:ln cap="flat" cmpd="sng" w="12375">
            <a:solidFill>
              <a:srgbClr val="344E63"/>
            </a:solidFill>
            <a:prstDash val="solid"/>
            <a:round/>
            <a:headEnd len="sm" w="sm" type="none"/>
            <a:tailEnd len="sm" w="sm" type="none"/>
          </a:ln>
        </p:spPr>
      </p:sp>
      <p:sp>
        <p:nvSpPr>
          <p:cNvPr id="97" name="Google Shape;97;p5"/>
          <p:cNvSpPr/>
          <p:nvPr/>
        </p:nvSpPr>
        <p:spPr>
          <a:xfrm>
            <a:off x="13420594" y="4351316"/>
            <a:ext cx="305398" cy="209558"/>
          </a:xfrm>
          <a:custGeom>
            <a:rect b="b" l="l" r="r" t="t"/>
            <a:pathLst>
              <a:path extrusionOk="0" h="209558" w="305398">
                <a:moveTo>
                  <a:pt x="305398" y="209558"/>
                </a:moveTo>
                <a:lnTo>
                  <a:pt x="0" y="0"/>
                </a:lnTo>
              </a:path>
            </a:pathLst>
          </a:custGeom>
          <a:noFill/>
          <a:ln cap="flat" cmpd="sng" w="12375">
            <a:solidFill>
              <a:srgbClr val="344E63"/>
            </a:solidFill>
            <a:prstDash val="solid"/>
            <a:round/>
            <a:headEnd len="sm" w="sm" type="none"/>
            <a:tailEnd len="sm" w="sm" type="none"/>
          </a:ln>
        </p:spPr>
      </p:sp>
      <p:sp>
        <p:nvSpPr>
          <p:cNvPr id="98" name="Google Shape;98;p5"/>
          <p:cNvSpPr/>
          <p:nvPr/>
        </p:nvSpPr>
        <p:spPr>
          <a:xfrm>
            <a:off x="13494833" y="4656233"/>
            <a:ext cx="252614" cy="434333"/>
          </a:xfrm>
          <a:custGeom>
            <a:rect b="b" l="l" r="r" t="t"/>
            <a:pathLst>
              <a:path extrusionOk="0" h="434333" w="252614">
                <a:moveTo>
                  <a:pt x="252614" y="0"/>
                </a:moveTo>
                <a:lnTo>
                  <a:pt x="0" y="434333"/>
                </a:lnTo>
              </a:path>
            </a:pathLst>
          </a:custGeom>
          <a:noFill/>
          <a:ln cap="flat" cmpd="sng" w="12375">
            <a:solidFill>
              <a:srgbClr val="344E63"/>
            </a:solidFill>
            <a:prstDash val="solid"/>
            <a:round/>
            <a:headEnd len="sm" w="sm" type="none"/>
            <a:tailEnd len="sm" w="sm" type="none"/>
          </a:ln>
        </p:spPr>
      </p:sp>
      <p:sp>
        <p:nvSpPr>
          <p:cNvPr id="99" name="Google Shape;99;p5"/>
          <p:cNvSpPr/>
          <p:nvPr/>
        </p:nvSpPr>
        <p:spPr>
          <a:xfrm>
            <a:off x="12771955" y="4754986"/>
            <a:ext cx="208636" cy="87984"/>
          </a:xfrm>
          <a:custGeom>
            <a:rect b="b" l="l" r="r" t="t"/>
            <a:pathLst>
              <a:path extrusionOk="0" h="87984" w="208636">
                <a:moveTo>
                  <a:pt x="208636" y="0"/>
                </a:moveTo>
                <a:lnTo>
                  <a:pt x="0" y="87984"/>
                </a:lnTo>
              </a:path>
            </a:pathLst>
          </a:custGeom>
          <a:noFill/>
          <a:ln cap="flat" cmpd="sng" w="12375">
            <a:solidFill>
              <a:srgbClr val="344E63"/>
            </a:solidFill>
            <a:prstDash val="solid"/>
            <a:round/>
            <a:headEnd len="sm" w="sm" type="none"/>
            <a:tailEnd len="sm" w="sm" type="none"/>
          </a:ln>
        </p:spPr>
      </p:sp>
      <p:sp>
        <p:nvSpPr>
          <p:cNvPr id="100" name="Google Shape;100;p5"/>
          <p:cNvSpPr/>
          <p:nvPr/>
        </p:nvSpPr>
        <p:spPr>
          <a:xfrm>
            <a:off x="12586047" y="4502623"/>
            <a:ext cx="396264" cy="196798"/>
          </a:xfrm>
          <a:custGeom>
            <a:rect b="b" l="l" r="r" t="t"/>
            <a:pathLst>
              <a:path extrusionOk="0" h="196798" w="396264">
                <a:moveTo>
                  <a:pt x="396264" y="196798"/>
                </a:moveTo>
                <a:lnTo>
                  <a:pt x="0" y="0"/>
                </a:lnTo>
              </a:path>
            </a:pathLst>
          </a:custGeom>
          <a:noFill/>
          <a:ln cap="flat" cmpd="sng" w="12375">
            <a:solidFill>
              <a:srgbClr val="344E63"/>
            </a:solidFill>
            <a:prstDash val="solid"/>
            <a:round/>
            <a:headEnd len="sm" w="sm" type="none"/>
            <a:tailEnd len="sm" w="sm" type="none"/>
          </a:ln>
        </p:spPr>
      </p:sp>
      <p:sp>
        <p:nvSpPr>
          <p:cNvPr id="101" name="Google Shape;101;p5"/>
          <p:cNvSpPr/>
          <p:nvPr/>
        </p:nvSpPr>
        <p:spPr>
          <a:xfrm>
            <a:off x="13088448" y="4776939"/>
            <a:ext cx="315022" cy="324798"/>
          </a:xfrm>
          <a:custGeom>
            <a:rect b="b" l="l" r="r" t="t"/>
            <a:pathLst>
              <a:path extrusionOk="0" h="324798" w="315022">
                <a:moveTo>
                  <a:pt x="0" y="0"/>
                </a:moveTo>
                <a:lnTo>
                  <a:pt x="315022" y="324798"/>
                </a:lnTo>
              </a:path>
            </a:pathLst>
          </a:custGeom>
          <a:noFill/>
          <a:ln cap="flat" cmpd="sng" w="12375">
            <a:solidFill>
              <a:srgbClr val="344E63"/>
            </a:solidFill>
            <a:prstDash val="solid"/>
            <a:round/>
            <a:headEnd len="sm" w="sm" type="none"/>
            <a:tailEnd len="sm" w="sm" type="none"/>
          </a:ln>
        </p:spPr>
      </p:sp>
      <p:sp>
        <p:nvSpPr>
          <p:cNvPr id="102" name="Google Shape;102;p5"/>
          <p:cNvSpPr/>
          <p:nvPr/>
        </p:nvSpPr>
        <p:spPr>
          <a:xfrm>
            <a:off x="11872851" y="2358552"/>
            <a:ext cx="107994" cy="512594"/>
          </a:xfrm>
          <a:custGeom>
            <a:rect b="b" l="l" r="r" t="t"/>
            <a:pathLst>
              <a:path extrusionOk="0" h="512594" w="107994">
                <a:moveTo>
                  <a:pt x="107994" y="0"/>
                </a:moveTo>
                <a:lnTo>
                  <a:pt x="0" y="512594"/>
                </a:lnTo>
              </a:path>
            </a:pathLst>
          </a:custGeom>
          <a:noFill/>
          <a:ln cap="flat" cmpd="sng" w="12375">
            <a:solidFill>
              <a:srgbClr val="344E63"/>
            </a:solidFill>
            <a:prstDash val="solid"/>
            <a:round/>
            <a:headEnd len="sm" w="sm" type="none"/>
            <a:tailEnd len="sm" w="sm" type="none"/>
          </a:ln>
        </p:spPr>
      </p:sp>
      <p:sp>
        <p:nvSpPr>
          <p:cNvPr id="103" name="Google Shape;103;p5"/>
          <p:cNvSpPr/>
          <p:nvPr/>
        </p:nvSpPr>
        <p:spPr>
          <a:xfrm>
            <a:off x="11451311" y="2298567"/>
            <a:ext cx="476812" cy="37717"/>
          </a:xfrm>
          <a:custGeom>
            <a:rect b="b" l="l" r="r" t="t"/>
            <a:pathLst>
              <a:path extrusionOk="0" h="37717" w="476812">
                <a:moveTo>
                  <a:pt x="476812" y="0"/>
                </a:moveTo>
                <a:lnTo>
                  <a:pt x="0" y="37717"/>
                </a:lnTo>
              </a:path>
            </a:pathLst>
          </a:custGeom>
          <a:noFill/>
          <a:ln cap="flat" cmpd="sng" w="12375">
            <a:solidFill>
              <a:srgbClr val="344E63"/>
            </a:solidFill>
            <a:prstDash val="solid"/>
            <a:round/>
            <a:headEnd len="sm" w="sm" type="none"/>
            <a:tailEnd len="sm" w="sm" type="none"/>
          </a:ln>
        </p:spPr>
      </p:sp>
      <p:sp>
        <p:nvSpPr>
          <p:cNvPr id="104" name="Google Shape;104;p5"/>
          <p:cNvSpPr/>
          <p:nvPr/>
        </p:nvSpPr>
        <p:spPr>
          <a:xfrm>
            <a:off x="11553335" y="2672980"/>
            <a:ext cx="650425" cy="23376"/>
          </a:xfrm>
          <a:custGeom>
            <a:rect b="b" l="l" r="r" t="t"/>
            <a:pathLst>
              <a:path extrusionOk="0" h="23376" w="650425">
                <a:moveTo>
                  <a:pt x="650425" y="0"/>
                </a:moveTo>
                <a:lnTo>
                  <a:pt x="0" y="23376"/>
                </a:lnTo>
              </a:path>
            </a:pathLst>
          </a:custGeom>
          <a:noFill/>
          <a:ln cap="flat" cmpd="sng" w="12375">
            <a:solidFill>
              <a:srgbClr val="344E63"/>
            </a:solidFill>
            <a:prstDash val="solid"/>
            <a:round/>
            <a:headEnd len="sm" w="sm" type="none"/>
            <a:tailEnd len="sm" w="sm" type="none"/>
          </a:ln>
        </p:spPr>
      </p:sp>
      <p:sp>
        <p:nvSpPr>
          <p:cNvPr id="105" name="Google Shape;105;p5"/>
          <p:cNvSpPr/>
          <p:nvPr/>
        </p:nvSpPr>
        <p:spPr>
          <a:xfrm>
            <a:off x="12762080" y="3061219"/>
            <a:ext cx="83822" cy="348879"/>
          </a:xfrm>
          <a:custGeom>
            <a:rect b="b" l="l" r="r" t="t"/>
            <a:pathLst>
              <a:path extrusionOk="0" h="348879" w="83822">
                <a:moveTo>
                  <a:pt x="83822" y="0"/>
                </a:moveTo>
                <a:lnTo>
                  <a:pt x="0" y="348879"/>
                </a:lnTo>
              </a:path>
            </a:pathLst>
          </a:custGeom>
          <a:noFill/>
          <a:ln cap="flat" cmpd="sng" w="12375">
            <a:solidFill>
              <a:srgbClr val="344E63"/>
            </a:solidFill>
            <a:prstDash val="solid"/>
            <a:round/>
            <a:headEnd len="sm" w="sm" type="none"/>
            <a:tailEnd len="sm" w="sm" type="none"/>
          </a:ln>
        </p:spPr>
      </p:sp>
      <p:sp>
        <p:nvSpPr>
          <p:cNvPr id="106" name="Google Shape;106;p5"/>
          <p:cNvSpPr/>
          <p:nvPr/>
        </p:nvSpPr>
        <p:spPr>
          <a:xfrm>
            <a:off x="12389142" y="3008321"/>
            <a:ext cx="406737" cy="73983"/>
          </a:xfrm>
          <a:custGeom>
            <a:rect b="b" l="l" r="r" t="t"/>
            <a:pathLst>
              <a:path extrusionOk="0" h="73983" w="406737">
                <a:moveTo>
                  <a:pt x="406737" y="0"/>
                </a:moveTo>
                <a:lnTo>
                  <a:pt x="0" y="73983"/>
                </a:lnTo>
              </a:path>
            </a:pathLst>
          </a:custGeom>
          <a:noFill/>
          <a:ln cap="flat" cmpd="sng" w="12375">
            <a:solidFill>
              <a:srgbClr val="344E63"/>
            </a:solidFill>
            <a:prstDash val="solid"/>
            <a:round/>
            <a:headEnd len="sm" w="sm" type="none"/>
            <a:tailEnd len="sm" w="sm" type="none"/>
          </a:ln>
        </p:spPr>
      </p:sp>
      <p:sp>
        <p:nvSpPr>
          <p:cNvPr id="107" name="Google Shape;107;p5"/>
          <p:cNvSpPr/>
          <p:nvPr/>
        </p:nvSpPr>
        <p:spPr>
          <a:xfrm>
            <a:off x="11443039" y="2377284"/>
            <a:ext cx="374445" cy="193563"/>
          </a:xfrm>
          <a:custGeom>
            <a:rect b="b" l="l" r="r" t="t"/>
            <a:pathLst>
              <a:path extrusionOk="0" h="193563" w="374445">
                <a:moveTo>
                  <a:pt x="374445" y="193563"/>
                </a:moveTo>
                <a:lnTo>
                  <a:pt x="0" y="0"/>
                </a:lnTo>
              </a:path>
            </a:pathLst>
          </a:custGeom>
          <a:noFill/>
          <a:ln cap="flat" cmpd="sng" w="12375">
            <a:solidFill>
              <a:srgbClr val="344E63"/>
            </a:solidFill>
            <a:prstDash val="solid"/>
            <a:round/>
            <a:headEnd len="sm" w="sm" type="none"/>
            <a:tailEnd len="sm" w="sm" type="none"/>
          </a:ln>
        </p:spPr>
      </p:sp>
      <p:sp>
        <p:nvSpPr>
          <p:cNvPr id="108" name="Google Shape;108;p5"/>
          <p:cNvSpPr/>
          <p:nvPr/>
        </p:nvSpPr>
        <p:spPr>
          <a:xfrm>
            <a:off x="11920892" y="2651403"/>
            <a:ext cx="342790" cy="387467"/>
          </a:xfrm>
          <a:custGeom>
            <a:rect b="b" l="l" r="r" t="t"/>
            <a:pathLst>
              <a:path extrusionOk="0" h="387467" w="342790">
                <a:moveTo>
                  <a:pt x="0" y="0"/>
                </a:moveTo>
                <a:lnTo>
                  <a:pt x="342790" y="387467"/>
                </a:lnTo>
              </a:path>
            </a:pathLst>
          </a:custGeom>
          <a:noFill/>
          <a:ln cap="flat" cmpd="sng" w="12375">
            <a:solidFill>
              <a:srgbClr val="344E63"/>
            </a:solidFill>
            <a:prstDash val="solid"/>
            <a:round/>
            <a:headEnd len="sm" w="sm" type="none"/>
            <a:tailEnd len="sm" w="sm" type="none"/>
          </a:ln>
        </p:spPr>
      </p:sp>
      <p:sp>
        <p:nvSpPr>
          <p:cNvPr id="109" name="Google Shape;109;p5"/>
          <p:cNvSpPr/>
          <p:nvPr/>
        </p:nvSpPr>
        <p:spPr>
          <a:xfrm>
            <a:off x="11656027" y="2659909"/>
            <a:ext cx="188593" cy="343447"/>
          </a:xfrm>
          <a:custGeom>
            <a:rect b="b" l="l" r="r" t="t"/>
            <a:pathLst>
              <a:path extrusionOk="0" h="343447" w="188593">
                <a:moveTo>
                  <a:pt x="188593" y="0"/>
                </a:moveTo>
                <a:lnTo>
                  <a:pt x="0" y="343447"/>
                </a:lnTo>
              </a:path>
            </a:pathLst>
          </a:custGeom>
          <a:noFill/>
          <a:ln cap="flat" cmpd="sng" w="12375">
            <a:solidFill>
              <a:srgbClr val="344E63"/>
            </a:solidFill>
            <a:prstDash val="solid"/>
            <a:round/>
            <a:headEnd len="sm" w="sm" type="none"/>
            <a:tailEnd len="sm" w="sm" type="none"/>
          </a:ln>
        </p:spPr>
      </p:sp>
      <p:sp>
        <p:nvSpPr>
          <p:cNvPr id="110" name="Google Shape;110;p5"/>
          <p:cNvSpPr/>
          <p:nvPr/>
        </p:nvSpPr>
        <p:spPr>
          <a:xfrm>
            <a:off x="11549498" y="2723119"/>
            <a:ext cx="512706" cy="170344"/>
          </a:xfrm>
          <a:custGeom>
            <a:rect b="b" l="l" r="r" t="t"/>
            <a:pathLst>
              <a:path extrusionOk="0" h="170344" w="512706">
                <a:moveTo>
                  <a:pt x="512706" y="170344"/>
                </a:moveTo>
                <a:lnTo>
                  <a:pt x="0" y="0"/>
                </a:lnTo>
              </a:path>
            </a:pathLst>
          </a:custGeom>
          <a:noFill/>
          <a:ln cap="flat" cmpd="sng" w="12375">
            <a:solidFill>
              <a:srgbClr val="344E63"/>
            </a:solidFill>
            <a:prstDash val="solid"/>
            <a:round/>
            <a:headEnd len="sm" w="sm" type="none"/>
            <a:tailEnd len="sm" w="sm" type="none"/>
          </a:ln>
        </p:spPr>
      </p:sp>
      <p:sp>
        <p:nvSpPr>
          <p:cNvPr id="111" name="Google Shape;111;p5"/>
          <p:cNvSpPr/>
          <p:nvPr/>
        </p:nvSpPr>
        <p:spPr>
          <a:xfrm>
            <a:off x="11891111" y="2975514"/>
            <a:ext cx="207514" cy="471622"/>
          </a:xfrm>
          <a:custGeom>
            <a:rect b="b" l="l" r="r" t="t"/>
            <a:pathLst>
              <a:path extrusionOk="0" h="471622" w="207514">
                <a:moveTo>
                  <a:pt x="207514" y="0"/>
                </a:moveTo>
                <a:lnTo>
                  <a:pt x="0" y="471622"/>
                </a:lnTo>
              </a:path>
            </a:pathLst>
          </a:custGeom>
          <a:noFill/>
          <a:ln cap="flat" cmpd="sng" w="12375">
            <a:solidFill>
              <a:srgbClr val="344E63"/>
            </a:solidFill>
            <a:prstDash val="solid"/>
            <a:round/>
            <a:headEnd len="sm" w="sm" type="none"/>
            <a:tailEnd len="sm" w="sm" type="none"/>
          </a:ln>
        </p:spPr>
      </p:sp>
      <p:sp>
        <p:nvSpPr>
          <p:cNvPr id="112" name="Google Shape;112;p5"/>
          <p:cNvSpPr/>
          <p:nvPr/>
        </p:nvSpPr>
        <p:spPr>
          <a:xfrm>
            <a:off x="11692183" y="2934086"/>
            <a:ext cx="369565" cy="113662"/>
          </a:xfrm>
          <a:custGeom>
            <a:rect b="b" l="l" r="r" t="t"/>
            <a:pathLst>
              <a:path extrusionOk="0" h="113662" w="369565">
                <a:moveTo>
                  <a:pt x="369565" y="0"/>
                </a:moveTo>
                <a:lnTo>
                  <a:pt x="0" y="113662"/>
                </a:lnTo>
              </a:path>
            </a:pathLst>
          </a:custGeom>
          <a:noFill/>
          <a:ln cap="flat" cmpd="sng" w="12375">
            <a:solidFill>
              <a:srgbClr val="344E63"/>
            </a:solidFill>
            <a:prstDash val="solid"/>
            <a:round/>
            <a:headEnd len="sm" w="sm" type="none"/>
            <a:tailEnd len="sm" w="sm" type="none"/>
          </a:ln>
        </p:spPr>
      </p:sp>
      <p:sp>
        <p:nvSpPr>
          <p:cNvPr id="113" name="Google Shape;113;p5"/>
          <p:cNvSpPr/>
          <p:nvPr/>
        </p:nvSpPr>
        <p:spPr>
          <a:xfrm>
            <a:off x="12816753" y="3507726"/>
            <a:ext cx="557688" cy="181105"/>
          </a:xfrm>
          <a:custGeom>
            <a:rect b="b" l="l" r="r" t="t"/>
            <a:pathLst>
              <a:path extrusionOk="0" h="181105" w="557688">
                <a:moveTo>
                  <a:pt x="557688" y="181105"/>
                </a:moveTo>
                <a:lnTo>
                  <a:pt x="0" y="0"/>
                </a:lnTo>
              </a:path>
            </a:pathLst>
          </a:custGeom>
          <a:noFill/>
          <a:ln cap="flat" cmpd="sng" w="12375">
            <a:solidFill>
              <a:srgbClr val="344E63"/>
            </a:solidFill>
            <a:prstDash val="solid"/>
            <a:round/>
            <a:headEnd len="sm" w="sm" type="none"/>
            <a:tailEnd len="sm" w="sm" type="none"/>
          </a:ln>
        </p:spPr>
      </p:sp>
      <p:sp>
        <p:nvSpPr>
          <p:cNvPr id="114" name="Google Shape;114;p5"/>
          <p:cNvSpPr/>
          <p:nvPr/>
        </p:nvSpPr>
        <p:spPr>
          <a:xfrm>
            <a:off x="13149196" y="3770096"/>
            <a:ext cx="261011" cy="572730"/>
          </a:xfrm>
          <a:custGeom>
            <a:rect b="b" l="l" r="r" t="t"/>
            <a:pathLst>
              <a:path extrusionOk="0" h="572730" w="261011">
                <a:moveTo>
                  <a:pt x="261011" y="0"/>
                </a:moveTo>
                <a:lnTo>
                  <a:pt x="0" y="572730"/>
                </a:lnTo>
              </a:path>
            </a:pathLst>
          </a:custGeom>
          <a:noFill/>
          <a:ln cap="flat" cmpd="sng" w="12375">
            <a:solidFill>
              <a:srgbClr val="344E63"/>
            </a:solidFill>
            <a:prstDash val="solid"/>
            <a:round/>
            <a:headEnd len="sm" w="sm" type="none"/>
            <a:tailEnd len="sm" w="sm" type="none"/>
          </a:ln>
        </p:spPr>
      </p:sp>
      <p:sp>
        <p:nvSpPr>
          <p:cNvPr id="115" name="Google Shape;115;p5"/>
          <p:cNvSpPr/>
          <p:nvPr/>
        </p:nvSpPr>
        <p:spPr>
          <a:xfrm>
            <a:off x="13137497" y="3955127"/>
            <a:ext cx="103754" cy="383483"/>
          </a:xfrm>
          <a:custGeom>
            <a:rect b="b" l="l" r="r" t="t"/>
            <a:pathLst>
              <a:path extrusionOk="0" h="383483" w="103754">
                <a:moveTo>
                  <a:pt x="103754" y="0"/>
                </a:moveTo>
                <a:lnTo>
                  <a:pt x="0" y="383483"/>
                </a:lnTo>
              </a:path>
            </a:pathLst>
          </a:custGeom>
          <a:noFill/>
          <a:ln cap="flat" cmpd="sng" w="12375">
            <a:solidFill>
              <a:srgbClr val="344E63"/>
            </a:solidFill>
            <a:prstDash val="solid"/>
            <a:round/>
            <a:headEnd len="sm" w="sm" type="none"/>
            <a:tailEnd len="sm" w="sm" type="none"/>
          </a:ln>
        </p:spPr>
      </p:sp>
      <p:sp>
        <p:nvSpPr>
          <p:cNvPr id="116" name="Google Shape;116;p5"/>
          <p:cNvSpPr/>
          <p:nvPr/>
        </p:nvSpPr>
        <p:spPr>
          <a:xfrm>
            <a:off x="12772088" y="3917098"/>
            <a:ext cx="425321" cy="182836"/>
          </a:xfrm>
          <a:custGeom>
            <a:rect b="b" l="l" r="r" t="t"/>
            <a:pathLst>
              <a:path extrusionOk="0" h="182836" w="425321">
                <a:moveTo>
                  <a:pt x="425321" y="0"/>
                </a:moveTo>
                <a:lnTo>
                  <a:pt x="0" y="182836"/>
                </a:lnTo>
              </a:path>
            </a:pathLst>
          </a:custGeom>
          <a:noFill/>
          <a:ln cap="flat" cmpd="sng" w="12375">
            <a:solidFill>
              <a:srgbClr val="344E63"/>
            </a:solidFill>
            <a:prstDash val="solid"/>
            <a:round/>
            <a:headEnd len="sm" w="sm" type="none"/>
            <a:tailEnd len="sm" w="sm" type="none"/>
          </a:ln>
        </p:spPr>
      </p:sp>
      <p:sp>
        <p:nvSpPr>
          <p:cNvPr id="117" name="Google Shape;117;p5"/>
          <p:cNvSpPr/>
          <p:nvPr/>
        </p:nvSpPr>
        <p:spPr>
          <a:xfrm>
            <a:off x="12895183" y="4312855"/>
            <a:ext cx="396068" cy="27702"/>
          </a:xfrm>
          <a:custGeom>
            <a:rect b="b" l="l" r="r" t="t"/>
            <a:pathLst>
              <a:path extrusionOk="0" h="27702" w="396068">
                <a:moveTo>
                  <a:pt x="396068" y="0"/>
                </a:moveTo>
                <a:lnTo>
                  <a:pt x="0" y="27702"/>
                </a:lnTo>
              </a:path>
            </a:pathLst>
          </a:custGeom>
          <a:noFill/>
          <a:ln cap="flat" cmpd="sng" w="12375">
            <a:solidFill>
              <a:srgbClr val="344E63"/>
            </a:solidFill>
            <a:prstDash val="solid"/>
            <a:round/>
            <a:headEnd len="sm" w="sm" type="none"/>
            <a:tailEnd len="sm" w="sm" type="none"/>
          </a:ln>
        </p:spPr>
      </p:sp>
      <p:sp>
        <p:nvSpPr>
          <p:cNvPr id="118" name="Google Shape;118;p5"/>
          <p:cNvSpPr/>
          <p:nvPr/>
        </p:nvSpPr>
        <p:spPr>
          <a:xfrm>
            <a:off x="12126072" y="4008307"/>
            <a:ext cx="306687" cy="349523"/>
          </a:xfrm>
          <a:custGeom>
            <a:rect b="b" l="l" r="r" t="t"/>
            <a:pathLst>
              <a:path extrusionOk="0" h="349523" w="306687">
                <a:moveTo>
                  <a:pt x="306687" y="0"/>
                </a:moveTo>
                <a:lnTo>
                  <a:pt x="0" y="349523"/>
                </a:lnTo>
              </a:path>
            </a:pathLst>
          </a:custGeom>
          <a:noFill/>
          <a:ln cap="flat" cmpd="sng" w="12375">
            <a:solidFill>
              <a:srgbClr val="344E63"/>
            </a:solidFill>
            <a:prstDash val="solid"/>
            <a:round/>
            <a:headEnd len="sm" w="sm" type="none"/>
            <a:tailEnd len="sm" w="sm" type="none"/>
          </a:ln>
        </p:spPr>
      </p:sp>
      <p:sp>
        <p:nvSpPr>
          <p:cNvPr id="119" name="Google Shape;119;p5"/>
          <p:cNvSpPr/>
          <p:nvPr/>
        </p:nvSpPr>
        <p:spPr>
          <a:xfrm>
            <a:off x="11922377" y="3561246"/>
            <a:ext cx="500147" cy="358126"/>
          </a:xfrm>
          <a:custGeom>
            <a:rect b="b" l="l" r="r" t="t"/>
            <a:pathLst>
              <a:path extrusionOk="0" h="358126" w="500147">
                <a:moveTo>
                  <a:pt x="500147" y="358126"/>
                </a:moveTo>
                <a:lnTo>
                  <a:pt x="0" y="0"/>
                </a:lnTo>
              </a:path>
            </a:pathLst>
          </a:custGeom>
          <a:noFill/>
          <a:ln cap="flat" cmpd="sng" w="12375">
            <a:solidFill>
              <a:srgbClr val="344E63"/>
            </a:solidFill>
            <a:prstDash val="solid"/>
            <a:round/>
            <a:headEnd len="sm" w="sm" type="none"/>
            <a:tailEnd len="sm" w="sm" type="none"/>
          </a:ln>
        </p:spPr>
      </p:sp>
      <p:sp>
        <p:nvSpPr>
          <p:cNvPr id="120" name="Google Shape;120;p5"/>
          <p:cNvSpPr/>
          <p:nvPr/>
        </p:nvSpPr>
        <p:spPr>
          <a:xfrm>
            <a:off x="12520875" y="4008162"/>
            <a:ext cx="247848" cy="280600"/>
          </a:xfrm>
          <a:custGeom>
            <a:rect b="b" l="l" r="r" t="t"/>
            <a:pathLst>
              <a:path extrusionOk="0" h="280600" w="247848">
                <a:moveTo>
                  <a:pt x="0" y="0"/>
                </a:moveTo>
                <a:lnTo>
                  <a:pt x="247848" y="280600"/>
                </a:lnTo>
              </a:path>
            </a:pathLst>
          </a:custGeom>
          <a:noFill/>
          <a:ln cap="flat" cmpd="sng" w="12375">
            <a:solidFill>
              <a:srgbClr val="344E63"/>
            </a:solidFill>
            <a:prstDash val="solid"/>
            <a:round/>
            <a:headEnd len="sm" w="sm" type="none"/>
            <a:tailEnd len="sm" w="sm" type="none"/>
          </a:ln>
        </p:spPr>
      </p:sp>
      <p:sp>
        <p:nvSpPr>
          <p:cNvPr id="121" name="Google Shape;121;p5"/>
          <p:cNvSpPr/>
          <p:nvPr/>
        </p:nvSpPr>
        <p:spPr>
          <a:xfrm>
            <a:off x="12446531" y="3398517"/>
            <a:ext cx="150245" cy="224295"/>
          </a:xfrm>
          <a:custGeom>
            <a:rect b="b" l="l" r="r" t="t"/>
            <a:pathLst>
              <a:path extrusionOk="0" h="224295" w="150245">
                <a:moveTo>
                  <a:pt x="0" y="0"/>
                </a:moveTo>
                <a:lnTo>
                  <a:pt x="150245" y="224295"/>
                </a:lnTo>
              </a:path>
            </a:pathLst>
          </a:custGeom>
          <a:noFill/>
          <a:ln cap="flat" cmpd="sng" w="12375">
            <a:solidFill>
              <a:srgbClr val="344E63"/>
            </a:solidFill>
            <a:prstDash val="solid"/>
            <a:round/>
            <a:headEnd len="sm" w="sm" type="none"/>
            <a:tailEnd len="sm" w="sm" type="none"/>
          </a:ln>
        </p:spPr>
      </p:sp>
      <p:sp>
        <p:nvSpPr>
          <p:cNvPr id="122" name="Google Shape;122;p5"/>
          <p:cNvSpPr/>
          <p:nvPr/>
        </p:nvSpPr>
        <p:spPr>
          <a:xfrm>
            <a:off x="11918993" y="2990216"/>
            <a:ext cx="436312" cy="313962"/>
          </a:xfrm>
          <a:custGeom>
            <a:rect b="b" l="l" r="r" t="t"/>
            <a:pathLst>
              <a:path extrusionOk="0" h="313962" w="436312">
                <a:moveTo>
                  <a:pt x="436312" y="313962"/>
                </a:moveTo>
                <a:lnTo>
                  <a:pt x="0" y="0"/>
                </a:lnTo>
              </a:path>
            </a:pathLst>
          </a:custGeom>
          <a:noFill/>
          <a:ln cap="flat" cmpd="sng" w="12375">
            <a:solidFill>
              <a:srgbClr val="344E63"/>
            </a:solidFill>
            <a:prstDash val="solid"/>
            <a:round/>
            <a:headEnd len="sm" w="sm" type="none"/>
            <a:tailEnd len="sm" w="sm" type="none"/>
          </a:ln>
        </p:spPr>
      </p:sp>
      <p:sp>
        <p:nvSpPr>
          <p:cNvPr id="123" name="Google Shape;123;p5"/>
          <p:cNvSpPr/>
          <p:nvPr/>
        </p:nvSpPr>
        <p:spPr>
          <a:xfrm>
            <a:off x="11963480" y="3385503"/>
            <a:ext cx="394473" cy="324808"/>
          </a:xfrm>
          <a:custGeom>
            <a:rect b="b" l="l" r="r" t="t"/>
            <a:pathLst>
              <a:path extrusionOk="0" h="324808" w="394473">
                <a:moveTo>
                  <a:pt x="394473" y="0"/>
                </a:moveTo>
                <a:lnTo>
                  <a:pt x="0" y="324808"/>
                </a:lnTo>
              </a:path>
            </a:pathLst>
          </a:custGeom>
          <a:noFill/>
          <a:ln cap="flat" cmpd="sng" w="12375">
            <a:solidFill>
              <a:srgbClr val="344E63"/>
            </a:solidFill>
            <a:prstDash val="solid"/>
            <a:round/>
            <a:headEnd len="sm" w="sm" type="none"/>
            <a:tailEnd len="sm" w="sm" type="none"/>
          </a:ln>
        </p:spPr>
      </p:sp>
      <p:sp>
        <p:nvSpPr>
          <p:cNvPr id="124" name="Google Shape;124;p5"/>
          <p:cNvSpPr/>
          <p:nvPr/>
        </p:nvSpPr>
        <p:spPr>
          <a:xfrm>
            <a:off x="11978389" y="3636767"/>
            <a:ext cx="394008" cy="102752"/>
          </a:xfrm>
          <a:custGeom>
            <a:rect b="b" l="l" r="r" t="t"/>
            <a:pathLst>
              <a:path extrusionOk="0" h="102752" w="394008">
                <a:moveTo>
                  <a:pt x="394008" y="0"/>
                </a:moveTo>
                <a:lnTo>
                  <a:pt x="0" y="102752"/>
                </a:lnTo>
              </a:path>
            </a:pathLst>
          </a:custGeom>
          <a:noFill/>
          <a:ln cap="flat" cmpd="sng" w="12375">
            <a:solidFill>
              <a:srgbClr val="344E63"/>
            </a:solidFill>
            <a:prstDash val="solid"/>
            <a:round/>
            <a:headEnd len="sm" w="sm" type="none"/>
            <a:tailEnd len="sm" w="sm" type="none"/>
          </a:ln>
        </p:spPr>
      </p:sp>
      <p:sp>
        <p:nvSpPr>
          <p:cNvPr id="125" name="Google Shape;125;p5"/>
          <p:cNvSpPr/>
          <p:nvPr/>
        </p:nvSpPr>
        <p:spPr>
          <a:xfrm>
            <a:off x="12082035" y="3662919"/>
            <a:ext cx="303904" cy="256222"/>
          </a:xfrm>
          <a:custGeom>
            <a:rect b="b" l="l" r="r" t="t"/>
            <a:pathLst>
              <a:path extrusionOk="0" h="256222" w="303904">
                <a:moveTo>
                  <a:pt x="303904" y="0"/>
                </a:moveTo>
                <a:lnTo>
                  <a:pt x="0" y="256222"/>
                </a:lnTo>
              </a:path>
            </a:pathLst>
          </a:custGeom>
          <a:noFill/>
          <a:ln cap="flat" cmpd="sng" w="12375">
            <a:solidFill>
              <a:srgbClr val="344E63"/>
            </a:solidFill>
            <a:prstDash val="solid"/>
            <a:round/>
            <a:headEnd len="sm" w="sm" type="none"/>
            <a:tailEnd len="sm" w="sm" type="none"/>
          </a:ln>
        </p:spPr>
      </p:sp>
      <p:sp>
        <p:nvSpPr>
          <p:cNvPr id="126" name="Google Shape;126;p5"/>
          <p:cNvSpPr/>
          <p:nvPr/>
        </p:nvSpPr>
        <p:spPr>
          <a:xfrm>
            <a:off x="11672184" y="3471512"/>
            <a:ext cx="390634" cy="174974"/>
          </a:xfrm>
          <a:custGeom>
            <a:rect b="b" l="l" r="r" t="t"/>
            <a:pathLst>
              <a:path extrusionOk="0" h="174974" w="390634">
                <a:moveTo>
                  <a:pt x="390634" y="0"/>
                </a:moveTo>
                <a:lnTo>
                  <a:pt x="0" y="174974"/>
                </a:lnTo>
              </a:path>
            </a:pathLst>
          </a:custGeom>
          <a:noFill/>
          <a:ln cap="flat" cmpd="sng" w="12375">
            <a:solidFill>
              <a:srgbClr val="344E63"/>
            </a:solidFill>
            <a:prstDash val="solid"/>
            <a:round/>
            <a:headEnd len="sm" w="sm" type="none"/>
            <a:tailEnd len="sm" w="sm" type="none"/>
          </a:ln>
        </p:spPr>
      </p:sp>
      <p:sp>
        <p:nvSpPr>
          <p:cNvPr id="127" name="Google Shape;127;p5"/>
          <p:cNvSpPr/>
          <p:nvPr/>
        </p:nvSpPr>
        <p:spPr>
          <a:xfrm>
            <a:off x="12038046" y="3509752"/>
            <a:ext cx="73136" cy="383654"/>
          </a:xfrm>
          <a:custGeom>
            <a:rect b="b" l="l" r="r" t="t"/>
            <a:pathLst>
              <a:path extrusionOk="0" h="383654" w="73136">
                <a:moveTo>
                  <a:pt x="73136" y="0"/>
                </a:moveTo>
                <a:lnTo>
                  <a:pt x="0" y="383654"/>
                </a:lnTo>
              </a:path>
            </a:pathLst>
          </a:custGeom>
          <a:noFill/>
          <a:ln cap="flat" cmpd="sng" w="12375">
            <a:solidFill>
              <a:srgbClr val="344E63"/>
            </a:solidFill>
            <a:prstDash val="solid"/>
            <a:round/>
            <a:headEnd len="sm" w="sm" type="none"/>
            <a:tailEnd len="sm" w="sm" type="none"/>
          </a:ln>
        </p:spPr>
      </p:sp>
      <p:sp>
        <p:nvSpPr>
          <p:cNvPr id="128" name="Google Shape;128;p5"/>
          <p:cNvSpPr/>
          <p:nvPr/>
        </p:nvSpPr>
        <p:spPr>
          <a:xfrm>
            <a:off x="12691114" y="3741886"/>
            <a:ext cx="334548" cy="359258"/>
          </a:xfrm>
          <a:custGeom>
            <a:rect b="b" l="l" r="r" t="t"/>
            <a:pathLst>
              <a:path extrusionOk="0" h="359258" w="334548">
                <a:moveTo>
                  <a:pt x="334548" y="359258"/>
                </a:moveTo>
                <a:lnTo>
                  <a:pt x="0" y="0"/>
                </a:lnTo>
              </a:path>
            </a:pathLst>
          </a:custGeom>
          <a:noFill/>
          <a:ln cap="flat" cmpd="sng" w="12375">
            <a:solidFill>
              <a:srgbClr val="344E63"/>
            </a:solidFill>
            <a:prstDash val="solid"/>
            <a:round/>
            <a:headEnd len="sm" w="sm" type="none"/>
            <a:tailEnd len="sm" w="sm" type="none"/>
          </a:ln>
        </p:spPr>
      </p:sp>
      <p:sp>
        <p:nvSpPr>
          <p:cNvPr id="129" name="Google Shape;129;p5"/>
          <p:cNvSpPr/>
          <p:nvPr/>
        </p:nvSpPr>
        <p:spPr>
          <a:xfrm>
            <a:off x="12874248" y="4208880"/>
            <a:ext cx="165683" cy="313307"/>
          </a:xfrm>
          <a:custGeom>
            <a:rect b="b" l="l" r="r" t="t"/>
            <a:pathLst>
              <a:path extrusionOk="0" h="313307" w="165683">
                <a:moveTo>
                  <a:pt x="165683" y="0"/>
                </a:moveTo>
                <a:lnTo>
                  <a:pt x="0" y="313307"/>
                </a:lnTo>
              </a:path>
            </a:pathLst>
          </a:custGeom>
          <a:noFill/>
          <a:ln cap="flat" cmpd="sng" w="12375">
            <a:solidFill>
              <a:srgbClr val="344E63"/>
            </a:solidFill>
            <a:prstDash val="solid"/>
            <a:round/>
            <a:headEnd len="sm" w="sm" type="none"/>
            <a:tailEnd len="sm" w="sm" type="none"/>
          </a:ln>
        </p:spPr>
      </p:sp>
      <p:sp>
        <p:nvSpPr>
          <p:cNvPr id="130" name="Google Shape;130;p5"/>
          <p:cNvSpPr/>
          <p:nvPr/>
        </p:nvSpPr>
        <p:spPr>
          <a:xfrm>
            <a:off x="12914246" y="4598933"/>
            <a:ext cx="368639" cy="45753"/>
          </a:xfrm>
          <a:custGeom>
            <a:rect b="b" l="l" r="r" t="t"/>
            <a:pathLst>
              <a:path extrusionOk="0" h="45753" w="368639">
                <a:moveTo>
                  <a:pt x="368639" y="45753"/>
                </a:moveTo>
                <a:lnTo>
                  <a:pt x="0" y="0"/>
                </a:lnTo>
              </a:path>
            </a:pathLst>
          </a:custGeom>
          <a:noFill/>
          <a:ln cap="flat" cmpd="sng" w="12375">
            <a:solidFill>
              <a:srgbClr val="344E63"/>
            </a:solidFill>
            <a:prstDash val="solid"/>
            <a:round/>
            <a:headEnd len="sm" w="sm" type="none"/>
            <a:tailEnd len="sm" w="sm" type="none"/>
          </a:ln>
        </p:spPr>
      </p:sp>
      <p:sp>
        <p:nvSpPr>
          <p:cNvPr id="131" name="Google Shape;131;p5"/>
          <p:cNvSpPr/>
          <p:nvPr/>
        </p:nvSpPr>
        <p:spPr>
          <a:xfrm>
            <a:off x="13137820" y="4706633"/>
            <a:ext cx="171759" cy="233815"/>
          </a:xfrm>
          <a:custGeom>
            <a:rect b="b" l="l" r="r" t="t"/>
            <a:pathLst>
              <a:path extrusionOk="0" h="233815" w="171759">
                <a:moveTo>
                  <a:pt x="171759" y="0"/>
                </a:moveTo>
                <a:lnTo>
                  <a:pt x="0" y="233815"/>
                </a:lnTo>
              </a:path>
            </a:pathLst>
          </a:custGeom>
          <a:noFill/>
          <a:ln cap="flat" cmpd="sng" w="12375">
            <a:solidFill>
              <a:srgbClr val="344E63"/>
            </a:solidFill>
            <a:prstDash val="solid"/>
            <a:round/>
            <a:headEnd len="sm" w="sm" type="none"/>
            <a:tailEnd len="sm" w="sm" type="none"/>
          </a:ln>
        </p:spPr>
      </p:sp>
      <p:sp>
        <p:nvSpPr>
          <p:cNvPr id="132" name="Google Shape;132;p5"/>
          <p:cNvSpPr/>
          <p:nvPr/>
        </p:nvSpPr>
        <p:spPr>
          <a:xfrm>
            <a:off x="12088701" y="4008149"/>
            <a:ext cx="334506" cy="205531"/>
          </a:xfrm>
          <a:custGeom>
            <a:rect b="b" l="l" r="r" t="t"/>
            <a:pathLst>
              <a:path extrusionOk="0" h="205531" w="334506">
                <a:moveTo>
                  <a:pt x="334506" y="205531"/>
                </a:moveTo>
                <a:lnTo>
                  <a:pt x="0" y="0"/>
                </a:lnTo>
              </a:path>
            </a:pathLst>
          </a:custGeom>
          <a:noFill/>
          <a:ln cap="flat" cmpd="sng" w="12375">
            <a:solidFill>
              <a:srgbClr val="344E63"/>
            </a:solidFill>
            <a:prstDash val="solid"/>
            <a:round/>
            <a:headEnd len="sm" w="sm" type="none"/>
            <a:tailEnd len="sm" w="sm" type="none"/>
          </a:ln>
        </p:spPr>
      </p:sp>
      <p:sp>
        <p:nvSpPr>
          <p:cNvPr id="133" name="Google Shape;133;p5"/>
          <p:cNvSpPr/>
          <p:nvPr/>
        </p:nvSpPr>
        <p:spPr>
          <a:xfrm>
            <a:off x="12418334" y="4314979"/>
            <a:ext cx="55569" cy="603557"/>
          </a:xfrm>
          <a:custGeom>
            <a:rect b="b" l="l" r="r" t="t"/>
            <a:pathLst>
              <a:path extrusionOk="0" h="603557" w="55569">
                <a:moveTo>
                  <a:pt x="55569" y="0"/>
                </a:moveTo>
                <a:lnTo>
                  <a:pt x="0" y="603557"/>
                </a:lnTo>
              </a:path>
            </a:pathLst>
          </a:custGeom>
          <a:noFill/>
          <a:ln cap="flat" cmpd="sng" w="12375">
            <a:solidFill>
              <a:srgbClr val="344E63"/>
            </a:solidFill>
            <a:prstDash val="solid"/>
            <a:round/>
            <a:headEnd len="sm" w="sm" type="none"/>
            <a:tailEnd len="sm" w="sm" type="none"/>
          </a:ln>
        </p:spPr>
      </p:sp>
      <p:sp>
        <p:nvSpPr>
          <p:cNvPr id="134" name="Google Shape;134;p5"/>
          <p:cNvSpPr/>
          <p:nvPr/>
        </p:nvSpPr>
        <p:spPr>
          <a:xfrm>
            <a:off x="12049240" y="4486186"/>
            <a:ext cx="404211" cy="109656"/>
          </a:xfrm>
          <a:custGeom>
            <a:rect b="b" l="l" r="r" t="t"/>
            <a:pathLst>
              <a:path extrusionOk="0" h="109656" w="404211">
                <a:moveTo>
                  <a:pt x="404211" y="0"/>
                </a:moveTo>
                <a:lnTo>
                  <a:pt x="0" y="109656"/>
                </a:lnTo>
              </a:path>
            </a:pathLst>
          </a:custGeom>
          <a:noFill/>
          <a:ln cap="flat" cmpd="sng" w="12375">
            <a:solidFill>
              <a:srgbClr val="344E63"/>
            </a:solidFill>
            <a:prstDash val="solid"/>
            <a:round/>
            <a:headEnd len="sm" w="sm" type="none"/>
            <a:tailEnd len="sm" w="sm" type="none"/>
          </a:ln>
        </p:spPr>
      </p:sp>
      <p:sp>
        <p:nvSpPr>
          <p:cNvPr id="135" name="Google Shape;135;p5"/>
          <p:cNvSpPr/>
          <p:nvPr/>
        </p:nvSpPr>
        <p:spPr>
          <a:xfrm>
            <a:off x="12426471" y="4534077"/>
            <a:ext cx="78095" cy="385654"/>
          </a:xfrm>
          <a:custGeom>
            <a:rect b="b" l="l" r="r" t="t"/>
            <a:pathLst>
              <a:path extrusionOk="0" h="385654" w="78095">
                <a:moveTo>
                  <a:pt x="78095" y="0"/>
                </a:moveTo>
                <a:lnTo>
                  <a:pt x="0" y="385654"/>
                </a:lnTo>
              </a:path>
            </a:pathLst>
          </a:custGeom>
          <a:noFill/>
          <a:ln cap="flat" cmpd="sng" w="12375">
            <a:solidFill>
              <a:srgbClr val="344E63"/>
            </a:solidFill>
            <a:prstDash val="solid"/>
            <a:round/>
            <a:headEnd len="sm" w="sm" type="none"/>
            <a:tailEnd len="sm" w="sm" type="none"/>
          </a:ln>
        </p:spPr>
      </p:sp>
      <p:sp>
        <p:nvSpPr>
          <p:cNvPr id="136" name="Google Shape;136;p5"/>
          <p:cNvSpPr/>
          <p:nvPr/>
        </p:nvSpPr>
        <p:spPr>
          <a:xfrm>
            <a:off x="13171735" y="4465788"/>
            <a:ext cx="442513" cy="438290"/>
          </a:xfrm>
          <a:custGeom>
            <a:rect b="b" l="l" r="r" t="t"/>
            <a:pathLst>
              <a:path extrusionOk="0" h="438290" w="442513">
                <a:moveTo>
                  <a:pt x="442513" y="438290"/>
                </a:moveTo>
                <a:lnTo>
                  <a:pt x="0" y="0"/>
                </a:lnTo>
              </a:path>
            </a:pathLst>
          </a:custGeom>
          <a:noFill/>
          <a:ln cap="flat" cmpd="sng" w="12375">
            <a:solidFill>
              <a:srgbClr val="344E63"/>
            </a:solidFill>
            <a:prstDash val="solid"/>
            <a:round/>
            <a:headEnd len="sm" w="sm" type="none"/>
            <a:tailEnd len="sm" w="sm" type="none"/>
          </a:ln>
        </p:spPr>
      </p:sp>
      <p:sp>
        <p:nvSpPr>
          <p:cNvPr id="137" name="Google Shape;137;p5"/>
          <p:cNvSpPr/>
          <p:nvPr/>
        </p:nvSpPr>
        <p:spPr>
          <a:xfrm>
            <a:off x="13289336" y="4998939"/>
            <a:ext cx="325946" cy="337218"/>
          </a:xfrm>
          <a:custGeom>
            <a:rect b="b" l="l" r="r" t="t"/>
            <a:pathLst>
              <a:path extrusionOk="0" h="337218" w="325946">
                <a:moveTo>
                  <a:pt x="325946" y="0"/>
                </a:moveTo>
                <a:lnTo>
                  <a:pt x="0" y="337218"/>
                </a:lnTo>
              </a:path>
            </a:pathLst>
          </a:custGeom>
          <a:noFill/>
          <a:ln cap="flat" cmpd="sng" w="12375">
            <a:solidFill>
              <a:srgbClr val="344E63"/>
            </a:solidFill>
            <a:prstDash val="solid"/>
            <a:round/>
            <a:headEnd len="sm" w="sm" type="none"/>
            <a:tailEnd len="sm" w="sm" type="none"/>
          </a:ln>
        </p:spPr>
      </p:sp>
      <p:sp>
        <p:nvSpPr>
          <p:cNvPr id="138" name="Google Shape;138;p5"/>
          <p:cNvSpPr/>
          <p:nvPr/>
        </p:nvSpPr>
        <p:spPr>
          <a:xfrm>
            <a:off x="13308915" y="5414289"/>
            <a:ext cx="593094" cy="190867"/>
          </a:xfrm>
          <a:custGeom>
            <a:rect b="b" l="l" r="r" t="t"/>
            <a:pathLst>
              <a:path extrusionOk="0" h="190867" w="593094">
                <a:moveTo>
                  <a:pt x="593094" y="190867"/>
                </a:moveTo>
                <a:lnTo>
                  <a:pt x="0" y="0"/>
                </a:lnTo>
              </a:path>
            </a:pathLst>
          </a:custGeom>
          <a:noFill/>
          <a:ln cap="flat" cmpd="sng" w="12375">
            <a:solidFill>
              <a:srgbClr val="344E63"/>
            </a:solidFill>
            <a:prstDash val="solid"/>
            <a:round/>
            <a:headEnd len="sm" w="sm" type="none"/>
            <a:tailEnd len="sm" w="sm" type="none"/>
          </a:ln>
        </p:spPr>
      </p:sp>
      <p:sp>
        <p:nvSpPr>
          <p:cNvPr id="139" name="Google Shape;139;p5"/>
          <p:cNvSpPr/>
          <p:nvPr/>
        </p:nvSpPr>
        <p:spPr>
          <a:xfrm>
            <a:off x="13417955" y="5638865"/>
            <a:ext cx="482184" cy="98033"/>
          </a:xfrm>
          <a:custGeom>
            <a:rect b="b" l="l" r="r" t="t"/>
            <a:pathLst>
              <a:path extrusionOk="0" h="98033" w="482184">
                <a:moveTo>
                  <a:pt x="482184" y="0"/>
                </a:moveTo>
                <a:lnTo>
                  <a:pt x="0" y="98033"/>
                </a:lnTo>
              </a:path>
            </a:pathLst>
          </a:custGeom>
          <a:noFill/>
          <a:ln cap="flat" cmpd="sng" w="12375">
            <a:solidFill>
              <a:srgbClr val="344E63"/>
            </a:solidFill>
            <a:prstDash val="solid"/>
            <a:round/>
            <a:headEnd len="sm" w="sm" type="none"/>
            <a:tailEnd len="sm" w="sm" type="none"/>
          </a:ln>
        </p:spPr>
      </p:sp>
      <p:sp>
        <p:nvSpPr>
          <p:cNvPr id="140" name="Google Shape;140;p5"/>
          <p:cNvSpPr/>
          <p:nvPr/>
        </p:nvSpPr>
        <p:spPr>
          <a:xfrm>
            <a:off x="13154704" y="5046165"/>
            <a:ext cx="756527" cy="540650"/>
          </a:xfrm>
          <a:custGeom>
            <a:rect b="b" l="l" r="r" t="t"/>
            <a:pathLst>
              <a:path extrusionOk="0" h="540650" w="756527">
                <a:moveTo>
                  <a:pt x="756527" y="540650"/>
                </a:moveTo>
                <a:lnTo>
                  <a:pt x="0" y="0"/>
                </a:lnTo>
              </a:path>
            </a:pathLst>
          </a:custGeom>
          <a:noFill/>
          <a:ln cap="flat" cmpd="sng" w="12375">
            <a:solidFill>
              <a:srgbClr val="344E63"/>
            </a:solidFill>
            <a:prstDash val="solid"/>
            <a:round/>
            <a:headEnd len="sm" w="sm" type="none"/>
            <a:tailEnd len="sm" w="sm" type="none"/>
          </a:ln>
        </p:spPr>
      </p:sp>
      <p:sp>
        <p:nvSpPr>
          <p:cNvPr id="141" name="Google Shape;141;p5"/>
          <p:cNvSpPr/>
          <p:nvPr/>
        </p:nvSpPr>
        <p:spPr>
          <a:xfrm>
            <a:off x="12935967" y="5146557"/>
            <a:ext cx="453892" cy="9525"/>
          </a:xfrm>
          <a:custGeom>
            <a:rect b="b" l="l" r="r" t="t"/>
            <a:pathLst>
              <a:path extrusionOk="0" h="9525" w="453892">
                <a:moveTo>
                  <a:pt x="453892" y="8613"/>
                </a:moveTo>
                <a:lnTo>
                  <a:pt x="0" y="0"/>
                </a:lnTo>
              </a:path>
            </a:pathLst>
          </a:custGeom>
          <a:noFill/>
          <a:ln cap="flat" cmpd="sng" w="12375">
            <a:solidFill>
              <a:srgbClr val="344E63"/>
            </a:solidFill>
            <a:prstDash val="solid"/>
            <a:round/>
            <a:headEnd len="sm" w="sm" type="none"/>
            <a:tailEnd len="sm" w="sm" type="none"/>
          </a:ln>
        </p:spPr>
      </p:sp>
      <p:sp>
        <p:nvSpPr>
          <p:cNvPr id="142" name="Google Shape;142;p5"/>
          <p:cNvSpPr/>
          <p:nvPr/>
        </p:nvSpPr>
        <p:spPr>
          <a:xfrm>
            <a:off x="13357514" y="5221937"/>
            <a:ext cx="86555" cy="455284"/>
          </a:xfrm>
          <a:custGeom>
            <a:rect b="b" l="l" r="r" t="t"/>
            <a:pathLst>
              <a:path extrusionOk="0" h="455284" w="86555">
                <a:moveTo>
                  <a:pt x="86555" y="0"/>
                </a:moveTo>
                <a:lnTo>
                  <a:pt x="0" y="455284"/>
                </a:lnTo>
              </a:path>
            </a:pathLst>
          </a:custGeom>
          <a:noFill/>
          <a:ln cap="flat" cmpd="sng" w="12375">
            <a:solidFill>
              <a:srgbClr val="344E63"/>
            </a:solidFill>
            <a:prstDash val="solid"/>
            <a:round/>
            <a:headEnd len="sm" w="sm" type="none"/>
            <a:tailEnd len="sm" w="sm" type="none"/>
          </a:ln>
        </p:spPr>
      </p:sp>
      <p:sp>
        <p:nvSpPr>
          <p:cNvPr id="143" name="Google Shape;143;p5"/>
          <p:cNvSpPr/>
          <p:nvPr/>
        </p:nvSpPr>
        <p:spPr>
          <a:xfrm>
            <a:off x="12137335" y="4460070"/>
            <a:ext cx="510578" cy="373166"/>
          </a:xfrm>
          <a:custGeom>
            <a:rect b="b" l="l" r="r" t="t"/>
            <a:pathLst>
              <a:path extrusionOk="0" h="373166" w="510578">
                <a:moveTo>
                  <a:pt x="510578" y="373166"/>
                </a:moveTo>
                <a:lnTo>
                  <a:pt x="0" y="0"/>
                </a:lnTo>
              </a:path>
            </a:pathLst>
          </a:custGeom>
          <a:noFill/>
          <a:ln cap="flat" cmpd="sng" w="12375">
            <a:solidFill>
              <a:srgbClr val="344E63"/>
            </a:solidFill>
            <a:prstDash val="solid"/>
            <a:round/>
            <a:headEnd len="sm" w="sm" type="none"/>
            <a:tailEnd len="sm" w="sm" type="none"/>
          </a:ln>
        </p:spPr>
      </p:sp>
      <p:sp>
        <p:nvSpPr>
          <p:cNvPr id="144" name="Google Shape;144;p5"/>
          <p:cNvSpPr/>
          <p:nvPr/>
        </p:nvSpPr>
        <p:spPr>
          <a:xfrm>
            <a:off x="12047537" y="4641201"/>
            <a:ext cx="591346" cy="209146"/>
          </a:xfrm>
          <a:custGeom>
            <a:rect b="b" l="l" r="r" t="t"/>
            <a:pathLst>
              <a:path extrusionOk="0" h="209146" w="591346">
                <a:moveTo>
                  <a:pt x="591346" y="209146"/>
                </a:moveTo>
                <a:lnTo>
                  <a:pt x="0" y="0"/>
                </a:lnTo>
              </a:path>
            </a:pathLst>
          </a:custGeom>
          <a:noFill/>
          <a:ln cap="flat" cmpd="sng" w="12375">
            <a:solidFill>
              <a:srgbClr val="344E63"/>
            </a:solidFill>
            <a:prstDash val="solid"/>
            <a:round/>
            <a:headEnd len="sm" w="sm" type="none"/>
            <a:tailEnd len="sm" w="sm" type="none"/>
          </a:ln>
        </p:spPr>
      </p:sp>
      <p:sp>
        <p:nvSpPr>
          <p:cNvPr id="145" name="Google Shape;145;p5"/>
          <p:cNvSpPr/>
          <p:nvPr/>
        </p:nvSpPr>
        <p:spPr>
          <a:xfrm>
            <a:off x="12735190" y="4930257"/>
            <a:ext cx="86365" cy="148935"/>
          </a:xfrm>
          <a:custGeom>
            <a:rect b="b" l="l" r="r" t="t"/>
            <a:pathLst>
              <a:path extrusionOk="0" h="148935" w="86365">
                <a:moveTo>
                  <a:pt x="0" y="0"/>
                </a:moveTo>
                <a:lnTo>
                  <a:pt x="86365" y="148935"/>
                </a:lnTo>
              </a:path>
            </a:pathLst>
          </a:custGeom>
          <a:noFill/>
          <a:ln cap="flat" cmpd="sng" w="12375">
            <a:solidFill>
              <a:srgbClr val="344E63"/>
            </a:solidFill>
            <a:prstDash val="solid"/>
            <a:round/>
            <a:headEnd len="sm" w="sm" type="none"/>
            <a:tailEnd len="sm" w="sm" type="none"/>
          </a:ln>
        </p:spPr>
      </p:sp>
      <p:sp>
        <p:nvSpPr>
          <p:cNvPr id="146" name="Google Shape;146;p5"/>
          <p:cNvSpPr/>
          <p:nvPr/>
        </p:nvSpPr>
        <p:spPr>
          <a:xfrm>
            <a:off x="11890912" y="3003199"/>
            <a:ext cx="91104" cy="155097"/>
          </a:xfrm>
          <a:custGeom>
            <a:rect b="b" l="l" r="r" t="t"/>
            <a:pathLst>
              <a:path extrusionOk="0" h="155097" w="91104">
                <a:moveTo>
                  <a:pt x="0" y="0"/>
                </a:moveTo>
                <a:lnTo>
                  <a:pt x="91104" y="155097"/>
                </a:lnTo>
              </a:path>
            </a:pathLst>
          </a:custGeom>
          <a:noFill/>
          <a:ln cap="flat" cmpd="sng" w="12375">
            <a:solidFill>
              <a:srgbClr val="344E63"/>
            </a:solidFill>
            <a:prstDash val="solid"/>
            <a:round/>
            <a:headEnd len="sm" w="sm" type="none"/>
            <a:tailEnd len="sm" w="sm" type="none"/>
          </a:ln>
        </p:spPr>
      </p:sp>
      <p:sp>
        <p:nvSpPr>
          <p:cNvPr id="147" name="Google Shape;147;p5"/>
          <p:cNvSpPr/>
          <p:nvPr/>
        </p:nvSpPr>
        <p:spPr>
          <a:xfrm>
            <a:off x="11333644" y="2940376"/>
            <a:ext cx="456827" cy="9525"/>
          </a:xfrm>
          <a:custGeom>
            <a:rect b="b" l="l" r="r" t="t"/>
            <a:pathLst>
              <a:path extrusionOk="0" h="9525" w="456827">
                <a:moveTo>
                  <a:pt x="456827" y="4653"/>
                </a:moveTo>
                <a:lnTo>
                  <a:pt x="0" y="0"/>
                </a:lnTo>
              </a:path>
            </a:pathLst>
          </a:custGeom>
          <a:noFill/>
          <a:ln cap="flat" cmpd="sng" w="12375">
            <a:solidFill>
              <a:srgbClr val="344E63"/>
            </a:solidFill>
            <a:prstDash val="solid"/>
            <a:round/>
            <a:headEnd len="sm" w="sm" type="none"/>
            <a:tailEnd len="sm" w="sm" type="none"/>
          </a:ln>
        </p:spPr>
      </p:sp>
      <p:sp>
        <p:nvSpPr>
          <p:cNvPr id="148" name="Google Shape;148;p5"/>
          <p:cNvSpPr/>
          <p:nvPr/>
        </p:nvSpPr>
        <p:spPr>
          <a:xfrm>
            <a:off x="11272204" y="2407706"/>
            <a:ext cx="90233" cy="457137"/>
          </a:xfrm>
          <a:custGeom>
            <a:rect b="b" l="l" r="r" t="t"/>
            <a:pathLst>
              <a:path extrusionOk="0" h="457137" w="90233">
                <a:moveTo>
                  <a:pt x="90233" y="0"/>
                </a:moveTo>
                <a:lnTo>
                  <a:pt x="0" y="457137"/>
                </a:lnTo>
              </a:path>
            </a:pathLst>
          </a:custGeom>
          <a:noFill/>
          <a:ln cap="flat" cmpd="sng" w="12375">
            <a:solidFill>
              <a:srgbClr val="344E63"/>
            </a:solidFill>
            <a:prstDash val="solid"/>
            <a:round/>
            <a:headEnd len="sm" w="sm" type="none"/>
            <a:tailEnd len="sm" w="sm" type="none"/>
          </a:ln>
        </p:spPr>
      </p:sp>
      <p:sp>
        <p:nvSpPr>
          <p:cNvPr id="149" name="Google Shape;149;p5"/>
          <p:cNvSpPr/>
          <p:nvPr/>
        </p:nvSpPr>
        <p:spPr>
          <a:xfrm>
            <a:off x="10827044" y="2355821"/>
            <a:ext cx="483016" cy="100087"/>
          </a:xfrm>
          <a:custGeom>
            <a:rect b="b" l="l" r="r" t="t"/>
            <a:pathLst>
              <a:path extrusionOk="0" h="100087" w="483016">
                <a:moveTo>
                  <a:pt x="483016" y="0"/>
                </a:moveTo>
                <a:lnTo>
                  <a:pt x="0" y="100087"/>
                </a:lnTo>
              </a:path>
            </a:pathLst>
          </a:custGeom>
          <a:noFill/>
          <a:ln cap="flat" cmpd="sng" w="12375">
            <a:solidFill>
              <a:srgbClr val="344E63"/>
            </a:solidFill>
            <a:prstDash val="solid"/>
            <a:round/>
            <a:headEnd len="sm" w="sm" type="none"/>
            <a:tailEnd len="sm" w="sm" type="none"/>
          </a:ln>
        </p:spPr>
      </p:sp>
      <p:sp>
        <p:nvSpPr>
          <p:cNvPr id="150" name="Google Shape;150;p5"/>
          <p:cNvSpPr/>
          <p:nvPr/>
        </p:nvSpPr>
        <p:spPr>
          <a:xfrm>
            <a:off x="11109440" y="2747859"/>
            <a:ext cx="322275" cy="345633"/>
          </a:xfrm>
          <a:custGeom>
            <a:rect b="b" l="l" r="r" t="t"/>
            <a:pathLst>
              <a:path extrusionOk="0" h="345633" w="322275">
                <a:moveTo>
                  <a:pt x="322275" y="0"/>
                </a:moveTo>
                <a:lnTo>
                  <a:pt x="0" y="345633"/>
                </a:lnTo>
              </a:path>
            </a:pathLst>
          </a:custGeom>
          <a:noFill/>
          <a:ln cap="flat" cmpd="sng" w="12375">
            <a:solidFill>
              <a:srgbClr val="344E63"/>
            </a:solidFill>
            <a:prstDash val="solid"/>
            <a:round/>
            <a:headEnd len="sm" w="sm" type="none"/>
            <a:tailEnd len="sm" w="sm" type="none"/>
          </a:ln>
        </p:spPr>
      </p:sp>
      <p:sp>
        <p:nvSpPr>
          <p:cNvPr id="151" name="Google Shape;151;p5"/>
          <p:cNvSpPr/>
          <p:nvPr/>
        </p:nvSpPr>
        <p:spPr>
          <a:xfrm>
            <a:off x="10825125" y="2494212"/>
            <a:ext cx="588450" cy="184895"/>
          </a:xfrm>
          <a:custGeom>
            <a:rect b="b" l="l" r="r" t="t"/>
            <a:pathLst>
              <a:path extrusionOk="0" h="184895" w="588450">
                <a:moveTo>
                  <a:pt x="588450" y="184895"/>
                </a:moveTo>
                <a:lnTo>
                  <a:pt x="0" y="0"/>
                </a:lnTo>
              </a:path>
            </a:pathLst>
          </a:custGeom>
          <a:noFill/>
          <a:ln cap="flat" cmpd="sng" w="12375">
            <a:solidFill>
              <a:srgbClr val="344E63"/>
            </a:solidFill>
            <a:prstDash val="solid"/>
            <a:round/>
            <a:headEnd len="sm" w="sm" type="none"/>
            <a:tailEnd len="sm" w="sm" type="none"/>
          </a:ln>
        </p:spPr>
      </p:sp>
      <p:sp>
        <p:nvSpPr>
          <p:cNvPr id="152" name="Google Shape;152;p5"/>
          <p:cNvSpPr/>
          <p:nvPr/>
        </p:nvSpPr>
        <p:spPr>
          <a:xfrm>
            <a:off x="12092315" y="3249781"/>
            <a:ext cx="589220" cy="211850"/>
          </a:xfrm>
          <a:custGeom>
            <a:rect b="b" l="l" r="r" t="t"/>
            <a:pathLst>
              <a:path extrusionOk="0" h="211850" w="589220">
                <a:moveTo>
                  <a:pt x="589220" y="211850"/>
                </a:moveTo>
                <a:lnTo>
                  <a:pt x="0" y="0"/>
                </a:lnTo>
              </a:path>
            </a:pathLst>
          </a:custGeom>
          <a:noFill/>
          <a:ln cap="flat" cmpd="sng" w="12375">
            <a:solidFill>
              <a:srgbClr val="344E63"/>
            </a:solidFill>
            <a:prstDash val="solid"/>
            <a:round/>
            <a:headEnd len="sm" w="sm" type="none"/>
            <a:tailEnd len="sm" w="sm" type="none"/>
          </a:ln>
        </p:spPr>
      </p:sp>
      <p:sp>
        <p:nvSpPr>
          <p:cNvPr id="153" name="Google Shape;153;p5"/>
          <p:cNvSpPr/>
          <p:nvPr/>
        </p:nvSpPr>
        <p:spPr>
          <a:xfrm>
            <a:off x="12269628" y="3501590"/>
            <a:ext cx="410286" cy="110911"/>
          </a:xfrm>
          <a:custGeom>
            <a:rect b="b" l="l" r="r" t="t"/>
            <a:pathLst>
              <a:path extrusionOk="0" h="110911" w="410286">
                <a:moveTo>
                  <a:pt x="410286" y="0"/>
                </a:moveTo>
                <a:lnTo>
                  <a:pt x="0" y="110911"/>
                </a:lnTo>
              </a:path>
            </a:pathLst>
          </a:custGeom>
          <a:noFill/>
          <a:ln cap="flat" cmpd="sng" w="12375">
            <a:solidFill>
              <a:srgbClr val="344E63"/>
            </a:solidFill>
            <a:prstDash val="solid"/>
            <a:round/>
            <a:headEnd len="sm" w="sm" type="none"/>
            <a:tailEnd len="sm" w="sm" type="none"/>
          </a:ln>
        </p:spPr>
      </p:sp>
      <p:sp>
        <p:nvSpPr>
          <p:cNvPr id="154" name="Google Shape;154;p5"/>
          <p:cNvSpPr/>
          <p:nvPr/>
        </p:nvSpPr>
        <p:spPr>
          <a:xfrm>
            <a:off x="12212452" y="3161056"/>
            <a:ext cx="87384" cy="396912"/>
          </a:xfrm>
          <a:custGeom>
            <a:rect b="b" l="l" r="r" t="t"/>
            <a:pathLst>
              <a:path extrusionOk="0" h="396912" w="87384">
                <a:moveTo>
                  <a:pt x="87384" y="0"/>
                </a:moveTo>
                <a:lnTo>
                  <a:pt x="0" y="396912"/>
                </a:lnTo>
              </a:path>
            </a:pathLst>
          </a:custGeom>
          <a:noFill/>
          <a:ln cap="flat" cmpd="sng" w="12375">
            <a:solidFill>
              <a:srgbClr val="344E63"/>
            </a:solidFill>
            <a:prstDash val="solid"/>
            <a:round/>
            <a:headEnd len="sm" w="sm" type="none"/>
            <a:tailEnd len="sm" w="sm" type="none"/>
          </a:ln>
        </p:spPr>
      </p:sp>
      <p:sp>
        <p:nvSpPr>
          <p:cNvPr id="155" name="Google Shape;155;p5"/>
          <p:cNvSpPr/>
          <p:nvPr/>
        </p:nvSpPr>
        <p:spPr>
          <a:xfrm>
            <a:off x="12255273" y="3162365"/>
            <a:ext cx="53124" cy="610970"/>
          </a:xfrm>
          <a:custGeom>
            <a:rect b="b" l="l" r="r" t="t"/>
            <a:pathLst>
              <a:path extrusionOk="0" h="610970" w="53124">
                <a:moveTo>
                  <a:pt x="53124" y="0"/>
                </a:moveTo>
                <a:lnTo>
                  <a:pt x="0" y="610970"/>
                </a:lnTo>
              </a:path>
            </a:pathLst>
          </a:custGeom>
          <a:noFill/>
          <a:ln cap="flat" cmpd="sng" w="12375">
            <a:solidFill>
              <a:srgbClr val="344E63"/>
            </a:solidFill>
            <a:prstDash val="solid"/>
            <a:round/>
            <a:headEnd len="sm" w="sm" type="none"/>
            <a:tailEnd len="sm" w="sm" type="none"/>
          </a:ln>
        </p:spPr>
      </p:sp>
      <p:sp>
        <p:nvSpPr>
          <p:cNvPr id="156" name="Google Shape;156;p5"/>
          <p:cNvSpPr/>
          <p:nvPr/>
        </p:nvSpPr>
        <p:spPr>
          <a:xfrm>
            <a:off x="10815127" y="2514675"/>
            <a:ext cx="749362" cy="517580"/>
          </a:xfrm>
          <a:custGeom>
            <a:rect b="b" l="l" r="r" t="t"/>
            <a:pathLst>
              <a:path extrusionOk="0" h="517580" w="749362">
                <a:moveTo>
                  <a:pt x="749362" y="517580"/>
                </a:moveTo>
                <a:lnTo>
                  <a:pt x="0" y="0"/>
                </a:lnTo>
              </a:path>
            </a:pathLst>
          </a:custGeom>
          <a:noFill/>
          <a:ln cap="flat" cmpd="sng" w="12375">
            <a:solidFill>
              <a:srgbClr val="344E63"/>
            </a:solidFill>
            <a:prstDash val="solid"/>
            <a:round/>
            <a:headEnd len="sm" w="sm" type="none"/>
            <a:tailEnd len="sm" w="sm" type="none"/>
          </a:ln>
        </p:spPr>
      </p:sp>
      <p:sp>
        <p:nvSpPr>
          <p:cNvPr id="157" name="Google Shape;157;p5"/>
          <p:cNvSpPr/>
          <p:nvPr/>
        </p:nvSpPr>
        <p:spPr>
          <a:xfrm>
            <a:off x="11419167" y="3126221"/>
            <a:ext cx="164109" cy="255084"/>
          </a:xfrm>
          <a:custGeom>
            <a:rect b="b" l="l" r="r" t="t"/>
            <a:pathLst>
              <a:path extrusionOk="0" h="255084" w="164109">
                <a:moveTo>
                  <a:pt x="164109" y="0"/>
                </a:moveTo>
                <a:lnTo>
                  <a:pt x="0" y="255084"/>
                </a:lnTo>
              </a:path>
            </a:pathLst>
          </a:custGeom>
          <a:noFill/>
          <a:ln cap="flat" cmpd="sng" w="12375">
            <a:solidFill>
              <a:srgbClr val="344E63"/>
            </a:solidFill>
            <a:prstDash val="solid"/>
            <a:round/>
            <a:headEnd len="sm" w="sm" type="none"/>
            <a:tailEnd len="sm" w="sm" type="none"/>
          </a:ln>
        </p:spPr>
      </p:sp>
      <p:sp>
        <p:nvSpPr>
          <p:cNvPr id="158" name="Google Shape;158;p5"/>
          <p:cNvSpPr/>
          <p:nvPr/>
        </p:nvSpPr>
        <p:spPr>
          <a:xfrm>
            <a:off x="11677210" y="3576359"/>
            <a:ext cx="153076" cy="302094"/>
          </a:xfrm>
          <a:custGeom>
            <a:rect b="b" l="l" r="r" t="t"/>
            <a:pathLst>
              <a:path extrusionOk="0" h="302094" w="153076">
                <a:moveTo>
                  <a:pt x="153076" y="0"/>
                </a:moveTo>
                <a:lnTo>
                  <a:pt x="0" y="302094"/>
                </a:lnTo>
              </a:path>
            </a:pathLst>
          </a:custGeom>
          <a:noFill/>
          <a:ln cap="flat" cmpd="sng" w="12375">
            <a:solidFill>
              <a:srgbClr val="344E63"/>
            </a:solidFill>
            <a:prstDash val="solid"/>
            <a:round/>
            <a:headEnd len="sm" w="sm" type="none"/>
            <a:tailEnd len="sm" w="sm" type="none"/>
          </a:ln>
        </p:spPr>
      </p:sp>
      <p:sp>
        <p:nvSpPr>
          <p:cNvPr id="159" name="Google Shape;159;p5"/>
          <p:cNvSpPr/>
          <p:nvPr/>
        </p:nvSpPr>
        <p:spPr>
          <a:xfrm>
            <a:off x="11453316" y="3456557"/>
            <a:ext cx="341152" cy="50553"/>
          </a:xfrm>
          <a:custGeom>
            <a:rect b="b" l="l" r="r" t="t"/>
            <a:pathLst>
              <a:path extrusionOk="0" h="50553" w="341152">
                <a:moveTo>
                  <a:pt x="341152" y="50553"/>
                </a:moveTo>
                <a:lnTo>
                  <a:pt x="0" y="0"/>
                </a:lnTo>
              </a:path>
            </a:pathLst>
          </a:custGeom>
          <a:noFill/>
          <a:ln cap="flat" cmpd="sng" w="12375">
            <a:solidFill>
              <a:srgbClr val="344E63"/>
            </a:solidFill>
            <a:prstDash val="solid"/>
            <a:round/>
            <a:headEnd len="sm" w="sm" type="none"/>
            <a:tailEnd len="sm" w="sm" type="none"/>
          </a:ln>
        </p:spPr>
      </p:sp>
      <p:sp>
        <p:nvSpPr>
          <p:cNvPr id="160" name="Google Shape;160;p5"/>
          <p:cNvSpPr/>
          <p:nvPr/>
        </p:nvSpPr>
        <p:spPr>
          <a:xfrm>
            <a:off x="12656097" y="4439909"/>
            <a:ext cx="400870" cy="183433"/>
          </a:xfrm>
          <a:custGeom>
            <a:rect b="b" l="l" r="r" t="t"/>
            <a:pathLst>
              <a:path extrusionOk="0" h="183433" w="400870">
                <a:moveTo>
                  <a:pt x="400870" y="0"/>
                </a:moveTo>
                <a:lnTo>
                  <a:pt x="0" y="183433"/>
                </a:lnTo>
              </a:path>
            </a:pathLst>
          </a:custGeom>
          <a:noFill/>
          <a:ln cap="flat" cmpd="sng" w="12375">
            <a:solidFill>
              <a:srgbClr val="344E63"/>
            </a:solidFill>
            <a:prstDash val="solid"/>
            <a:round/>
            <a:headEnd len="sm" w="sm" type="none"/>
            <a:tailEnd len="sm" w="sm" type="none"/>
          </a:ln>
        </p:spPr>
      </p:sp>
      <p:sp>
        <p:nvSpPr>
          <p:cNvPr id="161" name="Google Shape;161;p5"/>
          <p:cNvSpPr/>
          <p:nvPr/>
        </p:nvSpPr>
        <p:spPr>
          <a:xfrm>
            <a:off x="12603148" y="4195152"/>
            <a:ext cx="84635" cy="385469"/>
          </a:xfrm>
          <a:custGeom>
            <a:rect b="b" l="l" r="r" t="t"/>
            <a:pathLst>
              <a:path extrusionOk="0" h="385469" w="84635">
                <a:moveTo>
                  <a:pt x="84635" y="0"/>
                </a:moveTo>
                <a:lnTo>
                  <a:pt x="0" y="385469"/>
                </a:lnTo>
              </a:path>
            </a:pathLst>
          </a:custGeom>
          <a:noFill/>
          <a:ln cap="flat" cmpd="sng" w="12375">
            <a:solidFill>
              <a:srgbClr val="344E63"/>
            </a:solidFill>
            <a:prstDash val="solid"/>
            <a:round/>
            <a:headEnd len="sm" w="sm" type="none"/>
            <a:tailEnd len="sm" w="sm" type="none"/>
          </a:ln>
        </p:spPr>
      </p:sp>
      <p:sp>
        <p:nvSpPr>
          <p:cNvPr id="162" name="Google Shape;162;p5"/>
          <p:cNvSpPr/>
          <p:nvPr/>
        </p:nvSpPr>
        <p:spPr>
          <a:xfrm>
            <a:off x="12341005" y="4171777"/>
            <a:ext cx="309091" cy="248221"/>
          </a:xfrm>
          <a:custGeom>
            <a:rect b="b" l="l" r="r" t="t"/>
            <a:pathLst>
              <a:path extrusionOk="0" h="248221" w="309091">
                <a:moveTo>
                  <a:pt x="309091" y="0"/>
                </a:moveTo>
                <a:lnTo>
                  <a:pt x="0" y="248221"/>
                </a:lnTo>
              </a:path>
            </a:pathLst>
          </a:custGeom>
          <a:noFill/>
          <a:ln cap="flat" cmpd="sng" w="12375">
            <a:solidFill>
              <a:srgbClr val="344E63"/>
            </a:solidFill>
            <a:prstDash val="solid"/>
            <a:round/>
            <a:headEnd len="sm" w="sm" type="none"/>
            <a:tailEnd len="sm" w="sm" type="none"/>
          </a:ln>
        </p:spPr>
      </p:sp>
      <p:sp>
        <p:nvSpPr>
          <p:cNvPr id="163" name="Google Shape;163;p5"/>
          <p:cNvSpPr/>
          <p:nvPr/>
        </p:nvSpPr>
        <p:spPr>
          <a:xfrm>
            <a:off x="12313456" y="3889367"/>
            <a:ext cx="331940" cy="205558"/>
          </a:xfrm>
          <a:custGeom>
            <a:rect b="b" l="l" r="r" t="t"/>
            <a:pathLst>
              <a:path extrusionOk="0" h="205558" w="331940">
                <a:moveTo>
                  <a:pt x="331940" y="205558"/>
                </a:moveTo>
                <a:lnTo>
                  <a:pt x="0" y="0"/>
                </a:lnTo>
              </a:path>
            </a:pathLst>
          </a:custGeom>
          <a:noFill/>
          <a:ln cap="flat" cmpd="sng" w="12375">
            <a:solidFill>
              <a:srgbClr val="344E63"/>
            </a:solidFill>
            <a:prstDash val="solid"/>
            <a:round/>
            <a:headEnd len="sm" w="sm" type="none"/>
            <a:tailEnd len="sm" w="sm" type="none"/>
          </a:ln>
        </p:spPr>
      </p:sp>
      <p:sp>
        <p:nvSpPr>
          <p:cNvPr id="164" name="Google Shape;164;p5"/>
          <p:cNvSpPr/>
          <p:nvPr/>
        </p:nvSpPr>
        <p:spPr>
          <a:xfrm>
            <a:off x="12364910" y="4387211"/>
            <a:ext cx="401945" cy="317611"/>
          </a:xfrm>
          <a:custGeom>
            <a:rect b="b" l="l" r="r" t="t"/>
            <a:pathLst>
              <a:path extrusionOk="0" h="317611" w="401945">
                <a:moveTo>
                  <a:pt x="401945" y="0"/>
                </a:moveTo>
                <a:lnTo>
                  <a:pt x="0" y="317611"/>
                </a:lnTo>
              </a:path>
            </a:pathLst>
          </a:custGeom>
          <a:noFill/>
          <a:ln cap="flat" cmpd="sng" w="12375">
            <a:solidFill>
              <a:srgbClr val="344E63"/>
            </a:solidFill>
            <a:prstDash val="solid"/>
            <a:round/>
            <a:headEnd len="sm" w="sm" type="none"/>
            <a:tailEnd len="sm" w="sm" type="none"/>
          </a:ln>
        </p:spPr>
      </p:sp>
      <p:sp>
        <p:nvSpPr>
          <p:cNvPr id="165" name="Google Shape;165;p5"/>
          <p:cNvSpPr/>
          <p:nvPr/>
        </p:nvSpPr>
        <p:spPr>
          <a:xfrm>
            <a:off x="12355907" y="4360611"/>
            <a:ext cx="398235" cy="90257"/>
          </a:xfrm>
          <a:custGeom>
            <a:rect b="b" l="l" r="r" t="t"/>
            <a:pathLst>
              <a:path extrusionOk="0" h="90257" w="398235">
                <a:moveTo>
                  <a:pt x="398235" y="0"/>
                </a:moveTo>
                <a:lnTo>
                  <a:pt x="0" y="90257"/>
                </a:lnTo>
              </a:path>
            </a:pathLst>
          </a:custGeom>
          <a:noFill/>
          <a:ln cap="flat" cmpd="sng" w="12375">
            <a:solidFill>
              <a:srgbClr val="344E63"/>
            </a:solidFill>
            <a:prstDash val="solid"/>
            <a:round/>
            <a:headEnd len="sm" w="sm" type="none"/>
            <a:tailEnd len="sm" w="sm" type="none"/>
          </a:ln>
        </p:spPr>
      </p:sp>
      <p:sp>
        <p:nvSpPr>
          <p:cNvPr id="166" name="Google Shape;166;p5"/>
          <p:cNvSpPr/>
          <p:nvPr/>
        </p:nvSpPr>
        <p:spPr>
          <a:xfrm>
            <a:off x="11694479" y="4002392"/>
            <a:ext cx="336088" cy="363744"/>
          </a:xfrm>
          <a:custGeom>
            <a:rect b="b" l="l" r="r" t="t"/>
            <a:pathLst>
              <a:path extrusionOk="0" h="363744" w="336088">
                <a:moveTo>
                  <a:pt x="336088" y="363744"/>
                </a:moveTo>
                <a:lnTo>
                  <a:pt x="0" y="0"/>
                </a:lnTo>
              </a:path>
            </a:pathLst>
          </a:custGeom>
          <a:noFill/>
          <a:ln cap="flat" cmpd="sng" w="12375">
            <a:solidFill>
              <a:srgbClr val="344E63"/>
            </a:solidFill>
            <a:prstDash val="solid"/>
            <a:round/>
            <a:headEnd len="sm" w="sm" type="none"/>
            <a:tailEnd len="sm" w="sm" type="none"/>
          </a:ln>
        </p:spPr>
      </p:sp>
      <p:sp>
        <p:nvSpPr>
          <p:cNvPr id="167" name="Google Shape;167;p5"/>
          <p:cNvSpPr/>
          <p:nvPr/>
        </p:nvSpPr>
        <p:spPr>
          <a:xfrm>
            <a:off x="12113327" y="4470229"/>
            <a:ext cx="148925" cy="218840"/>
          </a:xfrm>
          <a:custGeom>
            <a:rect b="b" l="l" r="r" t="t"/>
            <a:pathLst>
              <a:path extrusionOk="0" h="218840" w="148925">
                <a:moveTo>
                  <a:pt x="0" y="0"/>
                </a:moveTo>
                <a:lnTo>
                  <a:pt x="148925" y="218840"/>
                </a:lnTo>
              </a:path>
            </a:pathLst>
          </a:custGeom>
          <a:noFill/>
          <a:ln cap="flat" cmpd="sng" w="12375">
            <a:solidFill>
              <a:srgbClr val="344E63"/>
            </a:solidFill>
            <a:prstDash val="solid"/>
            <a:round/>
            <a:headEnd len="sm" w="sm" type="none"/>
            <a:tailEnd len="sm" w="sm" type="none"/>
          </a:ln>
        </p:spPr>
      </p:sp>
      <p:sp>
        <p:nvSpPr>
          <p:cNvPr id="168" name="Google Shape;168;p5"/>
          <p:cNvSpPr/>
          <p:nvPr/>
        </p:nvSpPr>
        <p:spPr>
          <a:xfrm>
            <a:off x="12081655" y="3269605"/>
            <a:ext cx="504114" cy="376611"/>
          </a:xfrm>
          <a:custGeom>
            <a:rect b="b" l="l" r="r" t="t"/>
            <a:pathLst>
              <a:path extrusionOk="0" h="376611" w="504114">
                <a:moveTo>
                  <a:pt x="504114" y="376611"/>
                </a:moveTo>
                <a:lnTo>
                  <a:pt x="0" y="0"/>
                </a:lnTo>
              </a:path>
            </a:pathLst>
          </a:custGeom>
          <a:noFill/>
          <a:ln cap="flat" cmpd="sng" w="12375">
            <a:solidFill>
              <a:srgbClr val="344E63"/>
            </a:solidFill>
            <a:prstDash val="solid"/>
            <a:round/>
            <a:headEnd len="sm" w="sm" type="none"/>
            <a:tailEnd len="sm" w="sm" type="none"/>
          </a:ln>
        </p:spPr>
      </p:sp>
      <p:sp>
        <p:nvSpPr>
          <p:cNvPr id="169" name="Google Shape;169;p5"/>
          <p:cNvSpPr/>
          <p:nvPr/>
        </p:nvSpPr>
        <p:spPr>
          <a:xfrm>
            <a:off x="12294083" y="3736484"/>
            <a:ext cx="301408" cy="347413"/>
          </a:xfrm>
          <a:custGeom>
            <a:rect b="b" l="l" r="r" t="t"/>
            <a:pathLst>
              <a:path extrusionOk="0" h="347413" w="301408">
                <a:moveTo>
                  <a:pt x="301408" y="0"/>
                </a:moveTo>
                <a:lnTo>
                  <a:pt x="0" y="347413"/>
                </a:lnTo>
              </a:path>
            </a:pathLst>
          </a:custGeom>
          <a:noFill/>
          <a:ln cap="flat" cmpd="sng" w="12375">
            <a:solidFill>
              <a:srgbClr val="344E63"/>
            </a:solidFill>
            <a:prstDash val="solid"/>
            <a:round/>
            <a:headEnd len="sm" w="sm" type="none"/>
            <a:tailEnd len="sm" w="sm" type="none"/>
          </a:ln>
        </p:spPr>
      </p:sp>
      <p:sp>
        <p:nvSpPr>
          <p:cNvPr id="170" name="Google Shape;170;p5"/>
          <p:cNvSpPr/>
          <p:nvPr/>
        </p:nvSpPr>
        <p:spPr>
          <a:xfrm>
            <a:off x="11948901" y="3808626"/>
            <a:ext cx="244679" cy="275825"/>
          </a:xfrm>
          <a:custGeom>
            <a:rect b="b" l="l" r="r" t="t"/>
            <a:pathLst>
              <a:path extrusionOk="0" h="275825" w="244679">
                <a:moveTo>
                  <a:pt x="0" y="0"/>
                </a:moveTo>
                <a:lnTo>
                  <a:pt x="244679" y="275825"/>
                </a:lnTo>
              </a:path>
            </a:pathLst>
          </a:custGeom>
          <a:noFill/>
          <a:ln cap="flat" cmpd="sng" w="12375">
            <a:solidFill>
              <a:srgbClr val="344E63"/>
            </a:solidFill>
            <a:prstDash val="solid"/>
            <a:round/>
            <a:headEnd len="sm" w="sm" type="none"/>
            <a:tailEnd len="sm" w="sm" type="none"/>
          </a:ln>
        </p:spPr>
      </p:sp>
      <p:sp>
        <p:nvSpPr>
          <p:cNvPr id="171" name="Google Shape;171;p5"/>
          <p:cNvSpPr/>
          <p:nvPr/>
        </p:nvSpPr>
        <p:spPr>
          <a:xfrm>
            <a:off x="11468739" y="3767202"/>
            <a:ext cx="369779" cy="47270"/>
          </a:xfrm>
          <a:custGeom>
            <a:rect b="b" l="l" r="r" t="t"/>
            <a:pathLst>
              <a:path extrusionOk="0" h="47270" w="369779">
                <a:moveTo>
                  <a:pt x="369779" y="0"/>
                </a:moveTo>
                <a:lnTo>
                  <a:pt x="0" y="47270"/>
                </a:lnTo>
              </a:path>
            </a:pathLst>
          </a:custGeom>
          <a:noFill/>
          <a:ln cap="flat" cmpd="sng" w="12375">
            <a:solidFill>
              <a:srgbClr val="344E63"/>
            </a:solidFill>
            <a:prstDash val="solid"/>
            <a:round/>
            <a:headEnd len="sm" w="sm" type="none"/>
            <a:tailEnd len="sm" w="sm" type="none"/>
          </a:ln>
        </p:spPr>
      </p:sp>
      <p:sp>
        <p:nvSpPr>
          <p:cNvPr id="172" name="Google Shape;172;p5"/>
          <p:cNvSpPr/>
          <p:nvPr/>
        </p:nvSpPr>
        <p:spPr>
          <a:xfrm>
            <a:off x="11560492" y="3994315"/>
            <a:ext cx="401912" cy="170642"/>
          </a:xfrm>
          <a:custGeom>
            <a:rect b="b" l="l" r="r" t="t"/>
            <a:pathLst>
              <a:path extrusionOk="0" h="170642" w="401912">
                <a:moveTo>
                  <a:pt x="401912" y="0"/>
                </a:moveTo>
                <a:lnTo>
                  <a:pt x="0" y="170642"/>
                </a:lnTo>
              </a:path>
            </a:pathLst>
          </a:custGeom>
          <a:noFill/>
          <a:ln cap="flat" cmpd="sng" w="12375">
            <a:solidFill>
              <a:srgbClr val="344E63"/>
            </a:solidFill>
            <a:prstDash val="solid"/>
            <a:round/>
            <a:headEnd len="sm" w="sm" type="none"/>
            <a:tailEnd len="sm" w="sm" type="none"/>
          </a:ln>
        </p:spPr>
      </p:sp>
      <p:sp>
        <p:nvSpPr>
          <p:cNvPr id="173" name="Google Shape;173;p5"/>
          <p:cNvSpPr/>
          <p:nvPr/>
        </p:nvSpPr>
        <p:spPr>
          <a:xfrm>
            <a:off x="11310193" y="3738079"/>
            <a:ext cx="264302" cy="567565"/>
          </a:xfrm>
          <a:custGeom>
            <a:rect b="b" l="l" r="r" t="t"/>
            <a:pathLst>
              <a:path extrusionOk="0" h="567565" w="264302">
                <a:moveTo>
                  <a:pt x="264302" y="0"/>
                </a:moveTo>
                <a:lnTo>
                  <a:pt x="0" y="567565"/>
                </a:lnTo>
              </a:path>
            </a:pathLst>
          </a:custGeom>
          <a:noFill/>
          <a:ln cap="flat" cmpd="sng" w="12375">
            <a:solidFill>
              <a:srgbClr val="344E63"/>
            </a:solidFill>
            <a:prstDash val="solid"/>
            <a:round/>
            <a:headEnd len="sm" w="sm" type="none"/>
            <a:tailEnd len="sm" w="sm" type="none"/>
          </a:ln>
        </p:spPr>
      </p:sp>
      <p:sp>
        <p:nvSpPr>
          <p:cNvPr id="174" name="Google Shape;174;p5"/>
          <p:cNvSpPr/>
          <p:nvPr/>
        </p:nvSpPr>
        <p:spPr>
          <a:xfrm>
            <a:off x="11112190" y="3202257"/>
            <a:ext cx="442575" cy="428974"/>
          </a:xfrm>
          <a:custGeom>
            <a:rect b="b" l="l" r="r" t="t"/>
            <a:pathLst>
              <a:path extrusionOk="0" h="428974" w="442575">
                <a:moveTo>
                  <a:pt x="442575" y="428974"/>
                </a:moveTo>
                <a:lnTo>
                  <a:pt x="0" y="0"/>
                </a:lnTo>
              </a:path>
            </a:pathLst>
          </a:custGeom>
          <a:noFill/>
          <a:ln cap="flat" cmpd="sng" w="12375">
            <a:solidFill>
              <a:srgbClr val="344E63"/>
            </a:solidFill>
            <a:prstDash val="solid"/>
            <a:round/>
            <a:headEnd len="sm" w="sm" type="none"/>
            <a:tailEnd len="sm" w="sm" type="none"/>
          </a:ln>
        </p:spPr>
      </p:sp>
      <p:sp>
        <p:nvSpPr>
          <p:cNvPr id="175" name="Google Shape;175;p5"/>
          <p:cNvSpPr/>
          <p:nvPr/>
        </p:nvSpPr>
        <p:spPr>
          <a:xfrm>
            <a:off x="11506522" y="3742793"/>
            <a:ext cx="81970" cy="377480"/>
          </a:xfrm>
          <a:custGeom>
            <a:rect b="b" l="l" r="r" t="t"/>
            <a:pathLst>
              <a:path extrusionOk="0" h="377480" w="81970">
                <a:moveTo>
                  <a:pt x="81970" y="0"/>
                </a:moveTo>
                <a:lnTo>
                  <a:pt x="0" y="377480"/>
                </a:lnTo>
              </a:path>
            </a:pathLst>
          </a:custGeom>
          <a:noFill/>
          <a:ln cap="flat" cmpd="sng" w="12375">
            <a:solidFill>
              <a:srgbClr val="344E63"/>
            </a:solidFill>
            <a:prstDash val="solid"/>
            <a:round/>
            <a:headEnd len="sm" w="sm" type="none"/>
            <a:tailEnd len="sm" w="sm" type="none"/>
          </a:ln>
        </p:spPr>
      </p:sp>
      <p:sp>
        <p:nvSpPr>
          <p:cNvPr id="176" name="Google Shape;176;p5"/>
          <p:cNvSpPr/>
          <p:nvPr/>
        </p:nvSpPr>
        <p:spPr>
          <a:xfrm>
            <a:off x="12304997" y="4187320"/>
            <a:ext cx="480385" cy="362094"/>
          </a:xfrm>
          <a:custGeom>
            <a:rect b="b" l="l" r="r" t="t"/>
            <a:pathLst>
              <a:path extrusionOk="0" h="362094" w="480385">
                <a:moveTo>
                  <a:pt x="480385" y="362094"/>
                </a:moveTo>
                <a:lnTo>
                  <a:pt x="0" y="0"/>
                </a:lnTo>
              </a:path>
            </a:pathLst>
          </a:custGeom>
          <a:noFill/>
          <a:ln cap="flat" cmpd="sng" w="12375">
            <a:solidFill>
              <a:srgbClr val="344E63"/>
            </a:solidFill>
            <a:prstDash val="solid"/>
            <a:round/>
            <a:headEnd len="sm" w="sm" type="none"/>
            <a:tailEnd len="sm" w="sm" type="none"/>
          </a:ln>
        </p:spPr>
      </p:sp>
      <p:sp>
        <p:nvSpPr>
          <p:cNvPr id="177" name="Google Shape;177;p5"/>
          <p:cNvSpPr/>
          <p:nvPr/>
        </p:nvSpPr>
        <p:spPr>
          <a:xfrm>
            <a:off x="12617245" y="4651094"/>
            <a:ext cx="195737" cy="469778"/>
          </a:xfrm>
          <a:custGeom>
            <a:rect b="b" l="l" r="r" t="t"/>
            <a:pathLst>
              <a:path extrusionOk="0" h="469778" w="195737">
                <a:moveTo>
                  <a:pt x="195737" y="0"/>
                </a:moveTo>
                <a:lnTo>
                  <a:pt x="0" y="469778"/>
                </a:lnTo>
              </a:path>
            </a:pathLst>
          </a:custGeom>
          <a:noFill/>
          <a:ln cap="flat" cmpd="sng" w="12375">
            <a:solidFill>
              <a:srgbClr val="344E63"/>
            </a:solidFill>
            <a:prstDash val="solid"/>
            <a:round/>
            <a:headEnd len="sm" w="sm" type="none"/>
            <a:tailEnd len="sm" w="sm" type="none"/>
          </a:ln>
        </p:spPr>
      </p:sp>
      <p:sp>
        <p:nvSpPr>
          <p:cNvPr id="178" name="Google Shape;178;p5"/>
          <p:cNvSpPr/>
          <p:nvPr/>
        </p:nvSpPr>
        <p:spPr>
          <a:xfrm>
            <a:off x="12659283" y="5025277"/>
            <a:ext cx="370997" cy="139170"/>
          </a:xfrm>
          <a:custGeom>
            <a:rect b="b" l="l" r="r" t="t"/>
            <a:pathLst>
              <a:path extrusionOk="0" h="139170" w="370997">
                <a:moveTo>
                  <a:pt x="370997" y="0"/>
                </a:moveTo>
                <a:lnTo>
                  <a:pt x="0" y="139170"/>
                </a:lnTo>
              </a:path>
            </a:pathLst>
          </a:custGeom>
          <a:noFill/>
          <a:ln cap="flat" cmpd="sng" w="12375">
            <a:solidFill>
              <a:srgbClr val="344E63"/>
            </a:solidFill>
            <a:prstDash val="solid"/>
            <a:round/>
            <a:headEnd len="sm" w="sm" type="none"/>
            <a:tailEnd len="sm" w="sm" type="none"/>
          </a:ln>
        </p:spPr>
      </p:sp>
      <p:sp>
        <p:nvSpPr>
          <p:cNvPr id="179" name="Google Shape;179;p5"/>
          <p:cNvSpPr/>
          <p:nvPr/>
        </p:nvSpPr>
        <p:spPr>
          <a:xfrm>
            <a:off x="12879622" y="5061438"/>
            <a:ext cx="183153" cy="364556"/>
          </a:xfrm>
          <a:custGeom>
            <a:rect b="b" l="l" r="r" t="t"/>
            <a:pathLst>
              <a:path extrusionOk="0" h="364556" w="183153">
                <a:moveTo>
                  <a:pt x="183153" y="0"/>
                </a:moveTo>
                <a:lnTo>
                  <a:pt x="0" y="364556"/>
                </a:lnTo>
              </a:path>
            </a:pathLst>
          </a:custGeom>
          <a:noFill/>
          <a:ln cap="flat" cmpd="sng" w="12375">
            <a:solidFill>
              <a:srgbClr val="344E63"/>
            </a:solidFill>
            <a:prstDash val="solid"/>
            <a:round/>
            <a:headEnd len="sm" w="sm" type="none"/>
            <a:tailEnd len="sm" w="sm" type="none"/>
          </a:ln>
        </p:spPr>
      </p:sp>
      <p:sp>
        <p:nvSpPr>
          <p:cNvPr id="180" name="Google Shape;180;p5"/>
          <p:cNvSpPr/>
          <p:nvPr/>
        </p:nvSpPr>
        <p:spPr>
          <a:xfrm>
            <a:off x="11930878" y="5006831"/>
            <a:ext cx="414961" cy="78647"/>
          </a:xfrm>
          <a:custGeom>
            <a:rect b="b" l="l" r="r" t="t"/>
            <a:pathLst>
              <a:path extrusionOk="0" h="78647" w="414961">
                <a:moveTo>
                  <a:pt x="414961" y="0"/>
                </a:moveTo>
                <a:lnTo>
                  <a:pt x="0" y="78647"/>
                </a:lnTo>
              </a:path>
            </a:pathLst>
          </a:custGeom>
          <a:noFill/>
          <a:ln cap="flat" cmpd="sng" w="12375">
            <a:solidFill>
              <a:srgbClr val="344E63"/>
            </a:solidFill>
            <a:prstDash val="solid"/>
            <a:round/>
            <a:headEnd len="sm" w="sm" type="none"/>
            <a:tailEnd len="sm" w="sm" type="none"/>
          </a:ln>
        </p:spPr>
      </p:sp>
      <p:sp>
        <p:nvSpPr>
          <p:cNvPr id="181" name="Google Shape;181;p5"/>
          <p:cNvSpPr/>
          <p:nvPr/>
        </p:nvSpPr>
        <p:spPr>
          <a:xfrm>
            <a:off x="12455074" y="5044750"/>
            <a:ext cx="340367" cy="391808"/>
          </a:xfrm>
          <a:custGeom>
            <a:rect b="b" l="l" r="r" t="t"/>
            <a:pathLst>
              <a:path extrusionOk="0" h="391808" w="340367">
                <a:moveTo>
                  <a:pt x="0" y="0"/>
                </a:moveTo>
                <a:lnTo>
                  <a:pt x="340367" y="391808"/>
                </a:lnTo>
              </a:path>
            </a:pathLst>
          </a:custGeom>
          <a:noFill/>
          <a:ln cap="flat" cmpd="sng" w="12375">
            <a:solidFill>
              <a:srgbClr val="344E63"/>
            </a:solidFill>
            <a:prstDash val="solid"/>
            <a:round/>
            <a:headEnd len="sm" w="sm" type="none"/>
            <a:tailEnd len="sm" w="sm" type="none"/>
          </a:ln>
        </p:spPr>
      </p:sp>
      <p:sp>
        <p:nvSpPr>
          <p:cNvPr id="182" name="Google Shape;182;p5"/>
          <p:cNvSpPr/>
          <p:nvPr/>
        </p:nvSpPr>
        <p:spPr>
          <a:xfrm>
            <a:off x="11350047" y="4399607"/>
            <a:ext cx="562632" cy="194411"/>
          </a:xfrm>
          <a:custGeom>
            <a:rect b="b" l="l" r="r" t="t"/>
            <a:pathLst>
              <a:path extrusionOk="0" h="194411" w="562632">
                <a:moveTo>
                  <a:pt x="562632" y="194411"/>
                </a:moveTo>
                <a:lnTo>
                  <a:pt x="0" y="0"/>
                </a:lnTo>
              </a:path>
            </a:pathLst>
          </a:custGeom>
          <a:noFill/>
          <a:ln cap="flat" cmpd="sng" w="12375">
            <a:solidFill>
              <a:srgbClr val="344E63"/>
            </a:solidFill>
            <a:prstDash val="solid"/>
            <a:round/>
            <a:headEnd len="sm" w="sm" type="none"/>
            <a:tailEnd len="sm" w="sm" type="none"/>
          </a:ln>
        </p:spPr>
      </p:sp>
      <p:sp>
        <p:nvSpPr>
          <p:cNvPr id="183" name="Google Shape;183;p5"/>
          <p:cNvSpPr/>
          <p:nvPr/>
        </p:nvSpPr>
        <p:spPr>
          <a:xfrm>
            <a:off x="11874307" y="4680517"/>
            <a:ext cx="85381" cy="345180"/>
          </a:xfrm>
          <a:custGeom>
            <a:rect b="b" l="l" r="r" t="t"/>
            <a:pathLst>
              <a:path extrusionOk="0" h="345180" w="85381">
                <a:moveTo>
                  <a:pt x="85381" y="0"/>
                </a:moveTo>
                <a:lnTo>
                  <a:pt x="0" y="345180"/>
                </a:lnTo>
              </a:path>
            </a:pathLst>
          </a:custGeom>
          <a:noFill/>
          <a:ln cap="flat" cmpd="sng" w="12375">
            <a:solidFill>
              <a:srgbClr val="344E63"/>
            </a:solidFill>
            <a:prstDash val="solid"/>
            <a:round/>
            <a:headEnd len="sm" w="sm" type="none"/>
            <a:tailEnd len="sm" w="sm" type="none"/>
          </a:ln>
        </p:spPr>
      </p:sp>
      <p:sp>
        <p:nvSpPr>
          <p:cNvPr id="184" name="Google Shape;184;p5"/>
          <p:cNvSpPr/>
          <p:nvPr/>
        </p:nvSpPr>
        <p:spPr>
          <a:xfrm>
            <a:off x="12524101" y="5394362"/>
            <a:ext cx="645690" cy="33123"/>
          </a:xfrm>
          <a:custGeom>
            <a:rect b="b" l="l" r="r" t="t"/>
            <a:pathLst>
              <a:path extrusionOk="0" h="33123" w="645690">
                <a:moveTo>
                  <a:pt x="645690" y="0"/>
                </a:moveTo>
                <a:lnTo>
                  <a:pt x="0" y="33123"/>
                </a:lnTo>
              </a:path>
            </a:pathLst>
          </a:custGeom>
          <a:noFill/>
          <a:ln cap="flat" cmpd="sng" w="12375">
            <a:solidFill>
              <a:srgbClr val="344E63"/>
            </a:solidFill>
            <a:prstDash val="solid"/>
            <a:round/>
            <a:headEnd len="sm" w="sm" type="none"/>
            <a:tailEnd len="sm" w="sm" type="none"/>
          </a:ln>
        </p:spPr>
      </p:sp>
      <p:sp>
        <p:nvSpPr>
          <p:cNvPr id="185" name="Google Shape;185;p5"/>
          <p:cNvSpPr/>
          <p:nvPr/>
        </p:nvSpPr>
        <p:spPr>
          <a:xfrm>
            <a:off x="12660762" y="5213642"/>
            <a:ext cx="511896" cy="157677"/>
          </a:xfrm>
          <a:custGeom>
            <a:rect b="b" l="l" r="r" t="t"/>
            <a:pathLst>
              <a:path extrusionOk="0" h="157677" w="511896">
                <a:moveTo>
                  <a:pt x="511896" y="157677"/>
                </a:moveTo>
                <a:lnTo>
                  <a:pt x="0" y="0"/>
                </a:lnTo>
              </a:path>
            </a:pathLst>
          </a:custGeom>
          <a:noFill/>
          <a:ln cap="flat" cmpd="sng" w="12375">
            <a:solidFill>
              <a:srgbClr val="344E63"/>
            </a:solidFill>
            <a:prstDash val="solid"/>
            <a:round/>
            <a:headEnd len="sm" w="sm" type="none"/>
            <a:tailEnd len="sm" w="sm" type="none"/>
          </a:ln>
        </p:spPr>
      </p:sp>
      <p:sp>
        <p:nvSpPr>
          <p:cNvPr id="186" name="Google Shape;186;p5"/>
          <p:cNvSpPr/>
          <p:nvPr/>
        </p:nvSpPr>
        <p:spPr>
          <a:xfrm>
            <a:off x="12800652" y="5757544"/>
            <a:ext cx="476180" cy="39153"/>
          </a:xfrm>
          <a:custGeom>
            <a:rect b="b" l="l" r="r" t="t"/>
            <a:pathLst>
              <a:path extrusionOk="0" h="39153" w="476180">
                <a:moveTo>
                  <a:pt x="476180" y="0"/>
                </a:moveTo>
                <a:lnTo>
                  <a:pt x="0" y="39153"/>
                </a:lnTo>
              </a:path>
            </a:pathLst>
          </a:custGeom>
          <a:noFill/>
          <a:ln cap="flat" cmpd="sng" w="12375">
            <a:solidFill>
              <a:srgbClr val="344E63"/>
            </a:solidFill>
            <a:prstDash val="solid"/>
            <a:round/>
            <a:headEnd len="sm" w="sm" type="none"/>
            <a:tailEnd len="sm" w="sm" type="none"/>
          </a:ln>
        </p:spPr>
      </p:sp>
      <p:sp>
        <p:nvSpPr>
          <p:cNvPr id="187" name="Google Shape;187;p5"/>
          <p:cNvSpPr/>
          <p:nvPr/>
        </p:nvSpPr>
        <p:spPr>
          <a:xfrm>
            <a:off x="12913069" y="5529143"/>
            <a:ext cx="371015" cy="192261"/>
          </a:xfrm>
          <a:custGeom>
            <a:rect b="b" l="l" r="r" t="t"/>
            <a:pathLst>
              <a:path extrusionOk="0" h="192261" w="371015">
                <a:moveTo>
                  <a:pt x="371015" y="192261"/>
                </a:moveTo>
                <a:lnTo>
                  <a:pt x="0" y="0"/>
                </a:lnTo>
              </a:path>
            </a:pathLst>
          </a:custGeom>
          <a:noFill/>
          <a:ln cap="flat" cmpd="sng" w="12375">
            <a:solidFill>
              <a:srgbClr val="344E63"/>
            </a:solidFill>
            <a:prstDash val="solid"/>
            <a:round/>
            <a:headEnd len="sm" w="sm" type="none"/>
            <a:tailEnd len="sm" w="sm" type="none"/>
          </a:ln>
        </p:spPr>
      </p:sp>
      <p:sp>
        <p:nvSpPr>
          <p:cNvPr id="188" name="Google Shape;188;p5"/>
          <p:cNvSpPr/>
          <p:nvPr/>
        </p:nvSpPr>
        <p:spPr>
          <a:xfrm>
            <a:off x="12367295" y="4796122"/>
            <a:ext cx="438085" cy="310439"/>
          </a:xfrm>
          <a:custGeom>
            <a:rect b="b" l="l" r="r" t="t"/>
            <a:pathLst>
              <a:path extrusionOk="0" h="310439" w="438085">
                <a:moveTo>
                  <a:pt x="438085" y="310439"/>
                </a:moveTo>
                <a:lnTo>
                  <a:pt x="0" y="0"/>
                </a:lnTo>
              </a:path>
            </a:pathLst>
          </a:custGeom>
          <a:noFill/>
          <a:ln cap="flat" cmpd="sng" w="12375">
            <a:solidFill>
              <a:srgbClr val="344E63"/>
            </a:solidFill>
            <a:prstDash val="solid"/>
            <a:round/>
            <a:headEnd len="sm" w="sm" type="none"/>
            <a:tailEnd len="sm" w="sm" type="none"/>
          </a:ln>
        </p:spPr>
      </p:sp>
      <p:sp>
        <p:nvSpPr>
          <p:cNvPr id="189" name="Google Shape;189;p5"/>
          <p:cNvSpPr/>
          <p:nvPr/>
        </p:nvSpPr>
        <p:spPr>
          <a:xfrm>
            <a:off x="12740034" y="5210424"/>
            <a:ext cx="106336" cy="517875"/>
          </a:xfrm>
          <a:custGeom>
            <a:rect b="b" l="l" r="r" t="t"/>
            <a:pathLst>
              <a:path extrusionOk="0" h="517875" w="106336">
                <a:moveTo>
                  <a:pt x="106336" y="0"/>
                </a:moveTo>
                <a:lnTo>
                  <a:pt x="0" y="517875"/>
                </a:lnTo>
              </a:path>
            </a:pathLst>
          </a:custGeom>
          <a:noFill/>
          <a:ln cap="flat" cmpd="sng" w="12375">
            <a:solidFill>
              <a:srgbClr val="344E63"/>
            </a:solidFill>
            <a:prstDash val="solid"/>
            <a:round/>
            <a:headEnd len="sm" w="sm" type="none"/>
            <a:tailEnd len="sm" w="sm" type="none"/>
          </a:ln>
        </p:spPr>
      </p:sp>
      <p:sp>
        <p:nvSpPr>
          <p:cNvPr id="190" name="Google Shape;190;p5"/>
          <p:cNvSpPr/>
          <p:nvPr/>
        </p:nvSpPr>
        <p:spPr>
          <a:xfrm>
            <a:off x="11755300" y="3244561"/>
            <a:ext cx="201884" cy="65447"/>
          </a:xfrm>
          <a:custGeom>
            <a:rect b="b" l="l" r="r" t="t"/>
            <a:pathLst>
              <a:path extrusionOk="0" h="65447" w="201884">
                <a:moveTo>
                  <a:pt x="201884" y="0"/>
                </a:moveTo>
                <a:lnTo>
                  <a:pt x="0" y="65447"/>
                </a:lnTo>
              </a:path>
            </a:pathLst>
          </a:custGeom>
          <a:noFill/>
          <a:ln cap="flat" cmpd="sng" w="12375">
            <a:solidFill>
              <a:srgbClr val="344E63"/>
            </a:solidFill>
            <a:prstDash val="solid"/>
            <a:round/>
            <a:headEnd len="sm" w="sm" type="none"/>
            <a:tailEnd len="sm" w="sm" type="none"/>
          </a:ln>
        </p:spPr>
      </p:sp>
      <p:sp>
        <p:nvSpPr>
          <p:cNvPr id="191" name="Google Shape;191;p5"/>
          <p:cNvSpPr/>
          <p:nvPr/>
        </p:nvSpPr>
        <p:spPr>
          <a:xfrm>
            <a:off x="11306368" y="2984902"/>
            <a:ext cx="320536" cy="296829"/>
          </a:xfrm>
          <a:custGeom>
            <a:rect b="b" l="l" r="r" t="t"/>
            <a:pathLst>
              <a:path extrusionOk="0" h="296829" w="320536">
                <a:moveTo>
                  <a:pt x="0" y="0"/>
                </a:moveTo>
                <a:lnTo>
                  <a:pt x="320536" y="296829"/>
                </a:lnTo>
              </a:path>
            </a:pathLst>
          </a:custGeom>
          <a:noFill/>
          <a:ln cap="flat" cmpd="sng" w="12375">
            <a:solidFill>
              <a:srgbClr val="344E63"/>
            </a:solidFill>
            <a:prstDash val="solid"/>
            <a:round/>
            <a:headEnd len="sm" w="sm" type="none"/>
            <a:tailEnd len="sm" w="sm" type="none"/>
          </a:ln>
        </p:spPr>
      </p:sp>
      <p:sp>
        <p:nvSpPr>
          <p:cNvPr id="192" name="Google Shape;192;p5"/>
          <p:cNvSpPr/>
          <p:nvPr/>
        </p:nvSpPr>
        <p:spPr>
          <a:xfrm>
            <a:off x="10974135" y="2997416"/>
            <a:ext cx="250103" cy="435406"/>
          </a:xfrm>
          <a:custGeom>
            <a:rect b="b" l="l" r="r" t="t"/>
            <a:pathLst>
              <a:path extrusionOk="0" h="435406" w="250103">
                <a:moveTo>
                  <a:pt x="250103" y="0"/>
                </a:moveTo>
                <a:lnTo>
                  <a:pt x="0" y="435406"/>
                </a:lnTo>
              </a:path>
            </a:pathLst>
          </a:custGeom>
          <a:noFill/>
          <a:ln cap="flat" cmpd="sng" w="12375">
            <a:solidFill>
              <a:srgbClr val="344E63"/>
            </a:solidFill>
            <a:prstDash val="solid"/>
            <a:round/>
            <a:headEnd len="sm" w="sm" type="none"/>
            <a:tailEnd len="sm" w="sm" type="none"/>
          </a:ln>
        </p:spPr>
      </p:sp>
      <p:sp>
        <p:nvSpPr>
          <p:cNvPr id="193" name="Google Shape;193;p5"/>
          <p:cNvSpPr/>
          <p:nvPr/>
        </p:nvSpPr>
        <p:spPr>
          <a:xfrm>
            <a:off x="10647387" y="2536774"/>
            <a:ext cx="92088" cy="464960"/>
          </a:xfrm>
          <a:custGeom>
            <a:rect b="b" l="l" r="r" t="t"/>
            <a:pathLst>
              <a:path extrusionOk="0" h="464960" w="92088">
                <a:moveTo>
                  <a:pt x="92088" y="0"/>
                </a:moveTo>
                <a:lnTo>
                  <a:pt x="0" y="464960"/>
                </a:lnTo>
              </a:path>
            </a:pathLst>
          </a:custGeom>
          <a:noFill/>
          <a:ln cap="flat" cmpd="sng" w="12375">
            <a:solidFill>
              <a:srgbClr val="344E63"/>
            </a:solidFill>
            <a:prstDash val="solid"/>
            <a:round/>
            <a:headEnd len="sm" w="sm" type="none"/>
            <a:tailEnd len="sm" w="sm" type="none"/>
          </a:ln>
        </p:spPr>
      </p:sp>
      <p:sp>
        <p:nvSpPr>
          <p:cNvPr id="194" name="Google Shape;194;p5"/>
          <p:cNvSpPr/>
          <p:nvPr/>
        </p:nvSpPr>
        <p:spPr>
          <a:xfrm>
            <a:off x="11066770" y="3215247"/>
            <a:ext cx="65243" cy="463407"/>
          </a:xfrm>
          <a:custGeom>
            <a:rect b="b" l="l" r="r" t="t"/>
            <a:pathLst>
              <a:path extrusionOk="0" h="463407" w="65243">
                <a:moveTo>
                  <a:pt x="0" y="0"/>
                </a:moveTo>
                <a:lnTo>
                  <a:pt x="65243" y="463407"/>
                </a:lnTo>
              </a:path>
            </a:pathLst>
          </a:custGeom>
          <a:noFill/>
          <a:ln cap="flat" cmpd="sng" w="12375">
            <a:solidFill>
              <a:srgbClr val="344E63"/>
            </a:solidFill>
            <a:prstDash val="solid"/>
            <a:round/>
            <a:headEnd len="sm" w="sm" type="none"/>
            <a:tailEnd len="sm" w="sm" type="none"/>
          </a:ln>
        </p:spPr>
      </p:sp>
      <p:sp>
        <p:nvSpPr>
          <p:cNvPr id="195" name="Google Shape;195;p5"/>
          <p:cNvSpPr/>
          <p:nvPr/>
        </p:nvSpPr>
        <p:spPr>
          <a:xfrm>
            <a:off x="10707690" y="3089341"/>
            <a:ext cx="284065" cy="48631"/>
          </a:xfrm>
          <a:custGeom>
            <a:rect b="b" l="l" r="r" t="t"/>
            <a:pathLst>
              <a:path extrusionOk="0" h="48631" w="284065">
                <a:moveTo>
                  <a:pt x="284065" y="48631"/>
                </a:moveTo>
                <a:lnTo>
                  <a:pt x="0" y="0"/>
                </a:lnTo>
              </a:path>
            </a:pathLst>
          </a:custGeom>
          <a:noFill/>
          <a:ln cap="flat" cmpd="sng" w="12375">
            <a:solidFill>
              <a:srgbClr val="344E63"/>
            </a:solidFill>
            <a:prstDash val="solid"/>
            <a:round/>
            <a:headEnd len="sm" w="sm" type="none"/>
            <a:tailEnd len="sm" w="sm" type="none"/>
          </a:ln>
        </p:spPr>
      </p:sp>
      <p:sp>
        <p:nvSpPr>
          <p:cNvPr id="196" name="Google Shape;196;p5"/>
          <p:cNvSpPr/>
          <p:nvPr/>
        </p:nvSpPr>
        <p:spPr>
          <a:xfrm>
            <a:off x="11748663" y="3371851"/>
            <a:ext cx="389788" cy="226982"/>
          </a:xfrm>
          <a:custGeom>
            <a:rect b="b" l="l" r="r" t="t"/>
            <a:pathLst>
              <a:path extrusionOk="0" h="226982" w="389788">
                <a:moveTo>
                  <a:pt x="389788" y="226982"/>
                </a:moveTo>
                <a:lnTo>
                  <a:pt x="0" y="0"/>
                </a:lnTo>
              </a:path>
            </a:pathLst>
          </a:custGeom>
          <a:noFill/>
          <a:ln cap="flat" cmpd="sng" w="12375">
            <a:solidFill>
              <a:srgbClr val="344E63"/>
            </a:solidFill>
            <a:prstDash val="solid"/>
            <a:round/>
            <a:headEnd len="sm" w="sm" type="none"/>
            <a:tailEnd len="sm" w="sm" type="none"/>
          </a:ln>
        </p:spPr>
      </p:sp>
      <p:sp>
        <p:nvSpPr>
          <p:cNvPr id="197" name="Google Shape;197;p5"/>
          <p:cNvSpPr/>
          <p:nvPr/>
        </p:nvSpPr>
        <p:spPr>
          <a:xfrm>
            <a:off x="12011350" y="3695365"/>
            <a:ext cx="162828" cy="468461"/>
          </a:xfrm>
          <a:custGeom>
            <a:rect b="b" l="l" r="r" t="t"/>
            <a:pathLst>
              <a:path extrusionOk="0" h="468461" w="162828">
                <a:moveTo>
                  <a:pt x="162828" y="0"/>
                </a:moveTo>
                <a:lnTo>
                  <a:pt x="0" y="468461"/>
                </a:lnTo>
              </a:path>
            </a:pathLst>
          </a:custGeom>
          <a:noFill/>
          <a:ln cap="flat" cmpd="sng" w="12375">
            <a:solidFill>
              <a:srgbClr val="344E63"/>
            </a:solidFill>
            <a:prstDash val="solid"/>
            <a:round/>
            <a:headEnd len="sm" w="sm" type="none"/>
            <a:tailEnd len="sm" w="sm" type="none"/>
          </a:ln>
        </p:spPr>
      </p:sp>
      <p:sp>
        <p:nvSpPr>
          <p:cNvPr id="198" name="Google Shape;198;p5"/>
          <p:cNvSpPr/>
          <p:nvPr/>
        </p:nvSpPr>
        <p:spPr>
          <a:xfrm>
            <a:off x="12029123" y="3904418"/>
            <a:ext cx="182108" cy="268332"/>
          </a:xfrm>
          <a:custGeom>
            <a:rect b="b" l="l" r="r" t="t"/>
            <a:pathLst>
              <a:path extrusionOk="0" h="268332" w="182108">
                <a:moveTo>
                  <a:pt x="182108" y="0"/>
                </a:moveTo>
                <a:lnTo>
                  <a:pt x="0" y="268332"/>
                </a:lnTo>
              </a:path>
            </a:pathLst>
          </a:custGeom>
          <a:noFill/>
          <a:ln cap="flat" cmpd="sng" w="12375">
            <a:solidFill>
              <a:srgbClr val="344E63"/>
            </a:solidFill>
            <a:prstDash val="solid"/>
            <a:round/>
            <a:headEnd len="sm" w="sm" type="none"/>
            <a:tailEnd len="sm" w="sm" type="none"/>
          </a:ln>
        </p:spPr>
      </p:sp>
      <p:sp>
        <p:nvSpPr>
          <p:cNvPr id="199" name="Google Shape;199;p5"/>
          <p:cNvSpPr/>
          <p:nvPr/>
        </p:nvSpPr>
        <p:spPr>
          <a:xfrm>
            <a:off x="11854500" y="3882014"/>
            <a:ext cx="336103" cy="189641"/>
          </a:xfrm>
          <a:custGeom>
            <a:rect b="b" l="l" r="r" t="t"/>
            <a:pathLst>
              <a:path extrusionOk="0" h="189641" w="336103">
                <a:moveTo>
                  <a:pt x="336103" y="0"/>
                </a:moveTo>
                <a:lnTo>
                  <a:pt x="0" y="189641"/>
                </a:lnTo>
              </a:path>
            </a:pathLst>
          </a:custGeom>
          <a:noFill/>
          <a:ln cap="flat" cmpd="sng" w="12375">
            <a:solidFill>
              <a:srgbClr val="344E63"/>
            </a:solidFill>
            <a:prstDash val="solid"/>
            <a:round/>
            <a:headEnd len="sm" w="sm" type="none"/>
            <a:tailEnd len="sm" w="sm" type="none"/>
          </a:ln>
        </p:spPr>
      </p:sp>
      <p:sp>
        <p:nvSpPr>
          <p:cNvPr id="200" name="Google Shape;200;p5"/>
          <p:cNvSpPr/>
          <p:nvPr/>
        </p:nvSpPr>
        <p:spPr>
          <a:xfrm>
            <a:off x="11111356" y="3505520"/>
            <a:ext cx="237779" cy="496395"/>
          </a:xfrm>
          <a:custGeom>
            <a:rect b="b" l="l" r="r" t="t"/>
            <a:pathLst>
              <a:path extrusionOk="0" h="496395" w="237779">
                <a:moveTo>
                  <a:pt x="237779" y="0"/>
                </a:moveTo>
                <a:lnTo>
                  <a:pt x="0" y="496395"/>
                </a:lnTo>
              </a:path>
            </a:pathLst>
          </a:custGeom>
          <a:noFill/>
          <a:ln cap="flat" cmpd="sng" w="12375">
            <a:solidFill>
              <a:srgbClr val="344E63"/>
            </a:solidFill>
            <a:prstDash val="solid"/>
            <a:round/>
            <a:headEnd len="sm" w="sm" type="none"/>
            <a:tailEnd len="sm" w="sm" type="none"/>
          </a:ln>
        </p:spPr>
      </p:sp>
      <p:sp>
        <p:nvSpPr>
          <p:cNvPr id="201" name="Google Shape;201;p5"/>
          <p:cNvSpPr/>
          <p:nvPr/>
        </p:nvSpPr>
        <p:spPr>
          <a:xfrm>
            <a:off x="11412992" y="3502105"/>
            <a:ext cx="335082" cy="542176"/>
          </a:xfrm>
          <a:custGeom>
            <a:rect b="b" l="l" r="r" t="t"/>
            <a:pathLst>
              <a:path extrusionOk="0" h="542176" w="335082">
                <a:moveTo>
                  <a:pt x="0" y="0"/>
                </a:moveTo>
                <a:lnTo>
                  <a:pt x="335082" y="542176"/>
                </a:lnTo>
              </a:path>
            </a:pathLst>
          </a:custGeom>
          <a:noFill/>
          <a:ln cap="flat" cmpd="sng" w="12375">
            <a:solidFill>
              <a:srgbClr val="344E63"/>
            </a:solidFill>
            <a:prstDash val="solid"/>
            <a:round/>
            <a:headEnd len="sm" w="sm" type="none"/>
            <a:tailEnd len="sm" w="sm" type="none"/>
          </a:ln>
        </p:spPr>
      </p:sp>
      <p:sp>
        <p:nvSpPr>
          <p:cNvPr id="202" name="Google Shape;202;p5"/>
          <p:cNvSpPr/>
          <p:nvPr/>
        </p:nvSpPr>
        <p:spPr>
          <a:xfrm>
            <a:off x="11213759" y="3781458"/>
            <a:ext cx="366776" cy="141036"/>
          </a:xfrm>
          <a:custGeom>
            <a:rect b="b" l="l" r="r" t="t"/>
            <a:pathLst>
              <a:path extrusionOk="0" h="141036" w="366776">
                <a:moveTo>
                  <a:pt x="366776" y="141036"/>
                </a:moveTo>
                <a:lnTo>
                  <a:pt x="0" y="0"/>
                </a:lnTo>
              </a:path>
            </a:pathLst>
          </a:custGeom>
          <a:noFill/>
          <a:ln cap="flat" cmpd="sng" w="12375">
            <a:solidFill>
              <a:srgbClr val="344E63"/>
            </a:solidFill>
            <a:prstDash val="solid"/>
            <a:round/>
            <a:headEnd len="sm" w="sm" type="none"/>
            <a:tailEnd len="sm" w="sm" type="none"/>
          </a:ln>
        </p:spPr>
      </p:sp>
      <p:sp>
        <p:nvSpPr>
          <p:cNvPr id="203" name="Google Shape;203;p5"/>
          <p:cNvSpPr/>
          <p:nvPr/>
        </p:nvSpPr>
        <p:spPr>
          <a:xfrm>
            <a:off x="11152855" y="3960757"/>
            <a:ext cx="424796" cy="93500"/>
          </a:xfrm>
          <a:custGeom>
            <a:rect b="b" l="l" r="r" t="t"/>
            <a:pathLst>
              <a:path extrusionOk="0" h="93500" w="424796">
                <a:moveTo>
                  <a:pt x="424796" y="0"/>
                </a:moveTo>
                <a:lnTo>
                  <a:pt x="0" y="93500"/>
                </a:lnTo>
              </a:path>
            </a:pathLst>
          </a:custGeom>
          <a:noFill/>
          <a:ln cap="flat" cmpd="sng" w="12375">
            <a:solidFill>
              <a:srgbClr val="344E63"/>
            </a:solidFill>
            <a:prstDash val="solid"/>
            <a:round/>
            <a:headEnd len="sm" w="sm" type="none"/>
            <a:tailEnd len="sm" w="sm" type="none"/>
          </a:ln>
        </p:spPr>
      </p:sp>
      <p:sp>
        <p:nvSpPr>
          <p:cNvPr id="204" name="Google Shape;204;p5"/>
          <p:cNvSpPr/>
          <p:nvPr/>
        </p:nvSpPr>
        <p:spPr>
          <a:xfrm>
            <a:off x="12239989" y="4706917"/>
            <a:ext cx="304923" cy="377513"/>
          </a:xfrm>
          <a:custGeom>
            <a:rect b="b" l="l" r="r" t="t"/>
            <a:pathLst>
              <a:path extrusionOk="0" h="377513" w="304923">
                <a:moveTo>
                  <a:pt x="304923" y="0"/>
                </a:moveTo>
                <a:lnTo>
                  <a:pt x="0" y="377513"/>
                </a:lnTo>
              </a:path>
            </a:pathLst>
          </a:custGeom>
          <a:noFill/>
          <a:ln cap="flat" cmpd="sng" w="12375">
            <a:solidFill>
              <a:srgbClr val="344E63"/>
            </a:solidFill>
            <a:prstDash val="solid"/>
            <a:round/>
            <a:headEnd len="sm" w="sm" type="none"/>
            <a:tailEnd len="sm" w="sm" type="none"/>
          </a:ln>
        </p:spPr>
      </p:sp>
      <p:sp>
        <p:nvSpPr>
          <p:cNvPr id="205" name="Google Shape;205;p5"/>
          <p:cNvSpPr/>
          <p:nvPr/>
        </p:nvSpPr>
        <p:spPr>
          <a:xfrm>
            <a:off x="12048811" y="4279424"/>
            <a:ext cx="483327" cy="337455"/>
          </a:xfrm>
          <a:custGeom>
            <a:rect b="b" l="l" r="r" t="t"/>
            <a:pathLst>
              <a:path extrusionOk="0" h="337455" w="483327">
                <a:moveTo>
                  <a:pt x="483327" y="337455"/>
                </a:moveTo>
                <a:lnTo>
                  <a:pt x="0" y="0"/>
                </a:lnTo>
              </a:path>
            </a:pathLst>
          </a:custGeom>
          <a:noFill/>
          <a:ln cap="flat" cmpd="sng" w="12375">
            <a:solidFill>
              <a:srgbClr val="344E63"/>
            </a:solidFill>
            <a:prstDash val="solid"/>
            <a:round/>
            <a:headEnd len="sm" w="sm" type="none"/>
            <a:tailEnd len="sm" w="sm" type="none"/>
          </a:ln>
        </p:spPr>
      </p:sp>
      <p:sp>
        <p:nvSpPr>
          <p:cNvPr id="206" name="Google Shape;206;p5"/>
          <p:cNvSpPr/>
          <p:nvPr/>
        </p:nvSpPr>
        <p:spPr>
          <a:xfrm>
            <a:off x="12066354" y="4523789"/>
            <a:ext cx="179171" cy="278581"/>
          </a:xfrm>
          <a:custGeom>
            <a:rect b="b" l="l" r="r" t="t"/>
            <a:pathLst>
              <a:path extrusionOk="0" h="278581" w="179171">
                <a:moveTo>
                  <a:pt x="179171" y="0"/>
                </a:moveTo>
                <a:lnTo>
                  <a:pt x="0" y="278581"/>
                </a:lnTo>
              </a:path>
            </a:pathLst>
          </a:custGeom>
          <a:noFill/>
          <a:ln cap="flat" cmpd="sng" w="12375">
            <a:solidFill>
              <a:srgbClr val="344E63"/>
            </a:solidFill>
            <a:prstDash val="solid"/>
            <a:round/>
            <a:headEnd len="sm" w="sm" type="none"/>
            <a:tailEnd len="sm" w="sm" type="none"/>
          </a:ln>
        </p:spPr>
      </p:sp>
      <p:sp>
        <p:nvSpPr>
          <p:cNvPr id="207" name="Google Shape;207;p5"/>
          <p:cNvSpPr/>
          <p:nvPr/>
        </p:nvSpPr>
        <p:spPr>
          <a:xfrm>
            <a:off x="11849776" y="4153897"/>
            <a:ext cx="377879" cy="274616"/>
          </a:xfrm>
          <a:custGeom>
            <a:rect b="b" l="l" r="r" t="t"/>
            <a:pathLst>
              <a:path extrusionOk="0" h="274616" w="377879">
                <a:moveTo>
                  <a:pt x="377879" y="274616"/>
                </a:moveTo>
                <a:lnTo>
                  <a:pt x="0" y="0"/>
                </a:lnTo>
              </a:path>
            </a:pathLst>
          </a:custGeom>
          <a:noFill/>
          <a:ln cap="flat" cmpd="sng" w="12375">
            <a:solidFill>
              <a:srgbClr val="344E63"/>
            </a:solidFill>
            <a:prstDash val="solid"/>
            <a:round/>
            <a:headEnd len="sm" w="sm" type="none"/>
            <a:tailEnd len="sm" w="sm" type="none"/>
          </a:ln>
        </p:spPr>
      </p:sp>
      <p:sp>
        <p:nvSpPr>
          <p:cNvPr id="208" name="Google Shape;208;p5"/>
          <p:cNvSpPr/>
          <p:nvPr/>
        </p:nvSpPr>
        <p:spPr>
          <a:xfrm>
            <a:off x="12095674" y="4777283"/>
            <a:ext cx="147726" cy="60356"/>
          </a:xfrm>
          <a:custGeom>
            <a:rect b="b" l="l" r="r" t="t"/>
            <a:pathLst>
              <a:path extrusionOk="0" h="60356" w="147726">
                <a:moveTo>
                  <a:pt x="147726" y="0"/>
                </a:moveTo>
                <a:lnTo>
                  <a:pt x="0" y="60356"/>
                </a:lnTo>
              </a:path>
            </a:pathLst>
          </a:custGeom>
          <a:noFill/>
          <a:ln cap="flat" cmpd="sng" w="12375">
            <a:solidFill>
              <a:srgbClr val="344E63"/>
            </a:solidFill>
            <a:prstDash val="solid"/>
            <a:round/>
            <a:headEnd len="sm" w="sm" type="none"/>
            <a:tailEnd len="sm" w="sm" type="none"/>
          </a:ln>
        </p:spPr>
      </p:sp>
      <p:sp>
        <p:nvSpPr>
          <p:cNvPr id="209" name="Google Shape;209;p5"/>
          <p:cNvSpPr/>
          <p:nvPr/>
        </p:nvSpPr>
        <p:spPr>
          <a:xfrm>
            <a:off x="11805200" y="4170796"/>
            <a:ext cx="379075" cy="185776"/>
          </a:xfrm>
          <a:custGeom>
            <a:rect b="b" l="l" r="r" t="t"/>
            <a:pathLst>
              <a:path extrusionOk="0" h="185776" w="379075">
                <a:moveTo>
                  <a:pt x="379075" y="0"/>
                </a:moveTo>
                <a:lnTo>
                  <a:pt x="0" y="185776"/>
                </a:lnTo>
              </a:path>
            </a:pathLst>
          </a:custGeom>
          <a:noFill/>
          <a:ln cap="flat" cmpd="sng" w="12375">
            <a:solidFill>
              <a:srgbClr val="344E63"/>
            </a:solidFill>
            <a:prstDash val="solid"/>
            <a:round/>
            <a:headEnd len="sm" w="sm" type="none"/>
            <a:tailEnd len="sm" w="sm" type="none"/>
          </a:ln>
        </p:spPr>
      </p:sp>
      <p:sp>
        <p:nvSpPr>
          <p:cNvPr id="210" name="Google Shape;210;p5"/>
          <p:cNvSpPr/>
          <p:nvPr/>
        </p:nvSpPr>
        <p:spPr>
          <a:xfrm>
            <a:off x="11427757" y="3881128"/>
            <a:ext cx="269473" cy="443843"/>
          </a:xfrm>
          <a:custGeom>
            <a:rect b="b" l="l" r="r" t="t"/>
            <a:pathLst>
              <a:path extrusionOk="0" h="443843" w="269473">
                <a:moveTo>
                  <a:pt x="0" y="0"/>
                </a:moveTo>
                <a:lnTo>
                  <a:pt x="269473" y="443843"/>
                </a:lnTo>
              </a:path>
            </a:pathLst>
          </a:custGeom>
          <a:noFill/>
          <a:ln cap="flat" cmpd="sng" w="12375">
            <a:solidFill>
              <a:srgbClr val="344E63"/>
            </a:solidFill>
            <a:prstDash val="solid"/>
            <a:round/>
            <a:headEnd len="sm" w="sm" type="none"/>
            <a:tailEnd len="sm" w="sm" type="none"/>
          </a:ln>
        </p:spPr>
      </p:sp>
      <p:sp>
        <p:nvSpPr>
          <p:cNvPr id="211" name="Google Shape;211;p5"/>
          <p:cNvSpPr/>
          <p:nvPr/>
        </p:nvSpPr>
        <p:spPr>
          <a:xfrm>
            <a:off x="10955456" y="3870943"/>
            <a:ext cx="390216" cy="384670"/>
          </a:xfrm>
          <a:custGeom>
            <a:rect b="b" l="l" r="r" t="t"/>
            <a:pathLst>
              <a:path extrusionOk="0" h="384670" w="390216">
                <a:moveTo>
                  <a:pt x="390216" y="0"/>
                </a:moveTo>
                <a:lnTo>
                  <a:pt x="0" y="384670"/>
                </a:lnTo>
              </a:path>
            </a:pathLst>
          </a:custGeom>
          <a:noFill/>
          <a:ln cap="flat" cmpd="sng" w="12375">
            <a:solidFill>
              <a:srgbClr val="344E63"/>
            </a:solidFill>
            <a:prstDash val="solid"/>
            <a:round/>
            <a:headEnd len="sm" w="sm" type="none"/>
            <a:tailEnd len="sm" w="sm" type="none"/>
          </a:ln>
        </p:spPr>
      </p:sp>
      <p:sp>
        <p:nvSpPr>
          <p:cNvPr id="212" name="Google Shape;212;p5"/>
          <p:cNvSpPr/>
          <p:nvPr/>
        </p:nvSpPr>
        <p:spPr>
          <a:xfrm>
            <a:off x="10998262" y="3543081"/>
            <a:ext cx="340571" cy="242392"/>
          </a:xfrm>
          <a:custGeom>
            <a:rect b="b" l="l" r="r" t="t"/>
            <a:pathLst>
              <a:path extrusionOk="0" h="242392" w="340571">
                <a:moveTo>
                  <a:pt x="340571" y="242392"/>
                </a:moveTo>
                <a:lnTo>
                  <a:pt x="0" y="0"/>
                </a:lnTo>
              </a:path>
            </a:pathLst>
          </a:custGeom>
          <a:noFill/>
          <a:ln cap="flat" cmpd="sng" w="12375">
            <a:solidFill>
              <a:srgbClr val="344E63"/>
            </a:solidFill>
            <a:prstDash val="solid"/>
            <a:round/>
            <a:headEnd len="sm" w="sm" type="none"/>
            <a:tailEnd len="sm" w="sm" type="none"/>
          </a:ln>
        </p:spPr>
      </p:sp>
      <p:sp>
        <p:nvSpPr>
          <p:cNvPr id="213" name="Google Shape;213;p5"/>
          <p:cNvSpPr/>
          <p:nvPr/>
        </p:nvSpPr>
        <p:spPr>
          <a:xfrm>
            <a:off x="11401201" y="4260478"/>
            <a:ext cx="78032" cy="461343"/>
          </a:xfrm>
          <a:custGeom>
            <a:rect b="b" l="l" r="r" t="t"/>
            <a:pathLst>
              <a:path extrusionOk="0" h="461343" w="78032">
                <a:moveTo>
                  <a:pt x="78032" y="0"/>
                </a:moveTo>
                <a:lnTo>
                  <a:pt x="0" y="461343"/>
                </a:lnTo>
              </a:path>
            </a:pathLst>
          </a:custGeom>
          <a:noFill/>
          <a:ln cap="flat" cmpd="sng" w="12375">
            <a:solidFill>
              <a:srgbClr val="344E63"/>
            </a:solidFill>
            <a:prstDash val="solid"/>
            <a:round/>
            <a:headEnd len="sm" w="sm" type="none"/>
            <a:tailEnd len="sm" w="sm" type="none"/>
          </a:ln>
        </p:spPr>
      </p:sp>
      <p:sp>
        <p:nvSpPr>
          <p:cNvPr id="214" name="Google Shape;214;p5"/>
          <p:cNvSpPr/>
          <p:nvPr/>
        </p:nvSpPr>
        <p:spPr>
          <a:xfrm>
            <a:off x="10975994" y="4207443"/>
            <a:ext cx="448905" cy="87143"/>
          </a:xfrm>
          <a:custGeom>
            <a:rect b="b" l="l" r="r" t="t"/>
            <a:pathLst>
              <a:path extrusionOk="0" h="87143" w="448905">
                <a:moveTo>
                  <a:pt x="448905" y="0"/>
                </a:moveTo>
                <a:lnTo>
                  <a:pt x="0" y="87143"/>
                </a:lnTo>
              </a:path>
            </a:pathLst>
          </a:custGeom>
          <a:noFill/>
          <a:ln cap="flat" cmpd="sng" w="12375">
            <a:solidFill>
              <a:srgbClr val="344E63"/>
            </a:solidFill>
            <a:prstDash val="solid"/>
            <a:round/>
            <a:headEnd len="sm" w="sm" type="none"/>
            <a:tailEnd len="sm" w="sm" type="none"/>
          </a:ln>
        </p:spPr>
      </p:sp>
      <p:sp>
        <p:nvSpPr>
          <p:cNvPr id="215" name="Google Shape;215;p5"/>
          <p:cNvSpPr/>
          <p:nvPr/>
        </p:nvSpPr>
        <p:spPr>
          <a:xfrm>
            <a:off x="11158877" y="3828559"/>
            <a:ext cx="104937" cy="481019"/>
          </a:xfrm>
          <a:custGeom>
            <a:rect b="b" l="l" r="r" t="t"/>
            <a:pathLst>
              <a:path extrusionOk="0" h="481019" w="104937">
                <a:moveTo>
                  <a:pt x="104937" y="481019"/>
                </a:moveTo>
                <a:lnTo>
                  <a:pt x="0" y="0"/>
                </a:lnTo>
              </a:path>
            </a:pathLst>
          </a:custGeom>
          <a:noFill/>
          <a:ln cap="flat" cmpd="sng" w="12375">
            <a:solidFill>
              <a:srgbClr val="344E63"/>
            </a:solidFill>
            <a:prstDash val="solid"/>
            <a:round/>
            <a:headEnd len="sm" w="sm" type="none"/>
            <a:tailEnd len="sm" w="sm" type="none"/>
          </a:ln>
        </p:spPr>
      </p:sp>
      <p:sp>
        <p:nvSpPr>
          <p:cNvPr id="216" name="Google Shape;216;p5"/>
          <p:cNvSpPr/>
          <p:nvPr/>
        </p:nvSpPr>
        <p:spPr>
          <a:xfrm>
            <a:off x="11294901" y="4439225"/>
            <a:ext cx="74305" cy="284010"/>
          </a:xfrm>
          <a:custGeom>
            <a:rect b="b" l="l" r="r" t="t"/>
            <a:pathLst>
              <a:path extrusionOk="0" h="284010" w="74305">
                <a:moveTo>
                  <a:pt x="0" y="0"/>
                </a:moveTo>
                <a:lnTo>
                  <a:pt x="74305" y="284010"/>
                </a:lnTo>
              </a:path>
            </a:pathLst>
          </a:custGeom>
          <a:noFill/>
          <a:ln cap="flat" cmpd="sng" w="12375">
            <a:solidFill>
              <a:srgbClr val="344E63"/>
            </a:solidFill>
            <a:prstDash val="solid"/>
            <a:round/>
            <a:headEnd len="sm" w="sm" type="none"/>
            <a:tailEnd len="sm" w="sm" type="none"/>
          </a:ln>
        </p:spPr>
      </p:sp>
      <p:sp>
        <p:nvSpPr>
          <p:cNvPr id="217" name="Google Shape;217;p5"/>
          <p:cNvSpPr/>
          <p:nvPr/>
        </p:nvSpPr>
        <p:spPr>
          <a:xfrm>
            <a:off x="12115813" y="5218057"/>
            <a:ext cx="411095" cy="180839"/>
          </a:xfrm>
          <a:custGeom>
            <a:rect b="b" l="l" r="r" t="t"/>
            <a:pathLst>
              <a:path extrusionOk="0" h="180839" w="411095">
                <a:moveTo>
                  <a:pt x="411095" y="0"/>
                </a:moveTo>
                <a:lnTo>
                  <a:pt x="0" y="180839"/>
                </a:lnTo>
              </a:path>
            </a:pathLst>
          </a:custGeom>
          <a:noFill/>
          <a:ln cap="flat" cmpd="sng" w="12375">
            <a:solidFill>
              <a:srgbClr val="344E63"/>
            </a:solidFill>
            <a:prstDash val="solid"/>
            <a:round/>
            <a:headEnd len="sm" w="sm" type="none"/>
            <a:tailEnd len="sm" w="sm" type="none"/>
          </a:ln>
        </p:spPr>
      </p:sp>
      <p:sp>
        <p:nvSpPr>
          <p:cNvPr id="218" name="Google Shape;218;p5"/>
          <p:cNvSpPr/>
          <p:nvPr/>
        </p:nvSpPr>
        <p:spPr>
          <a:xfrm>
            <a:off x="12386607" y="5519839"/>
            <a:ext cx="397307" cy="166390"/>
          </a:xfrm>
          <a:custGeom>
            <a:rect b="b" l="l" r="r" t="t"/>
            <a:pathLst>
              <a:path extrusionOk="0" h="166390" w="397307">
                <a:moveTo>
                  <a:pt x="397307" y="0"/>
                </a:moveTo>
                <a:lnTo>
                  <a:pt x="0" y="166390"/>
                </a:lnTo>
              </a:path>
            </a:pathLst>
          </a:custGeom>
          <a:noFill/>
          <a:ln cap="flat" cmpd="sng" w="12375">
            <a:solidFill>
              <a:srgbClr val="344E63"/>
            </a:solidFill>
            <a:prstDash val="solid"/>
            <a:round/>
            <a:headEnd len="sm" w="sm" type="none"/>
            <a:tailEnd len="sm" w="sm" type="none"/>
          </a:ln>
        </p:spPr>
      </p:sp>
      <p:sp>
        <p:nvSpPr>
          <p:cNvPr id="219" name="Google Shape;219;p5"/>
          <p:cNvSpPr/>
          <p:nvPr/>
        </p:nvSpPr>
        <p:spPr>
          <a:xfrm>
            <a:off x="11452456" y="4838369"/>
            <a:ext cx="347588" cy="225061"/>
          </a:xfrm>
          <a:custGeom>
            <a:rect b="b" l="l" r="r" t="t"/>
            <a:pathLst>
              <a:path extrusionOk="0" h="225061" w="347588">
                <a:moveTo>
                  <a:pt x="347588" y="225061"/>
                </a:moveTo>
                <a:lnTo>
                  <a:pt x="0" y="0"/>
                </a:lnTo>
              </a:path>
            </a:pathLst>
          </a:custGeom>
          <a:noFill/>
          <a:ln cap="flat" cmpd="sng" w="12375">
            <a:solidFill>
              <a:srgbClr val="344E63"/>
            </a:solidFill>
            <a:prstDash val="solid"/>
            <a:round/>
            <a:headEnd len="sm" w="sm" type="none"/>
            <a:tailEnd len="sm" w="sm" type="none"/>
          </a:ln>
        </p:spPr>
      </p:sp>
      <p:sp>
        <p:nvSpPr>
          <p:cNvPr id="220" name="Google Shape;220;p5"/>
          <p:cNvSpPr/>
          <p:nvPr/>
        </p:nvSpPr>
        <p:spPr>
          <a:xfrm>
            <a:off x="11895922" y="5153078"/>
            <a:ext cx="374787" cy="501545"/>
          </a:xfrm>
          <a:custGeom>
            <a:rect b="b" l="l" r="r" t="t"/>
            <a:pathLst>
              <a:path extrusionOk="0" h="501545" w="374787">
                <a:moveTo>
                  <a:pt x="0" y="0"/>
                </a:moveTo>
                <a:lnTo>
                  <a:pt x="374787" y="501545"/>
                </a:lnTo>
              </a:path>
            </a:pathLst>
          </a:custGeom>
          <a:noFill/>
          <a:ln cap="flat" cmpd="sng" w="12375">
            <a:solidFill>
              <a:srgbClr val="344E63"/>
            </a:solidFill>
            <a:prstDash val="solid"/>
            <a:round/>
            <a:headEnd len="sm" w="sm" type="none"/>
            <a:tailEnd len="sm" w="sm" type="none"/>
          </a:ln>
        </p:spPr>
      </p:sp>
      <p:sp>
        <p:nvSpPr>
          <p:cNvPr id="221" name="Google Shape;221;p5"/>
          <p:cNvSpPr/>
          <p:nvPr/>
        </p:nvSpPr>
        <p:spPr>
          <a:xfrm>
            <a:off x="12036974" y="5472328"/>
            <a:ext cx="358401" cy="278808"/>
          </a:xfrm>
          <a:custGeom>
            <a:rect b="b" l="l" r="r" t="t"/>
            <a:pathLst>
              <a:path extrusionOk="0" h="278808" w="358401">
                <a:moveTo>
                  <a:pt x="358401" y="0"/>
                </a:moveTo>
                <a:lnTo>
                  <a:pt x="0" y="278808"/>
                </a:lnTo>
              </a:path>
            </a:pathLst>
          </a:custGeom>
          <a:noFill/>
          <a:ln cap="flat" cmpd="sng" w="12375">
            <a:solidFill>
              <a:srgbClr val="344E63"/>
            </a:solidFill>
            <a:prstDash val="solid"/>
            <a:round/>
            <a:headEnd len="sm" w="sm" type="none"/>
            <a:tailEnd len="sm" w="sm" type="none"/>
          </a:ln>
        </p:spPr>
      </p:sp>
      <p:sp>
        <p:nvSpPr>
          <p:cNvPr id="222" name="Google Shape;222;p5"/>
          <p:cNvSpPr/>
          <p:nvPr/>
        </p:nvSpPr>
        <p:spPr>
          <a:xfrm>
            <a:off x="12242753" y="5200644"/>
            <a:ext cx="160934" cy="180927"/>
          </a:xfrm>
          <a:custGeom>
            <a:rect b="b" l="l" r="r" t="t"/>
            <a:pathLst>
              <a:path extrusionOk="0" h="180927" w="160934">
                <a:moveTo>
                  <a:pt x="160934" y="180927"/>
                </a:moveTo>
                <a:lnTo>
                  <a:pt x="0" y="0"/>
                </a:lnTo>
              </a:path>
            </a:pathLst>
          </a:custGeom>
          <a:noFill/>
          <a:ln cap="flat" cmpd="sng" w="12375">
            <a:solidFill>
              <a:srgbClr val="344E63"/>
            </a:solidFill>
            <a:prstDash val="solid"/>
            <a:round/>
            <a:headEnd len="sm" w="sm" type="none"/>
            <a:tailEnd len="sm" w="sm" type="none"/>
          </a:ln>
        </p:spPr>
      </p:sp>
      <p:sp>
        <p:nvSpPr>
          <p:cNvPr id="223" name="Google Shape;223;p5"/>
          <p:cNvSpPr/>
          <p:nvPr/>
        </p:nvSpPr>
        <p:spPr>
          <a:xfrm>
            <a:off x="12122262" y="5429922"/>
            <a:ext cx="259064" cy="9525"/>
          </a:xfrm>
          <a:custGeom>
            <a:rect b="b" l="l" r="r" t="t"/>
            <a:pathLst>
              <a:path extrusionOk="0" h="9525" w="259064">
                <a:moveTo>
                  <a:pt x="259064" y="1167"/>
                </a:moveTo>
                <a:lnTo>
                  <a:pt x="0" y="0"/>
                </a:lnTo>
              </a:path>
            </a:pathLst>
          </a:custGeom>
          <a:noFill/>
          <a:ln cap="flat" cmpd="sng" w="12375">
            <a:solidFill>
              <a:srgbClr val="344E63"/>
            </a:solidFill>
            <a:prstDash val="solid"/>
            <a:round/>
            <a:headEnd len="sm" w="sm" type="none"/>
            <a:tailEnd len="sm" w="sm" type="none"/>
          </a:ln>
        </p:spPr>
      </p:sp>
      <p:sp>
        <p:nvSpPr>
          <p:cNvPr id="224" name="Google Shape;224;p5"/>
          <p:cNvSpPr/>
          <p:nvPr/>
        </p:nvSpPr>
        <p:spPr>
          <a:xfrm>
            <a:off x="12053028" y="5798435"/>
            <a:ext cx="605007" cy="9525"/>
          </a:xfrm>
          <a:custGeom>
            <a:rect b="b" l="l" r="r" t="t"/>
            <a:pathLst>
              <a:path extrusionOk="0" h="9525" w="605007">
                <a:moveTo>
                  <a:pt x="605007" y="4059"/>
                </a:moveTo>
                <a:lnTo>
                  <a:pt x="0" y="0"/>
                </a:lnTo>
              </a:path>
            </a:pathLst>
          </a:custGeom>
          <a:noFill/>
          <a:ln cap="flat" cmpd="sng" w="12375">
            <a:solidFill>
              <a:srgbClr val="344E63"/>
            </a:solidFill>
            <a:prstDash val="solid"/>
            <a:round/>
            <a:headEnd len="sm" w="sm" type="none"/>
            <a:tailEnd len="sm" w="sm" type="none"/>
          </a:ln>
        </p:spPr>
      </p:sp>
      <p:sp>
        <p:nvSpPr>
          <p:cNvPr id="225" name="Google Shape;225;p5"/>
          <p:cNvSpPr/>
          <p:nvPr/>
        </p:nvSpPr>
        <p:spPr>
          <a:xfrm>
            <a:off x="12390839" y="5731589"/>
            <a:ext cx="268666" cy="57417"/>
          </a:xfrm>
          <a:custGeom>
            <a:rect b="b" l="l" r="r" t="t"/>
            <a:pathLst>
              <a:path extrusionOk="0" h="57417" w="268666">
                <a:moveTo>
                  <a:pt x="268666" y="57417"/>
                </a:moveTo>
                <a:lnTo>
                  <a:pt x="0" y="0"/>
                </a:lnTo>
              </a:path>
            </a:pathLst>
          </a:custGeom>
          <a:noFill/>
          <a:ln cap="flat" cmpd="sng" w="12375">
            <a:solidFill>
              <a:srgbClr val="344E63"/>
            </a:solidFill>
            <a:prstDash val="solid"/>
            <a:round/>
            <a:headEnd len="sm" w="sm" type="none"/>
            <a:tailEnd len="sm" w="sm" type="none"/>
          </a:ln>
        </p:spPr>
      </p:sp>
      <p:sp>
        <p:nvSpPr>
          <p:cNvPr id="226" name="Google Shape;226;p5"/>
          <p:cNvSpPr/>
          <p:nvPr/>
        </p:nvSpPr>
        <p:spPr>
          <a:xfrm>
            <a:off x="11347290" y="3392660"/>
            <a:ext cx="304762" cy="586050"/>
          </a:xfrm>
          <a:custGeom>
            <a:rect b="b" l="l" r="r" t="t"/>
            <a:pathLst>
              <a:path extrusionOk="0" h="586050" w="304762">
                <a:moveTo>
                  <a:pt x="304762" y="0"/>
                </a:moveTo>
                <a:lnTo>
                  <a:pt x="0" y="586050"/>
                </a:lnTo>
              </a:path>
            </a:pathLst>
          </a:custGeom>
          <a:noFill/>
          <a:ln cap="flat" cmpd="sng" w="12375">
            <a:solidFill>
              <a:srgbClr val="344E63"/>
            </a:solidFill>
            <a:prstDash val="solid"/>
            <a:round/>
            <a:headEnd len="sm" w="sm" type="none"/>
            <a:tailEnd len="sm" w="sm" type="none"/>
          </a:ln>
        </p:spPr>
      </p:sp>
      <p:sp>
        <p:nvSpPr>
          <p:cNvPr id="227" name="Google Shape;227;p5"/>
          <p:cNvSpPr/>
          <p:nvPr/>
        </p:nvSpPr>
        <p:spPr>
          <a:xfrm>
            <a:off x="10973926" y="3553858"/>
            <a:ext cx="295068" cy="429644"/>
          </a:xfrm>
          <a:custGeom>
            <a:rect b="b" l="l" r="r" t="t"/>
            <a:pathLst>
              <a:path extrusionOk="0" h="429644" w="295068">
                <a:moveTo>
                  <a:pt x="0" y="0"/>
                </a:moveTo>
                <a:lnTo>
                  <a:pt x="295068" y="429644"/>
                </a:lnTo>
              </a:path>
            </a:pathLst>
          </a:custGeom>
          <a:noFill/>
          <a:ln cap="flat" cmpd="sng" w="12375">
            <a:solidFill>
              <a:srgbClr val="344E63"/>
            </a:solidFill>
            <a:prstDash val="solid"/>
            <a:round/>
            <a:headEnd len="sm" w="sm" type="none"/>
            <a:tailEnd len="sm" w="sm" type="none"/>
          </a:ln>
        </p:spPr>
      </p:sp>
      <p:sp>
        <p:nvSpPr>
          <p:cNvPr id="228" name="Google Shape;228;p5"/>
          <p:cNvSpPr/>
          <p:nvPr/>
        </p:nvSpPr>
        <p:spPr>
          <a:xfrm>
            <a:off x="10622797" y="3527007"/>
            <a:ext cx="252924" cy="117597"/>
          </a:xfrm>
          <a:custGeom>
            <a:rect b="b" l="l" r="r" t="t"/>
            <a:pathLst>
              <a:path extrusionOk="0" h="117597" w="252924">
                <a:moveTo>
                  <a:pt x="252924" y="0"/>
                </a:moveTo>
                <a:lnTo>
                  <a:pt x="0" y="117597"/>
                </a:lnTo>
              </a:path>
            </a:pathLst>
          </a:custGeom>
          <a:noFill/>
          <a:ln cap="flat" cmpd="sng" w="12375">
            <a:solidFill>
              <a:srgbClr val="344E63"/>
            </a:solidFill>
            <a:prstDash val="solid"/>
            <a:round/>
            <a:headEnd len="sm" w="sm" type="none"/>
            <a:tailEnd len="sm" w="sm" type="none"/>
          </a:ln>
        </p:spPr>
      </p:sp>
      <p:sp>
        <p:nvSpPr>
          <p:cNvPr id="229" name="Google Shape;229;p5"/>
          <p:cNvSpPr/>
          <p:nvPr/>
        </p:nvSpPr>
        <p:spPr>
          <a:xfrm>
            <a:off x="10644791" y="3142031"/>
            <a:ext cx="128926" cy="692263"/>
          </a:xfrm>
          <a:custGeom>
            <a:rect b="b" l="l" r="r" t="t"/>
            <a:pathLst>
              <a:path extrusionOk="0" h="692263" w="128926">
                <a:moveTo>
                  <a:pt x="0" y="0"/>
                </a:moveTo>
                <a:lnTo>
                  <a:pt x="128926" y="692263"/>
                </a:lnTo>
              </a:path>
            </a:pathLst>
          </a:custGeom>
          <a:noFill/>
          <a:ln cap="flat" cmpd="sng" w="12375">
            <a:solidFill>
              <a:srgbClr val="344E63"/>
            </a:solidFill>
            <a:prstDash val="solid"/>
            <a:round/>
            <a:headEnd len="sm" w="sm" type="none"/>
            <a:tailEnd len="sm" w="sm" type="none"/>
          </a:ln>
        </p:spPr>
      </p:sp>
      <p:sp>
        <p:nvSpPr>
          <p:cNvPr id="230" name="Google Shape;230;p5"/>
          <p:cNvSpPr/>
          <p:nvPr/>
        </p:nvSpPr>
        <p:spPr>
          <a:xfrm>
            <a:off x="10563629" y="3142589"/>
            <a:ext cx="60267" cy="458591"/>
          </a:xfrm>
          <a:custGeom>
            <a:rect b="b" l="l" r="r" t="t"/>
            <a:pathLst>
              <a:path extrusionOk="0" h="458591" w="60267">
                <a:moveTo>
                  <a:pt x="60267" y="0"/>
                </a:moveTo>
                <a:lnTo>
                  <a:pt x="0" y="458591"/>
                </a:lnTo>
              </a:path>
            </a:pathLst>
          </a:custGeom>
          <a:noFill/>
          <a:ln cap="flat" cmpd="sng" w="12375">
            <a:solidFill>
              <a:srgbClr val="344E63"/>
            </a:solidFill>
            <a:prstDash val="solid"/>
            <a:round/>
            <a:headEnd len="sm" w="sm" type="none"/>
            <a:tailEnd len="sm" w="sm" type="none"/>
          </a:ln>
        </p:spPr>
      </p:sp>
      <p:sp>
        <p:nvSpPr>
          <p:cNvPr id="231" name="Google Shape;231;p5"/>
          <p:cNvSpPr/>
          <p:nvPr/>
        </p:nvSpPr>
        <p:spPr>
          <a:xfrm>
            <a:off x="10857494" y="3780805"/>
            <a:ext cx="224045" cy="97892"/>
          </a:xfrm>
          <a:custGeom>
            <a:rect b="b" l="l" r="r" t="t"/>
            <a:pathLst>
              <a:path extrusionOk="0" h="97892" w="224045">
                <a:moveTo>
                  <a:pt x="224045" y="0"/>
                </a:moveTo>
                <a:lnTo>
                  <a:pt x="0" y="97892"/>
                </a:lnTo>
              </a:path>
            </a:pathLst>
          </a:custGeom>
          <a:noFill/>
          <a:ln cap="flat" cmpd="sng" w="12375">
            <a:solidFill>
              <a:srgbClr val="344E63"/>
            </a:solidFill>
            <a:prstDash val="solid"/>
            <a:round/>
            <a:headEnd len="sm" w="sm" type="none"/>
            <a:tailEnd len="sm" w="sm" type="none"/>
          </a:ln>
        </p:spPr>
      </p:sp>
      <p:sp>
        <p:nvSpPr>
          <p:cNvPr id="232" name="Google Shape;232;p5"/>
          <p:cNvSpPr/>
          <p:nvPr/>
        </p:nvSpPr>
        <p:spPr>
          <a:xfrm>
            <a:off x="11742664" y="4295447"/>
            <a:ext cx="213868" cy="428058"/>
          </a:xfrm>
          <a:custGeom>
            <a:rect b="b" l="l" r="r" t="t"/>
            <a:pathLst>
              <a:path extrusionOk="0" h="428058" w="213868">
                <a:moveTo>
                  <a:pt x="213868" y="0"/>
                </a:moveTo>
                <a:lnTo>
                  <a:pt x="0" y="428058"/>
                </a:lnTo>
              </a:path>
            </a:pathLst>
          </a:custGeom>
          <a:noFill/>
          <a:ln cap="flat" cmpd="sng" w="12375">
            <a:solidFill>
              <a:srgbClr val="344E63"/>
            </a:solidFill>
            <a:prstDash val="solid"/>
            <a:round/>
            <a:headEnd len="sm" w="sm" type="none"/>
            <a:tailEnd len="sm" w="sm" type="none"/>
          </a:ln>
        </p:spPr>
      </p:sp>
      <p:sp>
        <p:nvSpPr>
          <p:cNvPr id="233" name="Google Shape;233;p5"/>
          <p:cNvSpPr/>
          <p:nvPr/>
        </p:nvSpPr>
        <p:spPr>
          <a:xfrm>
            <a:off x="11564286" y="4165668"/>
            <a:ext cx="188555" cy="302215"/>
          </a:xfrm>
          <a:custGeom>
            <a:rect b="b" l="l" r="r" t="t"/>
            <a:pathLst>
              <a:path extrusionOk="0" h="302215" w="188555">
                <a:moveTo>
                  <a:pt x="188555" y="0"/>
                </a:moveTo>
                <a:lnTo>
                  <a:pt x="0" y="302215"/>
                </a:lnTo>
              </a:path>
            </a:pathLst>
          </a:custGeom>
          <a:noFill/>
          <a:ln cap="flat" cmpd="sng" w="12375">
            <a:solidFill>
              <a:srgbClr val="344E63"/>
            </a:solidFill>
            <a:prstDash val="solid"/>
            <a:round/>
            <a:headEnd len="sm" w="sm" type="none"/>
            <a:tailEnd len="sm" w="sm" type="none"/>
          </a:ln>
        </p:spPr>
      </p:sp>
      <p:sp>
        <p:nvSpPr>
          <p:cNvPr id="234" name="Google Shape;234;p5"/>
          <p:cNvSpPr/>
          <p:nvPr/>
        </p:nvSpPr>
        <p:spPr>
          <a:xfrm>
            <a:off x="10854289" y="3946193"/>
            <a:ext cx="165854" cy="92080"/>
          </a:xfrm>
          <a:custGeom>
            <a:rect b="b" l="l" r="r" t="t"/>
            <a:pathLst>
              <a:path extrusionOk="0" h="92080" w="165854">
                <a:moveTo>
                  <a:pt x="165854" y="92080"/>
                </a:moveTo>
                <a:lnTo>
                  <a:pt x="0" y="0"/>
                </a:lnTo>
              </a:path>
            </a:pathLst>
          </a:custGeom>
          <a:noFill/>
          <a:ln cap="flat" cmpd="sng" w="12375">
            <a:solidFill>
              <a:srgbClr val="344E63"/>
            </a:solidFill>
            <a:prstDash val="solid"/>
            <a:round/>
            <a:headEnd len="sm" w="sm" type="none"/>
            <a:tailEnd len="sm" w="sm" type="none"/>
          </a:ln>
        </p:spPr>
      </p:sp>
      <p:sp>
        <p:nvSpPr>
          <p:cNvPr id="235" name="Google Shape;235;p5"/>
          <p:cNvSpPr/>
          <p:nvPr/>
        </p:nvSpPr>
        <p:spPr>
          <a:xfrm>
            <a:off x="11124724" y="4118627"/>
            <a:ext cx="346326" cy="359060"/>
          </a:xfrm>
          <a:custGeom>
            <a:rect b="b" l="l" r="r" t="t"/>
            <a:pathLst>
              <a:path extrusionOk="0" h="359060" w="346326">
                <a:moveTo>
                  <a:pt x="0" y="0"/>
                </a:moveTo>
                <a:lnTo>
                  <a:pt x="346326" y="359060"/>
                </a:lnTo>
              </a:path>
            </a:pathLst>
          </a:custGeom>
          <a:noFill/>
          <a:ln cap="flat" cmpd="sng" w="12375">
            <a:solidFill>
              <a:srgbClr val="344E63"/>
            </a:solidFill>
            <a:prstDash val="solid"/>
            <a:round/>
            <a:headEnd len="sm" w="sm" type="none"/>
            <a:tailEnd len="sm" w="sm" type="none"/>
          </a:ln>
        </p:spPr>
      </p:sp>
      <p:sp>
        <p:nvSpPr>
          <p:cNvPr id="236" name="Google Shape;236;p5"/>
          <p:cNvSpPr/>
          <p:nvPr/>
        </p:nvSpPr>
        <p:spPr>
          <a:xfrm>
            <a:off x="11773614" y="5177672"/>
            <a:ext cx="361118" cy="213759"/>
          </a:xfrm>
          <a:custGeom>
            <a:rect b="b" l="l" r="r" t="t"/>
            <a:pathLst>
              <a:path extrusionOk="0" h="213759" w="361118">
                <a:moveTo>
                  <a:pt x="361118" y="0"/>
                </a:moveTo>
                <a:lnTo>
                  <a:pt x="0" y="213759"/>
                </a:lnTo>
              </a:path>
            </a:pathLst>
          </a:custGeom>
          <a:noFill/>
          <a:ln cap="flat" cmpd="sng" w="12375">
            <a:solidFill>
              <a:srgbClr val="344E63"/>
            </a:solidFill>
            <a:prstDash val="solid"/>
            <a:round/>
            <a:headEnd len="sm" w="sm" type="none"/>
            <a:tailEnd len="sm" w="sm" type="none"/>
          </a:ln>
        </p:spPr>
      </p:sp>
      <p:sp>
        <p:nvSpPr>
          <p:cNvPr id="237" name="Google Shape;237;p5"/>
          <p:cNvSpPr/>
          <p:nvPr/>
        </p:nvSpPr>
        <p:spPr>
          <a:xfrm>
            <a:off x="11770208" y="4836523"/>
            <a:ext cx="367999" cy="267940"/>
          </a:xfrm>
          <a:custGeom>
            <a:rect b="b" l="l" r="r" t="t"/>
            <a:pathLst>
              <a:path extrusionOk="0" h="267940" w="367999">
                <a:moveTo>
                  <a:pt x="367999" y="267940"/>
                </a:moveTo>
                <a:lnTo>
                  <a:pt x="0" y="0"/>
                </a:lnTo>
              </a:path>
            </a:pathLst>
          </a:custGeom>
          <a:noFill/>
          <a:ln cap="flat" cmpd="sng" w="12375">
            <a:solidFill>
              <a:srgbClr val="344E63"/>
            </a:solidFill>
            <a:prstDash val="solid"/>
            <a:round/>
            <a:headEnd len="sm" w="sm" type="none"/>
            <a:tailEnd len="sm" w="sm" type="none"/>
          </a:ln>
        </p:spPr>
      </p:sp>
      <p:sp>
        <p:nvSpPr>
          <p:cNvPr id="238" name="Google Shape;238;p5"/>
          <p:cNvSpPr/>
          <p:nvPr/>
        </p:nvSpPr>
        <p:spPr>
          <a:xfrm>
            <a:off x="11745396" y="4924572"/>
            <a:ext cx="247053" cy="439258"/>
          </a:xfrm>
          <a:custGeom>
            <a:rect b="b" l="l" r="r" t="t"/>
            <a:pathLst>
              <a:path extrusionOk="0" h="439258" w="247053">
                <a:moveTo>
                  <a:pt x="247053" y="0"/>
                </a:moveTo>
                <a:lnTo>
                  <a:pt x="0" y="439258"/>
                </a:lnTo>
              </a:path>
            </a:pathLst>
          </a:custGeom>
          <a:noFill/>
          <a:ln cap="flat" cmpd="sng" w="12375">
            <a:solidFill>
              <a:srgbClr val="344E63"/>
            </a:solidFill>
            <a:prstDash val="solid"/>
            <a:round/>
            <a:headEnd len="sm" w="sm" type="none"/>
            <a:tailEnd len="sm" w="sm" type="none"/>
          </a:ln>
        </p:spPr>
      </p:sp>
      <p:sp>
        <p:nvSpPr>
          <p:cNvPr id="239" name="Google Shape;239;p5"/>
          <p:cNvSpPr/>
          <p:nvPr/>
        </p:nvSpPr>
        <p:spPr>
          <a:xfrm>
            <a:off x="11587364" y="4574783"/>
            <a:ext cx="382283" cy="254706"/>
          </a:xfrm>
          <a:custGeom>
            <a:rect b="b" l="l" r="r" t="t"/>
            <a:pathLst>
              <a:path extrusionOk="0" h="254706" w="382283">
                <a:moveTo>
                  <a:pt x="382283" y="254706"/>
                </a:moveTo>
                <a:lnTo>
                  <a:pt x="0" y="0"/>
                </a:lnTo>
              </a:path>
            </a:pathLst>
          </a:custGeom>
          <a:noFill/>
          <a:ln cap="flat" cmpd="sng" w="12375">
            <a:solidFill>
              <a:srgbClr val="344E63"/>
            </a:solidFill>
            <a:prstDash val="solid"/>
            <a:round/>
            <a:headEnd len="sm" w="sm" type="none"/>
            <a:tailEnd len="sm" w="sm" type="none"/>
          </a:ln>
        </p:spPr>
      </p:sp>
      <p:sp>
        <p:nvSpPr>
          <p:cNvPr id="240" name="Google Shape;240;p5"/>
          <p:cNvSpPr/>
          <p:nvPr/>
        </p:nvSpPr>
        <p:spPr>
          <a:xfrm>
            <a:off x="11490096" y="4453265"/>
            <a:ext cx="225315" cy="666091"/>
          </a:xfrm>
          <a:custGeom>
            <a:rect b="b" l="l" r="r" t="t"/>
            <a:pathLst>
              <a:path extrusionOk="0" h="666091" w="225315">
                <a:moveTo>
                  <a:pt x="225315" y="0"/>
                </a:moveTo>
                <a:lnTo>
                  <a:pt x="0" y="666091"/>
                </a:lnTo>
              </a:path>
            </a:pathLst>
          </a:custGeom>
          <a:noFill/>
          <a:ln cap="flat" cmpd="sng" w="12375">
            <a:solidFill>
              <a:srgbClr val="344E63"/>
            </a:solidFill>
            <a:prstDash val="solid"/>
            <a:round/>
            <a:headEnd len="sm" w="sm" type="none"/>
            <a:tailEnd len="sm" w="sm" type="none"/>
          </a:ln>
        </p:spPr>
      </p:sp>
      <p:sp>
        <p:nvSpPr>
          <p:cNvPr id="241" name="Google Shape;241;p5"/>
          <p:cNvSpPr/>
          <p:nvPr/>
        </p:nvSpPr>
        <p:spPr>
          <a:xfrm>
            <a:off x="11371357" y="4094263"/>
            <a:ext cx="313598" cy="253889"/>
          </a:xfrm>
          <a:custGeom>
            <a:rect b="b" l="l" r="r" t="t"/>
            <a:pathLst>
              <a:path extrusionOk="0" h="253889" w="313598">
                <a:moveTo>
                  <a:pt x="313598" y="253889"/>
                </a:moveTo>
                <a:lnTo>
                  <a:pt x="0" y="0"/>
                </a:lnTo>
              </a:path>
            </a:pathLst>
          </a:custGeom>
          <a:noFill/>
          <a:ln cap="flat" cmpd="sng" w="12375">
            <a:solidFill>
              <a:srgbClr val="344E63"/>
            </a:solidFill>
            <a:prstDash val="solid"/>
            <a:round/>
            <a:headEnd len="sm" w="sm" type="none"/>
            <a:tailEnd len="sm" w="sm" type="none"/>
          </a:ln>
        </p:spPr>
      </p:sp>
      <p:sp>
        <p:nvSpPr>
          <p:cNvPr id="242" name="Google Shape;242;p5"/>
          <p:cNvSpPr/>
          <p:nvPr/>
        </p:nvSpPr>
        <p:spPr>
          <a:xfrm>
            <a:off x="10680912" y="4369758"/>
            <a:ext cx="192581" cy="421708"/>
          </a:xfrm>
          <a:custGeom>
            <a:rect b="b" l="l" r="r" t="t"/>
            <a:pathLst>
              <a:path extrusionOk="0" h="421708" w="192581">
                <a:moveTo>
                  <a:pt x="192581" y="0"/>
                </a:moveTo>
                <a:lnTo>
                  <a:pt x="0" y="421708"/>
                </a:lnTo>
              </a:path>
            </a:pathLst>
          </a:custGeom>
          <a:noFill/>
          <a:ln cap="flat" cmpd="sng" w="12375">
            <a:solidFill>
              <a:srgbClr val="344E63"/>
            </a:solidFill>
            <a:prstDash val="solid"/>
            <a:round/>
            <a:headEnd len="sm" w="sm" type="none"/>
            <a:tailEnd len="sm" w="sm" type="none"/>
          </a:ln>
        </p:spPr>
      </p:sp>
      <p:sp>
        <p:nvSpPr>
          <p:cNvPr id="243" name="Google Shape;243;p5"/>
          <p:cNvSpPr/>
          <p:nvPr/>
        </p:nvSpPr>
        <p:spPr>
          <a:xfrm>
            <a:off x="10590397" y="3743513"/>
            <a:ext cx="278684" cy="507160"/>
          </a:xfrm>
          <a:custGeom>
            <a:rect b="b" l="l" r="r" t="t"/>
            <a:pathLst>
              <a:path extrusionOk="0" h="507160" w="278684">
                <a:moveTo>
                  <a:pt x="278684" y="507160"/>
                </a:moveTo>
                <a:lnTo>
                  <a:pt x="0" y="0"/>
                </a:lnTo>
              </a:path>
            </a:pathLst>
          </a:custGeom>
          <a:noFill/>
          <a:ln cap="flat" cmpd="sng" w="12375">
            <a:solidFill>
              <a:srgbClr val="344E63"/>
            </a:solidFill>
            <a:prstDash val="solid"/>
            <a:round/>
            <a:headEnd len="sm" w="sm" type="none"/>
            <a:tailEnd len="sm" w="sm" type="none"/>
          </a:ln>
        </p:spPr>
      </p:sp>
      <p:sp>
        <p:nvSpPr>
          <p:cNvPr id="244" name="Google Shape;244;p5"/>
          <p:cNvSpPr/>
          <p:nvPr/>
        </p:nvSpPr>
        <p:spPr>
          <a:xfrm>
            <a:off x="10725175" y="4802689"/>
            <a:ext cx="596890" cy="51536"/>
          </a:xfrm>
          <a:custGeom>
            <a:rect b="b" l="l" r="r" t="t"/>
            <a:pathLst>
              <a:path extrusionOk="0" h="51536" w="596890">
                <a:moveTo>
                  <a:pt x="596890" y="0"/>
                </a:moveTo>
                <a:lnTo>
                  <a:pt x="0" y="51536"/>
                </a:lnTo>
              </a:path>
            </a:pathLst>
          </a:custGeom>
          <a:noFill/>
          <a:ln cap="flat" cmpd="sng" w="12375">
            <a:solidFill>
              <a:srgbClr val="344E63"/>
            </a:solidFill>
            <a:prstDash val="solid"/>
            <a:round/>
            <a:headEnd len="sm" w="sm" type="none"/>
            <a:tailEnd len="sm" w="sm" type="none"/>
          </a:ln>
        </p:spPr>
      </p:sp>
      <p:sp>
        <p:nvSpPr>
          <p:cNvPr id="245" name="Google Shape;245;p5"/>
          <p:cNvSpPr/>
          <p:nvPr/>
        </p:nvSpPr>
        <p:spPr>
          <a:xfrm>
            <a:off x="11559586" y="5462279"/>
            <a:ext cx="428371" cy="241080"/>
          </a:xfrm>
          <a:custGeom>
            <a:rect b="b" l="l" r="r" t="t"/>
            <a:pathLst>
              <a:path extrusionOk="0" h="241080" w="428371">
                <a:moveTo>
                  <a:pt x="428371" y="0"/>
                </a:moveTo>
                <a:lnTo>
                  <a:pt x="0" y="241080"/>
                </a:lnTo>
              </a:path>
            </a:pathLst>
          </a:custGeom>
          <a:noFill/>
          <a:ln cap="flat" cmpd="sng" w="12375">
            <a:solidFill>
              <a:srgbClr val="344E63"/>
            </a:solidFill>
            <a:prstDash val="solid"/>
            <a:round/>
            <a:headEnd len="sm" w="sm" type="none"/>
            <a:tailEnd len="sm" w="sm" type="none"/>
          </a:ln>
        </p:spPr>
      </p:sp>
      <p:sp>
        <p:nvSpPr>
          <p:cNvPr id="246" name="Google Shape;246;p5"/>
          <p:cNvSpPr/>
          <p:nvPr/>
        </p:nvSpPr>
        <p:spPr>
          <a:xfrm>
            <a:off x="11536180" y="5220454"/>
            <a:ext cx="448195" cy="183824"/>
          </a:xfrm>
          <a:custGeom>
            <a:rect b="b" l="l" r="r" t="t"/>
            <a:pathLst>
              <a:path extrusionOk="0" h="183824" w="448195">
                <a:moveTo>
                  <a:pt x="448195" y="183824"/>
                </a:moveTo>
                <a:lnTo>
                  <a:pt x="0" y="0"/>
                </a:lnTo>
              </a:path>
            </a:pathLst>
          </a:custGeom>
          <a:noFill/>
          <a:ln cap="flat" cmpd="sng" w="12375">
            <a:solidFill>
              <a:srgbClr val="344E63"/>
            </a:solidFill>
            <a:prstDash val="solid"/>
            <a:round/>
            <a:headEnd len="sm" w="sm" type="none"/>
            <a:tailEnd len="sm" w="sm" type="none"/>
          </a:ln>
        </p:spPr>
      </p:sp>
      <p:sp>
        <p:nvSpPr>
          <p:cNvPr id="247" name="Google Shape;247;p5"/>
          <p:cNvSpPr/>
          <p:nvPr/>
        </p:nvSpPr>
        <p:spPr>
          <a:xfrm>
            <a:off x="11569345" y="5717694"/>
            <a:ext cx="680332" cy="20719"/>
          </a:xfrm>
          <a:custGeom>
            <a:rect b="b" l="l" r="r" t="t"/>
            <a:pathLst>
              <a:path extrusionOk="0" h="20719" w="680332">
                <a:moveTo>
                  <a:pt x="680332" y="0"/>
                </a:moveTo>
                <a:lnTo>
                  <a:pt x="0" y="20719"/>
                </a:lnTo>
              </a:path>
            </a:pathLst>
          </a:custGeom>
          <a:noFill/>
          <a:ln cap="flat" cmpd="sng" w="12375">
            <a:solidFill>
              <a:srgbClr val="344E63"/>
            </a:solidFill>
            <a:prstDash val="solid"/>
            <a:round/>
            <a:headEnd len="sm" w="sm" type="none"/>
            <a:tailEnd len="sm" w="sm" type="none"/>
          </a:ln>
        </p:spPr>
      </p:sp>
      <p:sp>
        <p:nvSpPr>
          <p:cNvPr id="248" name="Google Shape;248;p5"/>
          <p:cNvSpPr/>
          <p:nvPr/>
        </p:nvSpPr>
        <p:spPr>
          <a:xfrm>
            <a:off x="11753012" y="5491761"/>
            <a:ext cx="184469" cy="252337"/>
          </a:xfrm>
          <a:custGeom>
            <a:rect b="b" l="l" r="r" t="t"/>
            <a:pathLst>
              <a:path extrusionOk="0" h="252337" w="184469">
                <a:moveTo>
                  <a:pt x="184469" y="252337"/>
                </a:moveTo>
                <a:lnTo>
                  <a:pt x="0" y="0"/>
                </a:lnTo>
              </a:path>
            </a:pathLst>
          </a:custGeom>
          <a:noFill/>
          <a:ln cap="flat" cmpd="sng" w="12375">
            <a:solidFill>
              <a:srgbClr val="344E63"/>
            </a:solidFill>
            <a:prstDash val="solid"/>
            <a:round/>
            <a:headEnd len="sm" w="sm" type="none"/>
            <a:tailEnd len="sm" w="sm" type="none"/>
          </a:ln>
        </p:spPr>
      </p:sp>
      <p:sp>
        <p:nvSpPr>
          <p:cNvPr id="249" name="Google Shape;249;p5"/>
          <p:cNvSpPr/>
          <p:nvPr/>
        </p:nvSpPr>
        <p:spPr>
          <a:xfrm>
            <a:off x="11568853" y="5749680"/>
            <a:ext cx="341763" cy="40414"/>
          </a:xfrm>
          <a:custGeom>
            <a:rect b="b" l="l" r="r" t="t"/>
            <a:pathLst>
              <a:path extrusionOk="0" h="40414" w="341763">
                <a:moveTo>
                  <a:pt x="341763" y="40414"/>
                </a:moveTo>
                <a:lnTo>
                  <a:pt x="0" y="0"/>
                </a:lnTo>
              </a:path>
            </a:pathLst>
          </a:custGeom>
          <a:noFill/>
          <a:ln cap="flat" cmpd="sng" w="12375">
            <a:solidFill>
              <a:srgbClr val="344E63"/>
            </a:solidFill>
            <a:prstDash val="solid"/>
            <a:round/>
            <a:headEnd len="sm" w="sm" type="none"/>
            <a:tailEnd len="sm" w="sm" type="none"/>
          </a:ln>
        </p:spPr>
      </p:sp>
      <p:sp>
        <p:nvSpPr>
          <p:cNvPr id="250" name="Google Shape;250;p5"/>
          <p:cNvSpPr/>
          <p:nvPr/>
        </p:nvSpPr>
        <p:spPr>
          <a:xfrm>
            <a:off x="11086841" y="4107563"/>
            <a:ext cx="198943" cy="462442"/>
          </a:xfrm>
          <a:custGeom>
            <a:rect b="b" l="l" r="r" t="t"/>
            <a:pathLst>
              <a:path extrusionOk="0" h="462442" w="198943">
                <a:moveTo>
                  <a:pt x="198943" y="0"/>
                </a:moveTo>
                <a:lnTo>
                  <a:pt x="0" y="462442"/>
                </a:lnTo>
              </a:path>
            </a:pathLst>
          </a:custGeom>
          <a:noFill/>
          <a:ln cap="flat" cmpd="sng" w="12375">
            <a:solidFill>
              <a:srgbClr val="344E63"/>
            </a:solidFill>
            <a:prstDash val="solid"/>
            <a:round/>
            <a:headEnd len="sm" w="sm" type="none"/>
            <a:tailEnd len="sm" w="sm" type="none"/>
          </a:ln>
        </p:spPr>
      </p:sp>
      <p:sp>
        <p:nvSpPr>
          <p:cNvPr id="251" name="Google Shape;251;p5"/>
          <p:cNvSpPr/>
          <p:nvPr/>
        </p:nvSpPr>
        <p:spPr>
          <a:xfrm>
            <a:off x="10555237" y="3743388"/>
            <a:ext cx="11541" cy="500626"/>
          </a:xfrm>
          <a:custGeom>
            <a:rect b="b" l="l" r="r" t="t"/>
            <a:pathLst>
              <a:path extrusionOk="0" h="500626" w="11541">
                <a:moveTo>
                  <a:pt x="0" y="0"/>
                </a:moveTo>
                <a:lnTo>
                  <a:pt x="11541" y="500626"/>
                </a:lnTo>
              </a:path>
            </a:pathLst>
          </a:custGeom>
          <a:noFill/>
          <a:ln cap="flat" cmpd="sng" w="12375">
            <a:solidFill>
              <a:srgbClr val="344E63"/>
            </a:solidFill>
            <a:prstDash val="solid"/>
            <a:round/>
            <a:headEnd len="sm" w="sm" type="none"/>
            <a:tailEnd len="sm" w="sm" type="none"/>
          </a:ln>
        </p:spPr>
      </p:sp>
      <p:sp>
        <p:nvSpPr>
          <p:cNvPr id="252" name="Google Shape;252;p5"/>
          <p:cNvSpPr/>
          <p:nvPr/>
        </p:nvSpPr>
        <p:spPr>
          <a:xfrm>
            <a:off x="10604385" y="3968040"/>
            <a:ext cx="151913" cy="284914"/>
          </a:xfrm>
          <a:custGeom>
            <a:rect b="b" l="l" r="r" t="t"/>
            <a:pathLst>
              <a:path extrusionOk="0" h="284914" w="151913">
                <a:moveTo>
                  <a:pt x="151913" y="0"/>
                </a:moveTo>
                <a:lnTo>
                  <a:pt x="0" y="284914"/>
                </a:lnTo>
              </a:path>
            </a:pathLst>
          </a:custGeom>
          <a:noFill/>
          <a:ln cap="flat" cmpd="sng" w="12375">
            <a:solidFill>
              <a:srgbClr val="344E63"/>
            </a:solidFill>
            <a:prstDash val="solid"/>
            <a:round/>
            <a:headEnd len="sm" w="sm" type="none"/>
            <a:tailEnd len="sm" w="sm" type="none"/>
          </a:ln>
        </p:spPr>
      </p:sp>
      <p:sp>
        <p:nvSpPr>
          <p:cNvPr id="253" name="Google Shape;253;p5"/>
          <p:cNvSpPr/>
          <p:nvPr/>
        </p:nvSpPr>
        <p:spPr>
          <a:xfrm>
            <a:off x="11147986" y="4821185"/>
            <a:ext cx="500834" cy="247242"/>
          </a:xfrm>
          <a:custGeom>
            <a:rect b="b" l="l" r="r" t="t"/>
            <a:pathLst>
              <a:path extrusionOk="0" h="247242" w="500834">
                <a:moveTo>
                  <a:pt x="500834" y="0"/>
                </a:moveTo>
                <a:lnTo>
                  <a:pt x="0" y="247242"/>
                </a:lnTo>
              </a:path>
            </a:pathLst>
          </a:custGeom>
          <a:noFill/>
          <a:ln cap="flat" cmpd="sng" w="12375">
            <a:solidFill>
              <a:srgbClr val="344E63"/>
            </a:solidFill>
            <a:prstDash val="solid"/>
            <a:round/>
            <a:headEnd len="sm" w="sm" type="none"/>
            <a:tailEnd len="sm" w="sm" type="none"/>
          </a:ln>
        </p:spPr>
      </p:sp>
      <p:sp>
        <p:nvSpPr>
          <p:cNvPr id="254" name="Google Shape;254;p5"/>
          <p:cNvSpPr/>
          <p:nvPr/>
        </p:nvSpPr>
        <p:spPr>
          <a:xfrm>
            <a:off x="11130945" y="4657270"/>
            <a:ext cx="512721" cy="119291"/>
          </a:xfrm>
          <a:custGeom>
            <a:rect b="b" l="l" r="r" t="t"/>
            <a:pathLst>
              <a:path extrusionOk="0" h="119291" w="512721">
                <a:moveTo>
                  <a:pt x="512721" y="119291"/>
                </a:moveTo>
                <a:lnTo>
                  <a:pt x="0" y="0"/>
                </a:lnTo>
              </a:path>
            </a:pathLst>
          </a:custGeom>
          <a:noFill/>
          <a:ln cap="flat" cmpd="sng" w="12375">
            <a:solidFill>
              <a:srgbClr val="344E63"/>
            </a:solidFill>
            <a:prstDash val="solid"/>
            <a:round/>
            <a:headEnd len="sm" w="sm" type="none"/>
            <a:tailEnd len="sm" w="sm" type="none"/>
          </a:ln>
        </p:spPr>
      </p:sp>
      <p:sp>
        <p:nvSpPr>
          <p:cNvPr id="255" name="Google Shape;255;p5"/>
          <p:cNvSpPr/>
          <p:nvPr/>
        </p:nvSpPr>
        <p:spPr>
          <a:xfrm>
            <a:off x="11126523" y="4585106"/>
            <a:ext cx="356422" cy="456966"/>
          </a:xfrm>
          <a:custGeom>
            <a:rect b="b" l="l" r="r" t="t"/>
            <a:pathLst>
              <a:path extrusionOk="0" h="456966" w="356422">
                <a:moveTo>
                  <a:pt x="356422" y="0"/>
                </a:moveTo>
                <a:lnTo>
                  <a:pt x="0" y="456966"/>
                </a:lnTo>
              </a:path>
            </a:pathLst>
          </a:custGeom>
          <a:noFill/>
          <a:ln cap="flat" cmpd="sng" w="12375">
            <a:solidFill>
              <a:srgbClr val="344E63"/>
            </a:solidFill>
            <a:prstDash val="solid"/>
            <a:round/>
            <a:headEnd len="sm" w="sm" type="none"/>
            <a:tailEnd len="sm" w="sm" type="none"/>
          </a:ln>
        </p:spPr>
      </p:sp>
      <p:sp>
        <p:nvSpPr>
          <p:cNvPr id="256" name="Google Shape;256;p5"/>
          <p:cNvSpPr/>
          <p:nvPr/>
        </p:nvSpPr>
        <p:spPr>
          <a:xfrm>
            <a:off x="11147206" y="5137425"/>
            <a:ext cx="501732" cy="261962"/>
          </a:xfrm>
          <a:custGeom>
            <a:rect b="b" l="l" r="r" t="t"/>
            <a:pathLst>
              <a:path extrusionOk="0" h="261962" w="501732">
                <a:moveTo>
                  <a:pt x="501732" y="261962"/>
                </a:moveTo>
                <a:lnTo>
                  <a:pt x="0" y="0"/>
                </a:lnTo>
              </a:path>
            </a:pathLst>
          </a:custGeom>
          <a:noFill/>
          <a:ln cap="flat" cmpd="sng" w="12375">
            <a:solidFill>
              <a:srgbClr val="344E63"/>
            </a:solidFill>
            <a:prstDash val="solid"/>
            <a:round/>
            <a:headEnd len="sm" w="sm" type="none"/>
            <a:tailEnd len="sm" w="sm" type="none"/>
          </a:ln>
        </p:spPr>
      </p:sp>
      <p:sp>
        <p:nvSpPr>
          <p:cNvPr id="257" name="Google Shape;257;p5"/>
          <p:cNvSpPr/>
          <p:nvPr/>
        </p:nvSpPr>
        <p:spPr>
          <a:xfrm>
            <a:off x="11082653" y="5240514"/>
            <a:ext cx="337783" cy="365647"/>
          </a:xfrm>
          <a:custGeom>
            <a:rect b="b" l="l" r="r" t="t"/>
            <a:pathLst>
              <a:path extrusionOk="0" h="365647" w="337783">
                <a:moveTo>
                  <a:pt x="337783" y="0"/>
                </a:moveTo>
                <a:lnTo>
                  <a:pt x="0" y="365647"/>
                </a:lnTo>
              </a:path>
            </a:pathLst>
          </a:custGeom>
          <a:noFill/>
          <a:ln cap="flat" cmpd="sng" w="12375">
            <a:solidFill>
              <a:srgbClr val="344E63"/>
            </a:solidFill>
            <a:prstDash val="solid"/>
            <a:round/>
            <a:headEnd len="sm" w="sm" type="none"/>
            <a:tailEnd len="sm" w="sm" type="none"/>
          </a:ln>
        </p:spPr>
      </p:sp>
      <p:sp>
        <p:nvSpPr>
          <p:cNvPr id="258" name="Google Shape;258;p5"/>
          <p:cNvSpPr/>
          <p:nvPr/>
        </p:nvSpPr>
        <p:spPr>
          <a:xfrm>
            <a:off x="11102113" y="4701212"/>
            <a:ext cx="323854" cy="436768"/>
          </a:xfrm>
          <a:custGeom>
            <a:rect b="b" l="l" r="r" t="t"/>
            <a:pathLst>
              <a:path extrusionOk="0" h="436768" w="323854">
                <a:moveTo>
                  <a:pt x="323854" y="436768"/>
                </a:moveTo>
                <a:lnTo>
                  <a:pt x="0" y="0"/>
                </a:lnTo>
              </a:path>
            </a:pathLst>
          </a:custGeom>
          <a:noFill/>
          <a:ln cap="flat" cmpd="sng" w="12375">
            <a:solidFill>
              <a:srgbClr val="344E63"/>
            </a:solidFill>
            <a:prstDash val="solid"/>
            <a:round/>
            <a:headEnd len="sm" w="sm" type="none"/>
            <a:tailEnd len="sm" w="sm" type="none"/>
          </a:ln>
        </p:spPr>
      </p:sp>
      <p:sp>
        <p:nvSpPr>
          <p:cNvPr id="259" name="Google Shape;259;p5"/>
          <p:cNvSpPr/>
          <p:nvPr/>
        </p:nvSpPr>
        <p:spPr>
          <a:xfrm>
            <a:off x="10677929" y="4920975"/>
            <a:ext cx="320250" cy="672363"/>
          </a:xfrm>
          <a:custGeom>
            <a:rect b="b" l="l" r="r" t="t"/>
            <a:pathLst>
              <a:path extrusionOk="0" h="672363" w="320250">
                <a:moveTo>
                  <a:pt x="0" y="0"/>
                </a:moveTo>
                <a:lnTo>
                  <a:pt x="320250" y="672363"/>
                </a:lnTo>
              </a:path>
            </a:pathLst>
          </a:custGeom>
          <a:noFill/>
          <a:ln cap="flat" cmpd="sng" w="12375">
            <a:solidFill>
              <a:srgbClr val="344E63"/>
            </a:solidFill>
            <a:prstDash val="solid"/>
            <a:round/>
            <a:headEnd len="sm" w="sm" type="none"/>
            <a:tailEnd len="sm" w="sm" type="none"/>
          </a:ln>
        </p:spPr>
      </p:sp>
      <p:sp>
        <p:nvSpPr>
          <p:cNvPr id="260" name="Google Shape;260;p5"/>
          <p:cNvSpPr/>
          <p:nvPr/>
        </p:nvSpPr>
        <p:spPr>
          <a:xfrm>
            <a:off x="10579788" y="4395558"/>
            <a:ext cx="59623" cy="399277"/>
          </a:xfrm>
          <a:custGeom>
            <a:rect b="b" l="l" r="r" t="t"/>
            <a:pathLst>
              <a:path extrusionOk="0" h="399277" w="59623">
                <a:moveTo>
                  <a:pt x="59623" y="399277"/>
                </a:moveTo>
                <a:lnTo>
                  <a:pt x="0" y="0"/>
                </a:lnTo>
              </a:path>
            </a:pathLst>
          </a:custGeom>
          <a:noFill/>
          <a:ln cap="flat" cmpd="sng" w="12375">
            <a:solidFill>
              <a:srgbClr val="344E63"/>
            </a:solidFill>
            <a:prstDash val="solid"/>
            <a:round/>
            <a:headEnd len="sm" w="sm" type="none"/>
            <a:tailEnd len="sm" w="sm" type="none"/>
          </a:ln>
        </p:spPr>
      </p:sp>
      <p:sp>
        <p:nvSpPr>
          <p:cNvPr id="261" name="Google Shape;261;p5"/>
          <p:cNvSpPr/>
          <p:nvPr/>
        </p:nvSpPr>
        <p:spPr>
          <a:xfrm>
            <a:off x="11106068" y="5674906"/>
            <a:ext cx="321381" cy="54648"/>
          </a:xfrm>
          <a:custGeom>
            <a:rect b="b" l="l" r="r" t="t"/>
            <a:pathLst>
              <a:path extrusionOk="0" h="54648" w="321381">
                <a:moveTo>
                  <a:pt x="321381" y="54648"/>
                </a:moveTo>
                <a:lnTo>
                  <a:pt x="0" y="0"/>
                </a:lnTo>
              </a:path>
            </a:pathLst>
          </a:custGeom>
          <a:noFill/>
          <a:ln cap="flat" cmpd="sng" w="12375">
            <a:solidFill>
              <a:srgbClr val="344E63"/>
            </a:solidFill>
            <a:prstDash val="solid"/>
            <a:round/>
            <a:headEnd len="sm" w="sm" type="none"/>
            <a:tailEnd len="sm" w="sm" type="none"/>
          </a:ln>
        </p:spPr>
      </p:sp>
      <p:sp>
        <p:nvSpPr>
          <p:cNvPr id="262" name="Google Shape;262;p5"/>
          <p:cNvSpPr/>
          <p:nvPr/>
        </p:nvSpPr>
        <p:spPr>
          <a:xfrm>
            <a:off x="10647329" y="4699588"/>
            <a:ext cx="379480" cy="755777"/>
          </a:xfrm>
          <a:custGeom>
            <a:rect b="b" l="l" r="r" t="t"/>
            <a:pathLst>
              <a:path extrusionOk="0" h="755777" w="379480">
                <a:moveTo>
                  <a:pt x="379480" y="0"/>
                </a:moveTo>
                <a:lnTo>
                  <a:pt x="0" y="755777"/>
                </a:lnTo>
              </a:path>
            </a:pathLst>
          </a:custGeom>
          <a:noFill/>
          <a:ln cap="flat" cmpd="sng" w="12375">
            <a:solidFill>
              <a:srgbClr val="344E63"/>
            </a:solidFill>
            <a:prstDash val="solid"/>
            <a:round/>
            <a:headEnd len="sm" w="sm" type="none"/>
            <a:tailEnd len="sm" w="sm" type="none"/>
          </a:ln>
        </p:spPr>
      </p:sp>
      <p:sp>
        <p:nvSpPr>
          <p:cNvPr id="263" name="Google Shape;263;p5"/>
          <p:cNvSpPr/>
          <p:nvPr/>
        </p:nvSpPr>
        <p:spPr>
          <a:xfrm>
            <a:off x="10571004" y="4386823"/>
            <a:ext cx="39310" cy="1060491"/>
          </a:xfrm>
          <a:custGeom>
            <a:rect b="b" l="l" r="r" t="t"/>
            <a:pathLst>
              <a:path extrusionOk="0" h="1060491" w="39310">
                <a:moveTo>
                  <a:pt x="0" y="0"/>
                </a:moveTo>
                <a:lnTo>
                  <a:pt x="39310" y="1060491"/>
                </a:lnTo>
              </a:path>
            </a:pathLst>
          </a:custGeom>
          <a:noFill/>
          <a:ln cap="flat" cmpd="sng" w="12375">
            <a:solidFill>
              <a:srgbClr val="344E63"/>
            </a:solidFill>
            <a:prstDash val="solid"/>
            <a:round/>
            <a:headEnd len="sm" w="sm" type="none"/>
            <a:tailEnd len="sm" w="sm" type="none"/>
          </a:ln>
        </p:spPr>
      </p:sp>
      <p:sp>
        <p:nvSpPr>
          <p:cNvPr id="264" name="Google Shape;264;p5"/>
          <p:cNvSpPr/>
          <p:nvPr/>
        </p:nvSpPr>
        <p:spPr>
          <a:xfrm>
            <a:off x="10669689" y="5146844"/>
            <a:ext cx="360486" cy="325547"/>
          </a:xfrm>
          <a:custGeom>
            <a:rect b="b" l="l" r="r" t="t"/>
            <a:pathLst>
              <a:path extrusionOk="0" h="325547" w="360486">
                <a:moveTo>
                  <a:pt x="360486" y="0"/>
                </a:moveTo>
                <a:lnTo>
                  <a:pt x="0" y="325547"/>
                </a:lnTo>
              </a:path>
            </a:pathLst>
          </a:custGeom>
          <a:noFill/>
          <a:ln cap="flat" cmpd="sng" w="12375">
            <a:solidFill>
              <a:srgbClr val="344E63"/>
            </a:solidFill>
            <a:prstDash val="solid"/>
            <a:round/>
            <a:headEnd len="sm" w="sm" type="none"/>
            <a:tailEnd len="sm" w="sm" type="none"/>
          </a:ln>
        </p:spPr>
      </p:sp>
      <p:sp>
        <p:nvSpPr>
          <p:cNvPr id="265" name="Google Shape;265;p5"/>
          <p:cNvSpPr/>
          <p:nvPr/>
        </p:nvSpPr>
        <p:spPr>
          <a:xfrm>
            <a:off x="10685457" y="5547465"/>
            <a:ext cx="282208" cy="93664"/>
          </a:xfrm>
          <a:custGeom>
            <a:rect b="b" l="l" r="r" t="t"/>
            <a:pathLst>
              <a:path extrusionOk="0" h="93664" w="282208">
                <a:moveTo>
                  <a:pt x="282208" y="93664"/>
                </a:moveTo>
                <a:lnTo>
                  <a:pt x="0" y="0"/>
                </a:lnTo>
              </a:path>
            </a:pathLst>
          </a:custGeom>
          <a:noFill/>
          <a:ln cap="flat" cmpd="sng" w="12375">
            <a:solidFill>
              <a:srgbClr val="344E63"/>
            </a:solidFill>
            <a:prstDash val="solid"/>
            <a:round/>
            <a:headEnd len="sm" w="sm" type="none"/>
            <a:tailEnd len="sm" w="sm" type="none"/>
          </a:ln>
        </p:spPr>
      </p:sp>
      <p:sp>
        <p:nvSpPr>
          <p:cNvPr id="266" name="Google Shape;266;p5"/>
          <p:cNvSpPr/>
          <p:nvPr/>
        </p:nvSpPr>
        <p:spPr>
          <a:xfrm>
            <a:off x="14055980" y="2517074"/>
            <a:ext cx="95250" cy="95250"/>
          </a:xfrm>
          <a:prstGeom prst="ellipse">
            <a:avLst/>
          </a:prstGeom>
          <a:solidFill>
            <a:srgbClr val="64DEC3"/>
          </a:solidFill>
          <a:ln cap="flat" cmpd="sng" w="12375">
            <a:solidFill>
              <a:srgbClr val="64DEC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5"/>
          <p:cNvSpPr/>
          <p:nvPr/>
        </p:nvSpPr>
        <p:spPr>
          <a:xfrm>
            <a:off x="13632095" y="2389581"/>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5"/>
          <p:cNvSpPr/>
          <p:nvPr/>
        </p:nvSpPr>
        <p:spPr>
          <a:xfrm>
            <a:off x="13589221" y="2938583"/>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5"/>
          <p:cNvSpPr/>
          <p:nvPr/>
        </p:nvSpPr>
        <p:spPr>
          <a:xfrm>
            <a:off x="14104624" y="3729449"/>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5"/>
          <p:cNvSpPr/>
          <p:nvPr/>
        </p:nvSpPr>
        <p:spPr>
          <a:xfrm>
            <a:off x="13628023" y="3416881"/>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5"/>
          <p:cNvSpPr/>
          <p:nvPr/>
        </p:nvSpPr>
        <p:spPr>
          <a:xfrm>
            <a:off x="13177441" y="2305528"/>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5"/>
          <p:cNvSpPr/>
          <p:nvPr/>
        </p:nvSpPr>
        <p:spPr>
          <a:xfrm>
            <a:off x="14023852" y="3183162"/>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5"/>
          <p:cNvSpPr/>
          <p:nvPr/>
        </p:nvSpPr>
        <p:spPr>
          <a:xfrm>
            <a:off x="13191695" y="2881454"/>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5"/>
          <p:cNvSpPr/>
          <p:nvPr/>
        </p:nvSpPr>
        <p:spPr>
          <a:xfrm>
            <a:off x="12980035" y="2618888"/>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5"/>
          <p:cNvSpPr/>
          <p:nvPr/>
        </p:nvSpPr>
        <p:spPr>
          <a:xfrm>
            <a:off x="13144634" y="3508174"/>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5"/>
          <p:cNvSpPr/>
          <p:nvPr/>
        </p:nvSpPr>
        <p:spPr>
          <a:xfrm>
            <a:off x="12961935" y="3265179"/>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5"/>
          <p:cNvSpPr/>
          <p:nvPr/>
        </p:nvSpPr>
        <p:spPr>
          <a:xfrm>
            <a:off x="13888666" y="4134328"/>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5"/>
          <p:cNvSpPr/>
          <p:nvPr/>
        </p:nvSpPr>
        <p:spPr>
          <a:xfrm>
            <a:off x="14116050" y="4380605"/>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5"/>
          <p:cNvSpPr/>
          <p:nvPr/>
        </p:nvSpPr>
        <p:spPr>
          <a:xfrm>
            <a:off x="13290793" y="4037379"/>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5"/>
          <p:cNvSpPr/>
          <p:nvPr/>
        </p:nvSpPr>
        <p:spPr>
          <a:xfrm>
            <a:off x="12694052" y="2251453"/>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5"/>
          <p:cNvSpPr/>
          <p:nvPr/>
        </p:nvSpPr>
        <p:spPr>
          <a:xfrm>
            <a:off x="12355917" y="2335846"/>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5"/>
          <p:cNvSpPr/>
          <p:nvPr/>
        </p:nvSpPr>
        <p:spPr>
          <a:xfrm>
            <a:off x="12628325" y="2621377"/>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5"/>
          <p:cNvSpPr/>
          <p:nvPr/>
        </p:nvSpPr>
        <p:spPr>
          <a:xfrm>
            <a:off x="13300522" y="3253866"/>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5"/>
          <p:cNvSpPr/>
          <p:nvPr/>
        </p:nvSpPr>
        <p:spPr>
          <a:xfrm>
            <a:off x="13775766" y="3749586"/>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5"/>
          <p:cNvSpPr/>
          <p:nvPr/>
        </p:nvSpPr>
        <p:spPr>
          <a:xfrm>
            <a:off x="12943269" y="3668248"/>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5"/>
          <p:cNvSpPr/>
          <p:nvPr/>
        </p:nvSpPr>
        <p:spPr>
          <a:xfrm>
            <a:off x="12644050" y="3181578"/>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5"/>
          <p:cNvSpPr/>
          <p:nvPr/>
        </p:nvSpPr>
        <p:spPr>
          <a:xfrm>
            <a:off x="12482053" y="2904079"/>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5"/>
          <p:cNvSpPr/>
          <p:nvPr/>
        </p:nvSpPr>
        <p:spPr>
          <a:xfrm>
            <a:off x="13561505" y="3962037"/>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5"/>
          <p:cNvSpPr/>
          <p:nvPr/>
        </p:nvSpPr>
        <p:spPr>
          <a:xfrm>
            <a:off x="12885462" y="3937828"/>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5"/>
          <p:cNvSpPr/>
          <p:nvPr/>
        </p:nvSpPr>
        <p:spPr>
          <a:xfrm>
            <a:off x="12685794" y="3811918"/>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5"/>
          <p:cNvSpPr/>
          <p:nvPr/>
        </p:nvSpPr>
        <p:spPr>
          <a:xfrm>
            <a:off x="13556188" y="4276415"/>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5"/>
          <p:cNvSpPr/>
          <p:nvPr/>
        </p:nvSpPr>
        <p:spPr>
          <a:xfrm>
            <a:off x="14037880" y="4975853"/>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5"/>
          <p:cNvSpPr/>
          <p:nvPr/>
        </p:nvSpPr>
        <p:spPr>
          <a:xfrm>
            <a:off x="13733344" y="4550973"/>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5"/>
          <p:cNvSpPr/>
          <p:nvPr/>
        </p:nvSpPr>
        <p:spPr>
          <a:xfrm>
            <a:off x="12994402" y="4681453"/>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5"/>
          <p:cNvSpPr/>
          <p:nvPr/>
        </p:nvSpPr>
        <p:spPr>
          <a:xfrm>
            <a:off x="11946965" y="2245684"/>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5"/>
          <p:cNvSpPr/>
          <p:nvPr/>
        </p:nvSpPr>
        <p:spPr>
          <a:xfrm>
            <a:off x="12222767" y="2622960"/>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5"/>
          <p:cNvSpPr/>
          <p:nvPr/>
        </p:nvSpPr>
        <p:spPr>
          <a:xfrm>
            <a:off x="12813853" y="2948764"/>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5"/>
          <p:cNvSpPr/>
          <p:nvPr/>
        </p:nvSpPr>
        <p:spPr>
          <a:xfrm>
            <a:off x="11829088" y="2553840"/>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5"/>
          <p:cNvSpPr/>
          <p:nvPr/>
        </p:nvSpPr>
        <p:spPr>
          <a:xfrm>
            <a:off x="12077853" y="2866861"/>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5"/>
          <p:cNvSpPr/>
          <p:nvPr/>
        </p:nvSpPr>
        <p:spPr>
          <a:xfrm>
            <a:off x="13390231" y="3661800"/>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5"/>
          <p:cNvSpPr/>
          <p:nvPr/>
        </p:nvSpPr>
        <p:spPr>
          <a:xfrm>
            <a:off x="13211039" y="3843141"/>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5"/>
          <p:cNvSpPr/>
          <p:nvPr/>
        </p:nvSpPr>
        <p:spPr>
          <a:xfrm>
            <a:off x="13310138" y="4260577"/>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5"/>
          <p:cNvSpPr/>
          <p:nvPr/>
        </p:nvSpPr>
        <p:spPr>
          <a:xfrm>
            <a:off x="12429110" y="3910565"/>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5"/>
          <p:cNvSpPr/>
          <p:nvPr/>
        </p:nvSpPr>
        <p:spPr>
          <a:xfrm>
            <a:off x="12361800" y="3295497"/>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5"/>
          <p:cNvSpPr/>
          <p:nvPr/>
        </p:nvSpPr>
        <p:spPr>
          <a:xfrm>
            <a:off x="12389289" y="3572317"/>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5"/>
          <p:cNvSpPr/>
          <p:nvPr/>
        </p:nvSpPr>
        <p:spPr>
          <a:xfrm>
            <a:off x="12076043" y="3396632"/>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5"/>
          <p:cNvSpPr/>
          <p:nvPr/>
        </p:nvSpPr>
        <p:spPr>
          <a:xfrm>
            <a:off x="13023476" y="4102314"/>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5"/>
          <p:cNvSpPr/>
          <p:nvPr/>
        </p:nvSpPr>
        <p:spPr>
          <a:xfrm>
            <a:off x="13301427" y="4605273"/>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5"/>
          <p:cNvSpPr/>
          <p:nvPr/>
        </p:nvSpPr>
        <p:spPr>
          <a:xfrm>
            <a:off x="12432391" y="4200960"/>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5"/>
          <p:cNvSpPr/>
          <p:nvPr/>
        </p:nvSpPr>
        <p:spPr>
          <a:xfrm>
            <a:off x="12470175" y="4421104"/>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5"/>
          <p:cNvSpPr/>
          <p:nvPr/>
        </p:nvSpPr>
        <p:spPr>
          <a:xfrm>
            <a:off x="13613995" y="4903373"/>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5"/>
          <p:cNvSpPr/>
          <p:nvPr/>
        </p:nvSpPr>
        <p:spPr>
          <a:xfrm>
            <a:off x="13917853" y="5577956"/>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5"/>
          <p:cNvSpPr/>
          <p:nvPr/>
        </p:nvSpPr>
        <p:spPr>
          <a:xfrm>
            <a:off x="13408897" y="5108810"/>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5"/>
          <p:cNvSpPr/>
          <p:nvPr/>
        </p:nvSpPr>
        <p:spPr>
          <a:xfrm>
            <a:off x="12654118" y="4824954"/>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5"/>
          <p:cNvSpPr/>
          <p:nvPr/>
        </p:nvSpPr>
        <p:spPr>
          <a:xfrm>
            <a:off x="11809517" y="2898084"/>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5"/>
          <p:cNvSpPr/>
          <p:nvPr/>
        </p:nvSpPr>
        <p:spPr>
          <a:xfrm>
            <a:off x="11327723" y="2294668"/>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5"/>
          <p:cNvSpPr/>
          <p:nvPr/>
        </p:nvSpPr>
        <p:spPr>
          <a:xfrm>
            <a:off x="11429559" y="2651468"/>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5"/>
          <p:cNvSpPr/>
          <p:nvPr/>
        </p:nvSpPr>
        <p:spPr>
          <a:xfrm>
            <a:off x="12696654" y="3436565"/>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5"/>
          <p:cNvSpPr/>
          <p:nvPr/>
        </p:nvSpPr>
        <p:spPr>
          <a:xfrm>
            <a:off x="12266547" y="3048316"/>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5"/>
          <p:cNvSpPr/>
          <p:nvPr/>
        </p:nvSpPr>
        <p:spPr>
          <a:xfrm>
            <a:off x="11571725" y="3022523"/>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5"/>
          <p:cNvSpPr/>
          <p:nvPr/>
        </p:nvSpPr>
        <p:spPr>
          <a:xfrm>
            <a:off x="11812797" y="3469259"/>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5"/>
          <p:cNvSpPr/>
          <p:nvPr/>
        </p:nvSpPr>
        <p:spPr>
          <a:xfrm>
            <a:off x="13069971" y="4364541"/>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5"/>
          <p:cNvSpPr/>
          <p:nvPr/>
        </p:nvSpPr>
        <p:spPr>
          <a:xfrm>
            <a:off x="12654458" y="4082403"/>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5"/>
          <p:cNvSpPr/>
          <p:nvPr/>
        </p:nvSpPr>
        <p:spPr>
          <a:xfrm>
            <a:off x="12771543" y="4298249"/>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5"/>
          <p:cNvSpPr/>
          <p:nvPr/>
        </p:nvSpPr>
        <p:spPr>
          <a:xfrm>
            <a:off x="12028190" y="4367482"/>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5"/>
          <p:cNvSpPr/>
          <p:nvPr/>
        </p:nvSpPr>
        <p:spPr>
          <a:xfrm>
            <a:off x="12591559" y="3638496"/>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5"/>
          <p:cNvSpPr/>
          <p:nvPr/>
        </p:nvSpPr>
        <p:spPr>
          <a:xfrm>
            <a:off x="11857030" y="3711123"/>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5"/>
          <p:cNvSpPr/>
          <p:nvPr/>
        </p:nvSpPr>
        <p:spPr>
          <a:xfrm>
            <a:off x="11976152" y="3920633"/>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5"/>
          <p:cNvSpPr/>
          <p:nvPr/>
        </p:nvSpPr>
        <p:spPr>
          <a:xfrm>
            <a:off x="11555016" y="3630011"/>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5"/>
          <p:cNvSpPr/>
          <p:nvPr/>
        </p:nvSpPr>
        <p:spPr>
          <a:xfrm>
            <a:off x="12791001" y="4541923"/>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5"/>
          <p:cNvSpPr/>
          <p:nvPr/>
        </p:nvSpPr>
        <p:spPr>
          <a:xfrm>
            <a:off x="13045083" y="4954234"/>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5"/>
          <p:cNvSpPr/>
          <p:nvPr/>
        </p:nvSpPr>
        <p:spPr>
          <a:xfrm>
            <a:off x="12363723" y="4946791"/>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5"/>
          <p:cNvSpPr/>
          <p:nvPr/>
        </p:nvSpPr>
        <p:spPr>
          <a:xfrm>
            <a:off x="11928073" y="4568168"/>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5"/>
          <p:cNvSpPr/>
          <p:nvPr/>
        </p:nvSpPr>
        <p:spPr>
          <a:xfrm>
            <a:off x="13188753" y="5343321"/>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5"/>
          <p:cNvSpPr/>
          <p:nvPr/>
        </p:nvSpPr>
        <p:spPr>
          <a:xfrm>
            <a:off x="13295658" y="5704455"/>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5"/>
          <p:cNvSpPr/>
          <p:nvPr/>
        </p:nvSpPr>
        <p:spPr>
          <a:xfrm>
            <a:off x="12812156" y="5097486"/>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5"/>
          <p:cNvSpPr/>
          <p:nvPr/>
        </p:nvSpPr>
        <p:spPr>
          <a:xfrm>
            <a:off x="11972984" y="3176375"/>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5"/>
          <p:cNvSpPr/>
          <p:nvPr/>
        </p:nvSpPr>
        <p:spPr>
          <a:xfrm>
            <a:off x="11209823" y="2891975"/>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5"/>
          <p:cNvSpPr/>
          <p:nvPr/>
        </p:nvSpPr>
        <p:spPr>
          <a:xfrm>
            <a:off x="10704804" y="2423745"/>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5"/>
          <p:cNvSpPr/>
          <p:nvPr/>
        </p:nvSpPr>
        <p:spPr>
          <a:xfrm>
            <a:off x="11009849" y="3101598"/>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5"/>
          <p:cNvSpPr/>
          <p:nvPr/>
        </p:nvSpPr>
        <p:spPr>
          <a:xfrm>
            <a:off x="12148443" y="3584761"/>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5"/>
          <p:cNvSpPr/>
          <p:nvPr/>
        </p:nvSpPr>
        <p:spPr>
          <a:xfrm>
            <a:off x="12201047" y="3801624"/>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5"/>
          <p:cNvSpPr/>
          <p:nvPr/>
        </p:nvSpPr>
        <p:spPr>
          <a:xfrm>
            <a:off x="11330314" y="3397763"/>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5"/>
          <p:cNvSpPr/>
          <p:nvPr/>
        </p:nvSpPr>
        <p:spPr>
          <a:xfrm>
            <a:off x="11595142" y="3898799"/>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5"/>
          <p:cNvSpPr/>
          <p:nvPr/>
        </p:nvSpPr>
        <p:spPr>
          <a:xfrm>
            <a:off x="12539182" y="4607423"/>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5"/>
          <p:cNvSpPr/>
          <p:nvPr/>
        </p:nvSpPr>
        <p:spPr>
          <a:xfrm>
            <a:off x="12233967" y="4420086"/>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5"/>
          <p:cNvSpPr/>
          <p:nvPr/>
        </p:nvSpPr>
        <p:spPr>
          <a:xfrm>
            <a:off x="12257497" y="4704440"/>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5"/>
          <p:cNvSpPr/>
          <p:nvPr/>
        </p:nvSpPr>
        <p:spPr>
          <a:xfrm>
            <a:off x="12196522" y="4093829"/>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5"/>
          <p:cNvSpPr/>
          <p:nvPr/>
        </p:nvSpPr>
        <p:spPr>
          <a:xfrm>
            <a:off x="11345529" y="3776510"/>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5"/>
          <p:cNvSpPr/>
          <p:nvPr/>
        </p:nvSpPr>
        <p:spPr>
          <a:xfrm>
            <a:off x="11442727" y="4147112"/>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5"/>
          <p:cNvSpPr/>
          <p:nvPr/>
        </p:nvSpPr>
        <p:spPr>
          <a:xfrm>
            <a:off x="11230400" y="4327096"/>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5"/>
          <p:cNvSpPr/>
          <p:nvPr/>
        </p:nvSpPr>
        <p:spPr>
          <a:xfrm>
            <a:off x="12540313" y="5143585"/>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5"/>
          <p:cNvSpPr/>
          <p:nvPr/>
        </p:nvSpPr>
        <p:spPr>
          <a:xfrm>
            <a:off x="12797789" y="5446458"/>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5"/>
          <p:cNvSpPr/>
          <p:nvPr/>
        </p:nvSpPr>
        <p:spPr>
          <a:xfrm>
            <a:off x="11808386" y="5052043"/>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5"/>
          <p:cNvSpPr/>
          <p:nvPr/>
        </p:nvSpPr>
        <p:spPr>
          <a:xfrm>
            <a:off x="12400376" y="5383764"/>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5"/>
          <p:cNvSpPr/>
          <p:nvPr/>
        </p:nvSpPr>
        <p:spPr>
          <a:xfrm>
            <a:off x="12677083" y="5755316"/>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5"/>
          <p:cNvSpPr/>
          <p:nvPr/>
        </p:nvSpPr>
        <p:spPr>
          <a:xfrm>
            <a:off x="11635189" y="3285881"/>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5"/>
          <p:cNvSpPr/>
          <p:nvPr/>
        </p:nvSpPr>
        <p:spPr>
          <a:xfrm>
            <a:off x="10888555" y="3451272"/>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5"/>
          <p:cNvSpPr/>
          <p:nvPr/>
        </p:nvSpPr>
        <p:spPr>
          <a:xfrm>
            <a:off x="10584958" y="3028858"/>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5"/>
          <p:cNvSpPr/>
          <p:nvPr/>
        </p:nvSpPr>
        <p:spPr>
          <a:xfrm>
            <a:off x="11095011" y="3706485"/>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5"/>
          <p:cNvSpPr/>
          <p:nvPr/>
        </p:nvSpPr>
        <p:spPr>
          <a:xfrm>
            <a:off x="11938707" y="4188177"/>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5"/>
          <p:cNvSpPr/>
          <p:nvPr/>
        </p:nvSpPr>
        <p:spPr>
          <a:xfrm>
            <a:off x="11740510" y="4061475"/>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5"/>
          <p:cNvSpPr/>
          <p:nvPr/>
        </p:nvSpPr>
        <p:spPr>
          <a:xfrm>
            <a:off x="11030812" y="4023012"/>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5"/>
          <p:cNvSpPr/>
          <p:nvPr/>
        </p:nvSpPr>
        <p:spPr>
          <a:xfrm>
            <a:off x="12144484" y="5096083"/>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5"/>
          <p:cNvSpPr/>
          <p:nvPr/>
        </p:nvSpPr>
        <p:spPr>
          <a:xfrm>
            <a:off x="11977509" y="4818833"/>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5"/>
          <p:cNvSpPr/>
          <p:nvPr/>
        </p:nvSpPr>
        <p:spPr>
          <a:xfrm>
            <a:off x="11689150" y="4342481"/>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5"/>
          <p:cNvSpPr/>
          <p:nvPr/>
        </p:nvSpPr>
        <p:spPr>
          <a:xfrm>
            <a:off x="10853565" y="4261482"/>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5"/>
          <p:cNvSpPr/>
          <p:nvPr/>
        </p:nvSpPr>
        <p:spPr>
          <a:xfrm>
            <a:off x="11340868" y="4749329"/>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5"/>
          <p:cNvSpPr/>
          <p:nvPr/>
        </p:nvSpPr>
        <p:spPr>
          <a:xfrm>
            <a:off x="11998438" y="5381954"/>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5"/>
          <p:cNvSpPr/>
          <p:nvPr/>
        </p:nvSpPr>
        <p:spPr>
          <a:xfrm>
            <a:off x="12268697" y="5668039"/>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5"/>
          <p:cNvSpPr/>
          <p:nvPr/>
        </p:nvSpPr>
        <p:spPr>
          <a:xfrm>
            <a:off x="11929205" y="5750299"/>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5"/>
          <p:cNvSpPr/>
          <p:nvPr/>
        </p:nvSpPr>
        <p:spPr>
          <a:xfrm>
            <a:off x="11264508" y="3998690"/>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5"/>
          <p:cNvSpPr/>
          <p:nvPr/>
        </p:nvSpPr>
        <p:spPr>
          <a:xfrm>
            <a:off x="10506075" y="3629106"/>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5"/>
          <p:cNvSpPr/>
          <p:nvPr/>
        </p:nvSpPr>
        <p:spPr>
          <a:xfrm>
            <a:off x="10740043" y="3861581"/>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5"/>
          <p:cNvSpPr/>
          <p:nvPr/>
        </p:nvSpPr>
        <p:spPr>
          <a:xfrm>
            <a:off x="11660982" y="4744046"/>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5"/>
          <p:cNvSpPr/>
          <p:nvPr/>
        </p:nvSpPr>
        <p:spPr>
          <a:xfrm>
            <a:off x="11476326" y="4484907"/>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5"/>
          <p:cNvSpPr/>
          <p:nvPr/>
        </p:nvSpPr>
        <p:spPr>
          <a:xfrm>
            <a:off x="11660416" y="5382621"/>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5"/>
          <p:cNvSpPr/>
          <p:nvPr/>
        </p:nvSpPr>
        <p:spPr>
          <a:xfrm>
            <a:off x="11418054" y="5143913"/>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5"/>
          <p:cNvSpPr/>
          <p:nvPr/>
        </p:nvSpPr>
        <p:spPr>
          <a:xfrm>
            <a:off x="10601633" y="4813154"/>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5"/>
          <p:cNvSpPr/>
          <p:nvPr/>
        </p:nvSpPr>
        <p:spPr>
          <a:xfrm>
            <a:off x="11445555" y="5693107"/>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5"/>
          <p:cNvSpPr/>
          <p:nvPr/>
        </p:nvSpPr>
        <p:spPr>
          <a:xfrm>
            <a:off x="11009103" y="4592377"/>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5"/>
          <p:cNvSpPr/>
          <p:nvPr/>
        </p:nvSpPr>
        <p:spPr>
          <a:xfrm>
            <a:off x="10520909" y="4272569"/>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5"/>
          <p:cNvSpPr/>
          <p:nvPr/>
        </p:nvSpPr>
        <p:spPr>
          <a:xfrm>
            <a:off x="11032033" y="5054532"/>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5"/>
          <p:cNvSpPr/>
          <p:nvPr/>
        </p:nvSpPr>
        <p:spPr>
          <a:xfrm>
            <a:off x="10983321" y="5614508"/>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5"/>
          <p:cNvSpPr/>
          <p:nvPr/>
        </p:nvSpPr>
        <p:spPr>
          <a:xfrm>
            <a:off x="10565512" y="5475837"/>
            <a:ext cx="95250" cy="952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5"/>
          <p:cNvSpPr/>
          <p:nvPr/>
        </p:nvSpPr>
        <p:spPr>
          <a:xfrm>
            <a:off x="838200" y="7153275"/>
            <a:ext cx="7620000" cy="4286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2100"/>
              <a:buFont typeface="Arial"/>
              <a:buNone/>
            </a:pPr>
            <a:r>
              <a:rPr b="0" lang="en-US" sz="2100">
                <a:solidFill>
                  <a:srgbClr val="F4F0E7"/>
                </a:solidFill>
                <a:latin typeface="Arial"/>
                <a:ea typeface="Arial"/>
                <a:cs typeface="Arial"/>
                <a:sym typeface="Arial"/>
              </a:rPr>
              <a:t>Даниил Дроздов · СПбГУ</a:t>
            </a:r>
            <a:endParaRPr/>
          </a:p>
        </p:txBody>
      </p:sp>
      <p:sp>
        <p:nvSpPr>
          <p:cNvPr id="387" name="Google Shape;387;p5"/>
          <p:cNvSpPr/>
          <p:nvPr/>
        </p:nvSpPr>
        <p:spPr>
          <a:xfrm>
            <a:off x="838200" y="7667625"/>
            <a:ext cx="7620000" cy="3333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1</a:t>
            </a:r>
            <a:r>
              <a:rPr lang="en-US" sz="1650">
                <a:solidFill>
                  <a:srgbClr val="A5B5C3"/>
                </a:solidFill>
              </a:rPr>
              <a:t>4</a:t>
            </a:r>
            <a:r>
              <a:rPr b="0" lang="en-US" sz="1650">
                <a:solidFill>
                  <a:srgbClr val="A5B5C3"/>
                </a:solidFill>
                <a:latin typeface="Arial"/>
                <a:ea typeface="Arial"/>
                <a:cs typeface="Arial"/>
                <a:sym typeface="Arial"/>
              </a:rPr>
              <a:t> октября 2026 года</a:t>
            </a:r>
            <a:endParaRPr/>
          </a:p>
        </p:txBody>
      </p:sp>
      <p:sp>
        <p:nvSpPr>
          <p:cNvPr id="388" name="Google Shape;388;p5"/>
          <p:cNvSpPr/>
          <p:nvPr/>
        </p:nvSpPr>
        <p:spPr>
          <a:xfrm>
            <a:off x="838200" y="7934325"/>
            <a:ext cx="13563600" cy="9525"/>
          </a:xfrm>
          <a:custGeom>
            <a:rect b="b" l="l" r="r" t="t"/>
            <a:pathLst>
              <a:path extrusionOk="0" h="9525" w="13563600">
                <a:moveTo>
                  <a:pt x="0" y="0"/>
                </a:moveTo>
                <a:lnTo>
                  <a:pt x="13563600" y="0"/>
                </a:lnTo>
              </a:path>
            </a:pathLst>
          </a:custGeom>
          <a:noFill/>
          <a:ln cap="flat" cmpd="sng" w="9525">
            <a:solidFill>
              <a:srgbClr val="354857"/>
            </a:solidFill>
            <a:prstDash val="solid"/>
            <a:round/>
            <a:headEnd len="sm" w="sm" type="none"/>
            <a:tailEnd len="sm" w="sm" type="none"/>
          </a:ln>
        </p:spPr>
      </p:sp>
      <p:sp>
        <p:nvSpPr>
          <p:cNvPr id="389" name="Google Shape;389;p5"/>
          <p:cNvSpPr/>
          <p:nvPr/>
        </p:nvSpPr>
        <p:spPr>
          <a:xfrm>
            <a:off x="13620750" y="8039100"/>
            <a:ext cx="781050" cy="333375"/>
          </a:xfrm>
          <a:prstGeom prst="rect">
            <a:avLst/>
          </a:prstGeom>
          <a:noFill/>
          <a:ln>
            <a:noFill/>
          </a:ln>
        </p:spPr>
        <p:txBody>
          <a:bodyPr anchorCtr="0" anchor="t" bIns="0" lIns="0" spcFirstLastPara="1" rIns="0" wrap="square" tIns="0">
            <a:noAutofit/>
          </a:bodyPr>
          <a:lstStyle/>
          <a:p>
            <a:pPr indent="0" lvl="0" marL="0" marR="0" rtl="0" algn="r">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01</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A25"/>
        </a:solidFill>
      </p:bgPr>
    </p:bg>
    <p:spTree>
      <p:nvGrpSpPr>
        <p:cNvPr id="394" name="Shape 394"/>
        <p:cNvGrpSpPr/>
        <p:nvPr/>
      </p:nvGrpSpPr>
      <p:grpSpPr>
        <a:xfrm>
          <a:off x="0" y="0"/>
          <a:ext cx="0" cy="0"/>
          <a:chOff x="0" y="0"/>
          <a:chExt cx="0" cy="0"/>
        </a:xfrm>
      </p:grpSpPr>
      <p:sp>
        <p:nvSpPr>
          <p:cNvPr id="395" name="Google Shape;395;p6"/>
          <p:cNvSpPr/>
          <p:nvPr/>
        </p:nvSpPr>
        <p:spPr>
          <a:xfrm>
            <a:off x="838200" y="476250"/>
            <a:ext cx="13335000" cy="3333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350"/>
              <a:buFont typeface="Arial"/>
              <a:buNone/>
            </a:pPr>
            <a:r>
              <a:rPr b="1" lang="en-US" sz="1350">
                <a:solidFill>
                  <a:srgbClr val="A5B5C3"/>
                </a:solidFill>
                <a:latin typeface="Arial"/>
                <a:ea typeface="Arial"/>
                <a:cs typeface="Arial"/>
                <a:sym typeface="Arial"/>
              </a:rPr>
              <a:t>ЗАДАЧА И ПРИЛОЖЕНИЯ</a:t>
            </a:r>
            <a:endParaRPr/>
          </a:p>
        </p:txBody>
      </p:sp>
      <p:sp>
        <p:nvSpPr>
          <p:cNvPr id="396" name="Google Shape;396;p6"/>
          <p:cNvSpPr/>
          <p:nvPr/>
        </p:nvSpPr>
        <p:spPr>
          <a:xfrm>
            <a:off x="838200" y="2247900"/>
            <a:ext cx="2667000" cy="15240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64DEC3"/>
              </a:buClr>
              <a:buSzPts val="9300"/>
              <a:buFont typeface="Arial"/>
              <a:buNone/>
            </a:pPr>
            <a:r>
              <a:rPr b="1" lang="en-US" sz="9300">
                <a:solidFill>
                  <a:srgbClr val="64DEC3"/>
                </a:solidFill>
                <a:latin typeface="Arial"/>
                <a:ea typeface="Arial"/>
                <a:cs typeface="Arial"/>
                <a:sym typeface="Arial"/>
              </a:rPr>
              <a:t>01</a:t>
            </a:r>
            <a:endParaRPr/>
          </a:p>
        </p:txBody>
      </p:sp>
      <p:sp>
        <p:nvSpPr>
          <p:cNvPr id="397" name="Google Shape;397;p6"/>
          <p:cNvSpPr/>
          <p:nvPr/>
        </p:nvSpPr>
        <p:spPr>
          <a:xfrm>
            <a:off x="4191000" y="2228850"/>
            <a:ext cx="10172700" cy="23812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5700"/>
              <a:buFont typeface="Arial"/>
              <a:buNone/>
            </a:pPr>
            <a:r>
              <a:rPr b="1" lang="en-US" sz="5700">
                <a:solidFill>
                  <a:srgbClr val="F4F0E7"/>
                </a:solidFill>
                <a:latin typeface="Arial"/>
                <a:ea typeface="Arial"/>
                <a:cs typeface="Arial"/>
                <a:sym typeface="Arial"/>
              </a:rPr>
              <a:t>Задача</a:t>
            </a:r>
            <a:endParaRPr/>
          </a:p>
          <a:p>
            <a:pPr indent="0" lvl="0" marL="0" marR="0" rtl="0" algn="l">
              <a:lnSpc>
                <a:spcPct val="112000"/>
              </a:lnSpc>
              <a:spcBef>
                <a:spcPts val="0"/>
              </a:spcBef>
              <a:spcAft>
                <a:spcPts val="0"/>
              </a:spcAft>
              <a:buClr>
                <a:srgbClr val="F4F0E7"/>
              </a:buClr>
              <a:buSzPts val="5700"/>
              <a:buFont typeface="Arial"/>
              <a:buNone/>
            </a:pPr>
            <a:r>
              <a:rPr b="1" lang="en-US" sz="5700">
                <a:solidFill>
                  <a:srgbClr val="F4F0E7"/>
                </a:solidFill>
                <a:latin typeface="Arial"/>
                <a:ea typeface="Arial"/>
                <a:cs typeface="Arial"/>
                <a:sym typeface="Arial"/>
              </a:rPr>
              <a:t>и приложения</a:t>
            </a:r>
            <a:endParaRPr/>
          </a:p>
        </p:txBody>
      </p:sp>
      <p:sp>
        <p:nvSpPr>
          <p:cNvPr id="398" name="Google Shape;398;p6"/>
          <p:cNvSpPr/>
          <p:nvPr/>
        </p:nvSpPr>
        <p:spPr>
          <a:xfrm>
            <a:off x="4191000" y="5715000"/>
            <a:ext cx="10172700" cy="9525"/>
          </a:xfrm>
          <a:custGeom>
            <a:rect b="b" l="l" r="r" t="t"/>
            <a:pathLst>
              <a:path extrusionOk="0" h="9525" w="10172700">
                <a:moveTo>
                  <a:pt x="0" y="0"/>
                </a:moveTo>
                <a:lnTo>
                  <a:pt x="10172700" y="0"/>
                </a:lnTo>
              </a:path>
            </a:pathLst>
          </a:custGeom>
          <a:noFill/>
          <a:ln cap="flat" cmpd="sng" w="19050">
            <a:solidFill>
              <a:srgbClr val="354857"/>
            </a:solidFill>
            <a:prstDash val="solid"/>
            <a:round/>
            <a:headEnd len="sm" w="sm" type="none"/>
            <a:tailEnd len="sm" w="sm" type="none"/>
          </a:ln>
        </p:spPr>
      </p:sp>
      <p:sp>
        <p:nvSpPr>
          <p:cNvPr id="399" name="Google Shape;399;p6"/>
          <p:cNvSpPr/>
          <p:nvPr/>
        </p:nvSpPr>
        <p:spPr>
          <a:xfrm>
            <a:off x="4191000" y="6276975"/>
            <a:ext cx="10001250" cy="10477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2325"/>
              <a:buFont typeface="Arial"/>
              <a:buNone/>
            </a:pPr>
            <a:r>
              <a:rPr b="0" lang="en-US" sz="2325">
                <a:solidFill>
                  <a:srgbClr val="A5B5C3"/>
                </a:solidFill>
                <a:latin typeface="Arial"/>
                <a:ea typeface="Arial"/>
                <a:cs typeface="Arial"/>
                <a:sym typeface="Arial"/>
              </a:rPr>
              <a:t>Состояния, генераторы и короткие пути</a:t>
            </a:r>
            <a:endParaRPr/>
          </a:p>
        </p:txBody>
      </p:sp>
      <p:sp>
        <p:nvSpPr>
          <p:cNvPr id="400" name="Google Shape;400;p6"/>
          <p:cNvSpPr/>
          <p:nvPr/>
        </p:nvSpPr>
        <p:spPr>
          <a:xfrm>
            <a:off x="838200" y="7934325"/>
            <a:ext cx="13563600" cy="9525"/>
          </a:xfrm>
          <a:custGeom>
            <a:rect b="b" l="l" r="r" t="t"/>
            <a:pathLst>
              <a:path extrusionOk="0" h="9525" w="13563600">
                <a:moveTo>
                  <a:pt x="0" y="0"/>
                </a:moveTo>
                <a:lnTo>
                  <a:pt x="13563600" y="0"/>
                </a:lnTo>
              </a:path>
            </a:pathLst>
          </a:custGeom>
          <a:noFill/>
          <a:ln cap="flat" cmpd="sng" w="9525">
            <a:solidFill>
              <a:srgbClr val="354857"/>
            </a:solidFill>
            <a:prstDash val="solid"/>
            <a:round/>
            <a:headEnd len="sm" w="sm" type="none"/>
            <a:tailEnd len="sm" w="sm" type="none"/>
          </a:ln>
        </p:spPr>
      </p:sp>
      <p:sp>
        <p:nvSpPr>
          <p:cNvPr id="401" name="Google Shape;401;p6"/>
          <p:cNvSpPr/>
          <p:nvPr/>
        </p:nvSpPr>
        <p:spPr>
          <a:xfrm>
            <a:off x="13620750" y="8039100"/>
            <a:ext cx="781050" cy="333375"/>
          </a:xfrm>
          <a:prstGeom prst="rect">
            <a:avLst/>
          </a:prstGeom>
          <a:noFill/>
          <a:ln>
            <a:noFill/>
          </a:ln>
        </p:spPr>
        <p:txBody>
          <a:bodyPr anchorCtr="0" anchor="t" bIns="0" lIns="0" spcFirstLastPara="1" rIns="0" wrap="square" tIns="0">
            <a:noAutofit/>
          </a:bodyPr>
          <a:lstStyle/>
          <a:p>
            <a:pPr indent="0" lvl="0" marL="0" marR="0" rtl="0" algn="r">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02</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A25"/>
        </a:solidFill>
      </p:bgPr>
    </p:bg>
    <p:spTree>
      <p:nvGrpSpPr>
        <p:cNvPr id="406" name="Shape 406"/>
        <p:cNvGrpSpPr/>
        <p:nvPr/>
      </p:nvGrpSpPr>
      <p:grpSpPr>
        <a:xfrm>
          <a:off x="0" y="0"/>
          <a:ext cx="0" cy="0"/>
          <a:chOff x="0" y="0"/>
          <a:chExt cx="0" cy="0"/>
        </a:xfrm>
      </p:grpSpPr>
      <p:sp>
        <p:nvSpPr>
          <p:cNvPr id="407" name="Google Shape;407;p7"/>
          <p:cNvSpPr/>
          <p:nvPr/>
        </p:nvSpPr>
        <p:spPr>
          <a:xfrm>
            <a:off x="838200" y="428625"/>
            <a:ext cx="13335000" cy="2857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350"/>
              <a:buFont typeface="Arial"/>
              <a:buNone/>
            </a:pPr>
            <a:r>
              <a:rPr b="1" lang="en-US" sz="1350">
                <a:solidFill>
                  <a:srgbClr val="A5B5C3"/>
                </a:solidFill>
                <a:latin typeface="Arial"/>
                <a:ea typeface="Arial"/>
                <a:cs typeface="Arial"/>
                <a:sym typeface="Arial"/>
              </a:rPr>
              <a:t>НЕЯВНЫЙ ГРАФ</a:t>
            </a:r>
            <a:endParaRPr/>
          </a:p>
        </p:txBody>
      </p:sp>
      <p:sp>
        <p:nvSpPr>
          <p:cNvPr id="408" name="Google Shape;408;p7"/>
          <p:cNvSpPr/>
          <p:nvPr/>
        </p:nvSpPr>
        <p:spPr>
          <a:xfrm>
            <a:off x="838200" y="1409700"/>
            <a:ext cx="13563600" cy="19526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4950"/>
              <a:buFont typeface="Arial"/>
              <a:buNone/>
            </a:pPr>
            <a:r>
              <a:rPr b="1" lang="en-US" sz="4950">
                <a:solidFill>
                  <a:srgbClr val="F4F0E7"/>
                </a:solidFill>
                <a:latin typeface="Arial"/>
                <a:ea typeface="Arial"/>
                <a:cs typeface="Arial"/>
                <a:sym typeface="Arial"/>
              </a:rPr>
              <a:t>Как искать в графе,</a:t>
            </a:r>
            <a:endParaRPr/>
          </a:p>
          <a:p>
            <a:pPr indent="0" lvl="0" marL="0" marR="0" rtl="0" algn="l">
              <a:lnSpc>
                <a:spcPct val="112000"/>
              </a:lnSpc>
              <a:spcBef>
                <a:spcPts val="0"/>
              </a:spcBef>
              <a:spcAft>
                <a:spcPts val="0"/>
              </a:spcAft>
              <a:buClr>
                <a:srgbClr val="F4F0E7"/>
              </a:buClr>
              <a:buSzPts val="4950"/>
              <a:buFont typeface="Arial"/>
              <a:buNone/>
            </a:pPr>
            <a:r>
              <a:rPr b="1" lang="en-US" sz="4950">
                <a:solidFill>
                  <a:srgbClr val="F4F0E7"/>
                </a:solidFill>
                <a:latin typeface="Arial"/>
                <a:ea typeface="Arial"/>
                <a:cs typeface="Arial"/>
                <a:sym typeface="Arial"/>
              </a:rPr>
              <a:t>которого мы не видим?</a:t>
            </a:r>
            <a:endParaRPr/>
          </a:p>
        </p:txBody>
      </p:sp>
      <p:sp>
        <p:nvSpPr>
          <p:cNvPr id="409" name="Google Shape;409;p7"/>
          <p:cNvSpPr/>
          <p:nvPr/>
        </p:nvSpPr>
        <p:spPr>
          <a:xfrm>
            <a:off x="13285303" y="3610541"/>
            <a:ext cx="262289" cy="78890"/>
          </a:xfrm>
          <a:custGeom>
            <a:rect b="b" l="l" r="r" t="t"/>
            <a:pathLst>
              <a:path extrusionOk="0" h="78890" w="262289">
                <a:moveTo>
                  <a:pt x="262289" y="78890"/>
                </a:moveTo>
                <a:lnTo>
                  <a:pt x="0" y="0"/>
                </a:lnTo>
              </a:path>
            </a:pathLst>
          </a:custGeom>
          <a:noFill/>
          <a:ln cap="flat" cmpd="sng" w="12375">
            <a:solidFill>
              <a:srgbClr val="344E63"/>
            </a:solidFill>
            <a:prstDash val="solid"/>
            <a:round/>
            <a:headEnd len="sm" w="sm" type="none"/>
            <a:tailEnd len="sm" w="sm" type="none"/>
          </a:ln>
        </p:spPr>
      </p:sp>
      <p:sp>
        <p:nvSpPr>
          <p:cNvPr id="410" name="Google Shape;410;p7"/>
          <p:cNvSpPr/>
          <p:nvPr/>
        </p:nvSpPr>
        <p:spPr>
          <a:xfrm>
            <a:off x="13230465" y="3748757"/>
            <a:ext cx="330466" cy="298428"/>
          </a:xfrm>
          <a:custGeom>
            <a:rect b="b" l="l" r="r" t="t"/>
            <a:pathLst>
              <a:path extrusionOk="0" h="298428" w="330466">
                <a:moveTo>
                  <a:pt x="330466" y="0"/>
                </a:moveTo>
                <a:lnTo>
                  <a:pt x="0" y="298428"/>
                </a:lnTo>
              </a:path>
            </a:pathLst>
          </a:custGeom>
          <a:noFill/>
          <a:ln cap="flat" cmpd="sng" w="12375">
            <a:solidFill>
              <a:srgbClr val="344E63"/>
            </a:solidFill>
            <a:prstDash val="solid"/>
            <a:round/>
            <a:headEnd len="sm" w="sm" type="none"/>
            <a:tailEnd len="sm" w="sm" type="none"/>
          </a:ln>
        </p:spPr>
      </p:sp>
      <p:sp>
        <p:nvSpPr>
          <p:cNvPr id="411" name="Google Shape;411;p7"/>
          <p:cNvSpPr/>
          <p:nvPr/>
        </p:nvSpPr>
        <p:spPr>
          <a:xfrm>
            <a:off x="13609363" y="3769125"/>
            <a:ext cx="39408" cy="982182"/>
          </a:xfrm>
          <a:custGeom>
            <a:rect b="b" l="l" r="r" t="t"/>
            <a:pathLst>
              <a:path extrusionOk="0" h="982182" w="39408">
                <a:moveTo>
                  <a:pt x="0" y="0"/>
                </a:moveTo>
                <a:lnTo>
                  <a:pt x="39408" y="982182"/>
                </a:lnTo>
              </a:path>
            </a:pathLst>
          </a:custGeom>
          <a:noFill/>
          <a:ln cap="flat" cmpd="sng" w="12375">
            <a:solidFill>
              <a:srgbClr val="344E63"/>
            </a:solidFill>
            <a:prstDash val="solid"/>
            <a:round/>
            <a:headEnd len="sm" w="sm" type="none"/>
            <a:tailEnd len="sm" w="sm" type="none"/>
          </a:ln>
        </p:spPr>
      </p:sp>
      <p:sp>
        <p:nvSpPr>
          <p:cNvPr id="412" name="Google Shape;412;p7"/>
          <p:cNvSpPr/>
          <p:nvPr/>
        </p:nvSpPr>
        <p:spPr>
          <a:xfrm>
            <a:off x="13243829" y="3763174"/>
            <a:ext cx="336460" cy="707428"/>
          </a:xfrm>
          <a:custGeom>
            <a:rect b="b" l="l" r="r" t="t"/>
            <a:pathLst>
              <a:path extrusionOk="0" h="707428" w="336460">
                <a:moveTo>
                  <a:pt x="336460" y="0"/>
                </a:moveTo>
                <a:lnTo>
                  <a:pt x="0" y="707428"/>
                </a:lnTo>
              </a:path>
            </a:pathLst>
          </a:custGeom>
          <a:noFill/>
          <a:ln cap="flat" cmpd="sng" w="12375">
            <a:solidFill>
              <a:srgbClr val="344E63"/>
            </a:solidFill>
            <a:prstDash val="solid"/>
            <a:round/>
            <a:headEnd len="sm" w="sm" type="none"/>
            <a:tailEnd len="sm" w="sm" type="none"/>
          </a:ln>
        </p:spPr>
      </p:sp>
      <p:sp>
        <p:nvSpPr>
          <p:cNvPr id="413" name="Google Shape;413;p7"/>
          <p:cNvSpPr/>
          <p:nvPr/>
        </p:nvSpPr>
        <p:spPr>
          <a:xfrm>
            <a:off x="12868843" y="3525620"/>
            <a:ext cx="287169" cy="53089"/>
          </a:xfrm>
          <a:custGeom>
            <a:rect b="b" l="l" r="r" t="t"/>
            <a:pathLst>
              <a:path extrusionOk="0" h="53089" w="287169">
                <a:moveTo>
                  <a:pt x="287169" y="53089"/>
                </a:moveTo>
                <a:lnTo>
                  <a:pt x="0" y="0"/>
                </a:lnTo>
              </a:path>
            </a:pathLst>
          </a:custGeom>
          <a:noFill/>
          <a:ln cap="flat" cmpd="sng" w="12375">
            <a:solidFill>
              <a:srgbClr val="344E63"/>
            </a:solidFill>
            <a:prstDash val="solid"/>
            <a:round/>
            <a:headEnd len="sm" w="sm" type="none"/>
            <a:tailEnd len="sm" w="sm" type="none"/>
          </a:ln>
        </p:spPr>
      </p:sp>
      <p:sp>
        <p:nvSpPr>
          <p:cNvPr id="414" name="Google Shape;414;p7"/>
          <p:cNvSpPr/>
          <p:nvPr/>
        </p:nvSpPr>
        <p:spPr>
          <a:xfrm>
            <a:off x="13244299" y="3645481"/>
            <a:ext cx="301400" cy="610547"/>
          </a:xfrm>
          <a:custGeom>
            <a:rect b="b" l="l" r="r" t="t"/>
            <a:pathLst>
              <a:path extrusionOk="0" h="610547" w="301400">
                <a:moveTo>
                  <a:pt x="0" y="0"/>
                </a:moveTo>
                <a:lnTo>
                  <a:pt x="301400" y="610547"/>
                </a:lnTo>
              </a:path>
            </a:pathLst>
          </a:custGeom>
          <a:noFill/>
          <a:ln cap="flat" cmpd="sng" w="12375">
            <a:solidFill>
              <a:srgbClr val="344E63"/>
            </a:solidFill>
            <a:prstDash val="solid"/>
            <a:round/>
            <a:headEnd len="sm" w="sm" type="none"/>
            <a:tailEnd len="sm" w="sm" type="none"/>
          </a:ln>
        </p:spPr>
      </p:sp>
      <p:sp>
        <p:nvSpPr>
          <p:cNvPr id="415" name="Google Shape;415;p7"/>
          <p:cNvSpPr/>
          <p:nvPr/>
        </p:nvSpPr>
        <p:spPr>
          <a:xfrm>
            <a:off x="12859362" y="3636090"/>
            <a:ext cx="316232" cy="353192"/>
          </a:xfrm>
          <a:custGeom>
            <a:rect b="b" l="l" r="r" t="t"/>
            <a:pathLst>
              <a:path extrusionOk="0" h="353192" w="316232">
                <a:moveTo>
                  <a:pt x="316232" y="0"/>
                </a:moveTo>
                <a:lnTo>
                  <a:pt x="0" y="353192"/>
                </a:lnTo>
              </a:path>
            </a:pathLst>
          </a:custGeom>
          <a:noFill/>
          <a:ln cap="flat" cmpd="sng" w="12375">
            <a:solidFill>
              <a:srgbClr val="344E63"/>
            </a:solidFill>
            <a:prstDash val="solid"/>
            <a:round/>
            <a:headEnd len="sm" w="sm" type="none"/>
            <a:tailEnd len="sm" w="sm" type="none"/>
          </a:ln>
        </p:spPr>
      </p:sp>
      <p:sp>
        <p:nvSpPr>
          <p:cNvPr id="416" name="Google Shape;416;p7"/>
          <p:cNvSpPr/>
          <p:nvPr/>
        </p:nvSpPr>
        <p:spPr>
          <a:xfrm>
            <a:off x="12680233" y="3834131"/>
            <a:ext cx="442392" cy="232164"/>
          </a:xfrm>
          <a:custGeom>
            <a:rect b="b" l="l" r="r" t="t"/>
            <a:pathLst>
              <a:path extrusionOk="0" h="232164" w="442392">
                <a:moveTo>
                  <a:pt x="442392" y="232164"/>
                </a:moveTo>
                <a:lnTo>
                  <a:pt x="0" y="0"/>
                </a:lnTo>
              </a:path>
            </a:pathLst>
          </a:custGeom>
          <a:noFill/>
          <a:ln cap="flat" cmpd="sng" w="12375">
            <a:solidFill>
              <a:srgbClr val="344E63"/>
            </a:solidFill>
            <a:prstDash val="solid"/>
            <a:round/>
            <a:headEnd len="sm" w="sm" type="none"/>
            <a:tailEnd len="sm" w="sm" type="none"/>
          </a:ln>
        </p:spPr>
      </p:sp>
      <p:sp>
        <p:nvSpPr>
          <p:cNvPr id="417" name="Google Shape;417;p7"/>
          <p:cNvSpPr/>
          <p:nvPr/>
        </p:nvSpPr>
        <p:spPr>
          <a:xfrm>
            <a:off x="12812368" y="4143870"/>
            <a:ext cx="326984" cy="418923"/>
          </a:xfrm>
          <a:custGeom>
            <a:rect b="b" l="l" r="r" t="t"/>
            <a:pathLst>
              <a:path extrusionOk="0" h="418923" w="326984">
                <a:moveTo>
                  <a:pt x="326984" y="0"/>
                </a:moveTo>
                <a:lnTo>
                  <a:pt x="0" y="418923"/>
                </a:lnTo>
              </a:path>
            </a:pathLst>
          </a:custGeom>
          <a:noFill/>
          <a:ln cap="flat" cmpd="sng" w="12375">
            <a:solidFill>
              <a:srgbClr val="344E63"/>
            </a:solidFill>
            <a:prstDash val="solid"/>
            <a:round/>
            <a:headEnd len="sm" w="sm" type="none"/>
            <a:tailEnd len="sm" w="sm" type="none"/>
          </a:ln>
        </p:spPr>
      </p:sp>
      <p:sp>
        <p:nvSpPr>
          <p:cNvPr id="418" name="Google Shape;418;p7"/>
          <p:cNvSpPr/>
          <p:nvPr/>
        </p:nvSpPr>
        <p:spPr>
          <a:xfrm>
            <a:off x="12663687" y="4123656"/>
            <a:ext cx="458844" cy="238897"/>
          </a:xfrm>
          <a:custGeom>
            <a:rect b="b" l="l" r="r" t="t"/>
            <a:pathLst>
              <a:path extrusionOk="0" h="238897" w="458844">
                <a:moveTo>
                  <a:pt x="458844" y="0"/>
                </a:moveTo>
                <a:lnTo>
                  <a:pt x="0" y="238897"/>
                </a:lnTo>
              </a:path>
            </a:pathLst>
          </a:custGeom>
          <a:noFill/>
          <a:ln cap="flat" cmpd="sng" w="12375">
            <a:solidFill>
              <a:srgbClr val="344E63"/>
            </a:solidFill>
            <a:prstDash val="solid"/>
            <a:round/>
            <a:headEnd len="sm" w="sm" type="none"/>
            <a:tailEnd len="sm" w="sm" type="none"/>
          </a:ln>
        </p:spPr>
      </p:sp>
      <p:sp>
        <p:nvSpPr>
          <p:cNvPr id="419" name="Google Shape;419;p7"/>
          <p:cNvSpPr/>
          <p:nvPr/>
        </p:nvSpPr>
        <p:spPr>
          <a:xfrm>
            <a:off x="13587771" y="4390754"/>
            <a:ext cx="54808" cy="370686"/>
          </a:xfrm>
          <a:custGeom>
            <a:rect b="b" l="l" r="r" t="t"/>
            <a:pathLst>
              <a:path extrusionOk="0" h="370686" w="54808">
                <a:moveTo>
                  <a:pt x="54808" y="370686"/>
                </a:moveTo>
                <a:lnTo>
                  <a:pt x="0" y="0"/>
                </a:lnTo>
              </a:path>
            </a:pathLst>
          </a:custGeom>
          <a:noFill/>
          <a:ln cap="flat" cmpd="sng" w="12375">
            <a:solidFill>
              <a:srgbClr val="344E63"/>
            </a:solidFill>
            <a:prstDash val="solid"/>
            <a:round/>
            <a:headEnd len="sm" w="sm" type="none"/>
            <a:tailEnd len="sm" w="sm" type="none"/>
          </a:ln>
        </p:spPr>
      </p:sp>
      <p:sp>
        <p:nvSpPr>
          <p:cNvPr id="420" name="Google Shape;420;p7"/>
          <p:cNvSpPr/>
          <p:nvPr/>
        </p:nvSpPr>
        <p:spPr>
          <a:xfrm>
            <a:off x="13486567" y="4877314"/>
            <a:ext cx="135930" cy="254843"/>
          </a:xfrm>
          <a:custGeom>
            <a:rect b="b" l="l" r="r" t="t"/>
            <a:pathLst>
              <a:path extrusionOk="0" h="254843" w="135930">
                <a:moveTo>
                  <a:pt x="135930" y="0"/>
                </a:moveTo>
                <a:lnTo>
                  <a:pt x="0" y="254843"/>
                </a:lnTo>
              </a:path>
            </a:pathLst>
          </a:custGeom>
          <a:noFill/>
          <a:ln cap="flat" cmpd="sng" w="12375">
            <a:solidFill>
              <a:srgbClr val="344E63"/>
            </a:solidFill>
            <a:prstDash val="solid"/>
            <a:round/>
            <a:headEnd len="sm" w="sm" type="none"/>
            <a:tailEnd len="sm" w="sm" type="none"/>
          </a:ln>
        </p:spPr>
      </p:sp>
      <p:sp>
        <p:nvSpPr>
          <p:cNvPr id="421" name="Google Shape;421;p7"/>
          <p:cNvSpPr/>
          <p:nvPr/>
        </p:nvSpPr>
        <p:spPr>
          <a:xfrm>
            <a:off x="13652721" y="4884590"/>
            <a:ext cx="9525" cy="465754"/>
          </a:xfrm>
          <a:custGeom>
            <a:rect b="b" l="l" r="r" t="t"/>
            <a:pathLst>
              <a:path extrusionOk="0" h="465754" w="9525">
                <a:moveTo>
                  <a:pt x="0" y="0"/>
                </a:moveTo>
                <a:lnTo>
                  <a:pt x="8173" y="465754"/>
                </a:lnTo>
              </a:path>
            </a:pathLst>
          </a:custGeom>
          <a:noFill/>
          <a:ln cap="flat" cmpd="sng" w="12375">
            <a:solidFill>
              <a:srgbClr val="344E63"/>
            </a:solidFill>
            <a:prstDash val="solid"/>
            <a:round/>
            <a:headEnd len="sm" w="sm" type="none"/>
            <a:tailEnd len="sm" w="sm" type="none"/>
          </a:ln>
        </p:spPr>
      </p:sp>
      <p:sp>
        <p:nvSpPr>
          <p:cNvPr id="422" name="Google Shape;422;p7"/>
          <p:cNvSpPr/>
          <p:nvPr/>
        </p:nvSpPr>
        <p:spPr>
          <a:xfrm>
            <a:off x="12856839" y="4097882"/>
            <a:ext cx="317196" cy="389238"/>
          </a:xfrm>
          <a:custGeom>
            <a:rect b="b" l="l" r="r" t="t"/>
            <a:pathLst>
              <a:path extrusionOk="0" h="389238" w="317196">
                <a:moveTo>
                  <a:pt x="317196" y="389238"/>
                </a:moveTo>
                <a:lnTo>
                  <a:pt x="0" y="0"/>
                </a:lnTo>
              </a:path>
            </a:pathLst>
          </a:custGeom>
          <a:noFill/>
          <a:ln cap="flat" cmpd="sng" w="12375">
            <a:solidFill>
              <a:srgbClr val="344E63"/>
            </a:solidFill>
            <a:prstDash val="solid"/>
            <a:round/>
            <a:headEnd len="sm" w="sm" type="none"/>
            <a:tailEnd len="sm" w="sm" type="none"/>
          </a:ln>
        </p:spPr>
      </p:sp>
      <p:sp>
        <p:nvSpPr>
          <p:cNvPr id="423" name="Google Shape;423;p7"/>
          <p:cNvSpPr/>
          <p:nvPr/>
        </p:nvSpPr>
        <p:spPr>
          <a:xfrm>
            <a:off x="12669978" y="4411407"/>
            <a:ext cx="482802" cy="109959"/>
          </a:xfrm>
          <a:custGeom>
            <a:rect b="b" l="l" r="r" t="t"/>
            <a:pathLst>
              <a:path extrusionOk="0" h="109959" w="482802">
                <a:moveTo>
                  <a:pt x="482802" y="109959"/>
                </a:moveTo>
                <a:lnTo>
                  <a:pt x="0" y="0"/>
                </a:lnTo>
              </a:path>
            </a:pathLst>
          </a:custGeom>
          <a:noFill/>
          <a:ln cap="flat" cmpd="sng" w="12375">
            <a:solidFill>
              <a:srgbClr val="344E63"/>
            </a:solidFill>
            <a:prstDash val="solid"/>
            <a:round/>
            <a:headEnd len="sm" w="sm" type="none"/>
            <a:tailEnd len="sm" w="sm" type="none"/>
          </a:ln>
        </p:spPr>
      </p:sp>
      <p:sp>
        <p:nvSpPr>
          <p:cNvPr id="424" name="Google Shape;424;p7"/>
          <p:cNvSpPr/>
          <p:nvPr/>
        </p:nvSpPr>
        <p:spPr>
          <a:xfrm>
            <a:off x="12936997" y="4589512"/>
            <a:ext cx="246585" cy="453714"/>
          </a:xfrm>
          <a:custGeom>
            <a:rect b="b" l="l" r="r" t="t"/>
            <a:pathLst>
              <a:path extrusionOk="0" h="453714" w="246585">
                <a:moveTo>
                  <a:pt x="246585" y="0"/>
                </a:moveTo>
                <a:lnTo>
                  <a:pt x="0" y="453714"/>
                </a:lnTo>
              </a:path>
            </a:pathLst>
          </a:custGeom>
          <a:noFill/>
          <a:ln cap="flat" cmpd="sng" w="12375">
            <a:solidFill>
              <a:srgbClr val="344E63"/>
            </a:solidFill>
            <a:prstDash val="solid"/>
            <a:round/>
            <a:headEnd len="sm" w="sm" type="none"/>
            <a:tailEnd len="sm" w="sm" type="none"/>
          </a:ln>
        </p:spPr>
      </p:sp>
      <p:sp>
        <p:nvSpPr>
          <p:cNvPr id="425" name="Google Shape;425;p7"/>
          <p:cNvSpPr/>
          <p:nvPr/>
        </p:nvSpPr>
        <p:spPr>
          <a:xfrm>
            <a:off x="12424857" y="3470825"/>
            <a:ext cx="312210" cy="34925"/>
          </a:xfrm>
          <a:custGeom>
            <a:rect b="b" l="l" r="r" t="t"/>
            <a:pathLst>
              <a:path extrusionOk="0" h="34925" w="312210">
                <a:moveTo>
                  <a:pt x="312210" y="34925"/>
                </a:moveTo>
                <a:lnTo>
                  <a:pt x="0" y="0"/>
                </a:lnTo>
              </a:path>
            </a:pathLst>
          </a:custGeom>
          <a:noFill/>
          <a:ln cap="flat" cmpd="sng" w="12375">
            <a:solidFill>
              <a:srgbClr val="344E63"/>
            </a:solidFill>
            <a:prstDash val="solid"/>
            <a:round/>
            <a:headEnd len="sm" w="sm" type="none"/>
            <a:tailEnd len="sm" w="sm" type="none"/>
          </a:ln>
        </p:spPr>
      </p:sp>
      <p:sp>
        <p:nvSpPr>
          <p:cNvPr id="426" name="Google Shape;426;p7"/>
          <p:cNvSpPr/>
          <p:nvPr/>
        </p:nvSpPr>
        <p:spPr>
          <a:xfrm>
            <a:off x="12114157" y="3514917"/>
            <a:ext cx="622569" cy="22976"/>
          </a:xfrm>
          <a:custGeom>
            <a:rect b="b" l="l" r="r" t="t"/>
            <a:pathLst>
              <a:path extrusionOk="0" h="22976" w="622569">
                <a:moveTo>
                  <a:pt x="622569" y="0"/>
                </a:moveTo>
                <a:lnTo>
                  <a:pt x="0" y="22976"/>
                </a:lnTo>
              </a:path>
            </a:pathLst>
          </a:custGeom>
          <a:noFill/>
          <a:ln cap="flat" cmpd="sng" w="12375">
            <a:solidFill>
              <a:srgbClr val="344E63"/>
            </a:solidFill>
            <a:prstDash val="solid"/>
            <a:round/>
            <a:headEnd len="sm" w="sm" type="none"/>
            <a:tailEnd len="sm" w="sm" type="none"/>
          </a:ln>
        </p:spPr>
      </p:sp>
      <p:sp>
        <p:nvSpPr>
          <p:cNvPr id="427" name="Google Shape;427;p7"/>
          <p:cNvSpPr/>
          <p:nvPr/>
        </p:nvSpPr>
        <p:spPr>
          <a:xfrm>
            <a:off x="12355316" y="3543503"/>
            <a:ext cx="389612" cy="224103"/>
          </a:xfrm>
          <a:custGeom>
            <a:rect b="b" l="l" r="r" t="t"/>
            <a:pathLst>
              <a:path extrusionOk="0" h="224103" w="389612">
                <a:moveTo>
                  <a:pt x="389612" y="0"/>
                </a:moveTo>
                <a:lnTo>
                  <a:pt x="0" y="224103"/>
                </a:lnTo>
              </a:path>
            </a:pathLst>
          </a:custGeom>
          <a:noFill/>
          <a:ln cap="flat" cmpd="sng" w="12375">
            <a:solidFill>
              <a:srgbClr val="344E63"/>
            </a:solidFill>
            <a:prstDash val="solid"/>
            <a:round/>
            <a:headEnd len="sm" w="sm" type="none"/>
            <a:tailEnd len="sm" w="sm" type="none"/>
          </a:ln>
        </p:spPr>
      </p:sp>
      <p:sp>
        <p:nvSpPr>
          <p:cNvPr id="428" name="Google Shape;428;p7"/>
          <p:cNvSpPr/>
          <p:nvPr/>
        </p:nvSpPr>
        <p:spPr>
          <a:xfrm>
            <a:off x="12982934" y="4326108"/>
            <a:ext cx="532769" cy="52077"/>
          </a:xfrm>
          <a:custGeom>
            <a:rect b="b" l="l" r="r" t="t"/>
            <a:pathLst>
              <a:path extrusionOk="0" h="52077" w="532769">
                <a:moveTo>
                  <a:pt x="532769" y="0"/>
                </a:moveTo>
                <a:lnTo>
                  <a:pt x="0" y="52077"/>
                </a:lnTo>
              </a:path>
            </a:pathLst>
          </a:custGeom>
          <a:noFill/>
          <a:ln cap="flat" cmpd="sng" w="12375">
            <a:solidFill>
              <a:srgbClr val="344E63"/>
            </a:solidFill>
            <a:prstDash val="solid"/>
            <a:round/>
            <a:headEnd len="sm" w="sm" type="none"/>
            <a:tailEnd len="sm" w="sm" type="none"/>
          </a:ln>
        </p:spPr>
      </p:sp>
      <p:sp>
        <p:nvSpPr>
          <p:cNvPr id="429" name="Google Shape;429;p7"/>
          <p:cNvSpPr/>
          <p:nvPr/>
        </p:nvSpPr>
        <p:spPr>
          <a:xfrm>
            <a:off x="13377735" y="4376797"/>
            <a:ext cx="174748" cy="398980"/>
          </a:xfrm>
          <a:custGeom>
            <a:rect b="b" l="l" r="r" t="t"/>
            <a:pathLst>
              <a:path extrusionOk="0" h="398980" w="174748">
                <a:moveTo>
                  <a:pt x="174748" y="0"/>
                </a:moveTo>
                <a:lnTo>
                  <a:pt x="0" y="398980"/>
                </a:lnTo>
              </a:path>
            </a:pathLst>
          </a:custGeom>
          <a:noFill/>
          <a:ln cap="flat" cmpd="sng" w="12375">
            <a:solidFill>
              <a:srgbClr val="344E63"/>
            </a:solidFill>
            <a:prstDash val="solid"/>
            <a:round/>
            <a:headEnd len="sm" w="sm" type="none"/>
            <a:tailEnd len="sm" w="sm" type="none"/>
          </a:ln>
        </p:spPr>
      </p:sp>
      <p:sp>
        <p:nvSpPr>
          <p:cNvPr id="430" name="Google Shape;430;p7"/>
          <p:cNvSpPr/>
          <p:nvPr/>
        </p:nvSpPr>
        <p:spPr>
          <a:xfrm>
            <a:off x="12358252" y="3833167"/>
            <a:ext cx="397247" cy="183388"/>
          </a:xfrm>
          <a:custGeom>
            <a:rect b="b" l="l" r="r" t="t"/>
            <a:pathLst>
              <a:path extrusionOk="0" h="183388" w="397247">
                <a:moveTo>
                  <a:pt x="397247" y="183388"/>
                </a:moveTo>
                <a:lnTo>
                  <a:pt x="0" y="0"/>
                </a:lnTo>
              </a:path>
            </a:pathLst>
          </a:custGeom>
          <a:noFill/>
          <a:ln cap="flat" cmpd="sng" w="12375">
            <a:solidFill>
              <a:srgbClr val="344E63"/>
            </a:solidFill>
            <a:prstDash val="solid"/>
            <a:round/>
            <a:headEnd len="sm" w="sm" type="none"/>
            <a:tailEnd len="sm" w="sm" type="none"/>
          </a:ln>
        </p:spPr>
      </p:sp>
      <p:sp>
        <p:nvSpPr>
          <p:cNvPr id="431" name="Google Shape;431;p7"/>
          <p:cNvSpPr/>
          <p:nvPr/>
        </p:nvSpPr>
        <p:spPr>
          <a:xfrm>
            <a:off x="12604660" y="4101544"/>
            <a:ext cx="188409" cy="596714"/>
          </a:xfrm>
          <a:custGeom>
            <a:rect b="b" l="l" r="r" t="t"/>
            <a:pathLst>
              <a:path extrusionOk="0" h="596714" w="188409">
                <a:moveTo>
                  <a:pt x="188409" y="0"/>
                </a:moveTo>
                <a:lnTo>
                  <a:pt x="0" y="596714"/>
                </a:lnTo>
              </a:path>
            </a:pathLst>
          </a:custGeom>
          <a:noFill/>
          <a:ln cap="flat" cmpd="sng" w="12375">
            <a:solidFill>
              <a:srgbClr val="344E63"/>
            </a:solidFill>
            <a:prstDash val="solid"/>
            <a:round/>
            <a:headEnd len="sm" w="sm" type="none"/>
            <a:tailEnd len="sm" w="sm" type="none"/>
          </a:ln>
        </p:spPr>
      </p:sp>
      <p:sp>
        <p:nvSpPr>
          <p:cNvPr id="432" name="Google Shape;432;p7"/>
          <p:cNvSpPr/>
          <p:nvPr/>
        </p:nvSpPr>
        <p:spPr>
          <a:xfrm>
            <a:off x="12397740" y="3519257"/>
            <a:ext cx="181209" cy="232819"/>
          </a:xfrm>
          <a:custGeom>
            <a:rect b="b" l="l" r="r" t="t"/>
            <a:pathLst>
              <a:path extrusionOk="0" h="232819" w="181209">
                <a:moveTo>
                  <a:pt x="181209" y="232819"/>
                </a:moveTo>
                <a:lnTo>
                  <a:pt x="0" y="0"/>
                </a:lnTo>
              </a:path>
            </a:pathLst>
          </a:custGeom>
          <a:noFill/>
          <a:ln cap="flat" cmpd="sng" w="12375">
            <a:solidFill>
              <a:srgbClr val="344E63"/>
            </a:solidFill>
            <a:prstDash val="solid"/>
            <a:round/>
            <a:headEnd len="sm" w="sm" type="none"/>
            <a:tailEnd len="sm" w="sm" type="none"/>
          </a:ln>
        </p:spPr>
      </p:sp>
      <p:sp>
        <p:nvSpPr>
          <p:cNvPr id="433" name="Google Shape;433;p7"/>
          <p:cNvSpPr/>
          <p:nvPr/>
        </p:nvSpPr>
        <p:spPr>
          <a:xfrm>
            <a:off x="12344483" y="3854092"/>
            <a:ext cx="240753" cy="403201"/>
          </a:xfrm>
          <a:custGeom>
            <a:rect b="b" l="l" r="r" t="t"/>
            <a:pathLst>
              <a:path extrusionOk="0" h="403201" w="240753">
                <a:moveTo>
                  <a:pt x="240753" y="0"/>
                </a:moveTo>
                <a:lnTo>
                  <a:pt x="0" y="403201"/>
                </a:lnTo>
              </a:path>
            </a:pathLst>
          </a:custGeom>
          <a:noFill/>
          <a:ln cap="flat" cmpd="sng" w="12375">
            <a:solidFill>
              <a:srgbClr val="344E63"/>
            </a:solidFill>
            <a:prstDash val="solid"/>
            <a:round/>
            <a:headEnd len="sm" w="sm" type="none"/>
            <a:tailEnd len="sm" w="sm" type="none"/>
          </a:ln>
        </p:spPr>
      </p:sp>
      <p:sp>
        <p:nvSpPr>
          <p:cNvPr id="434" name="Google Shape;434;p7"/>
          <p:cNvSpPr/>
          <p:nvPr/>
        </p:nvSpPr>
        <p:spPr>
          <a:xfrm>
            <a:off x="12220808" y="3831703"/>
            <a:ext cx="342443" cy="196115"/>
          </a:xfrm>
          <a:custGeom>
            <a:rect b="b" l="l" r="r" t="t"/>
            <a:pathLst>
              <a:path extrusionOk="0" h="196115" w="342443">
                <a:moveTo>
                  <a:pt x="342443" y="0"/>
                </a:moveTo>
                <a:lnTo>
                  <a:pt x="0" y="196115"/>
                </a:lnTo>
              </a:path>
            </a:pathLst>
          </a:custGeom>
          <a:noFill/>
          <a:ln cap="flat" cmpd="sng" w="12375">
            <a:solidFill>
              <a:srgbClr val="344E63"/>
            </a:solidFill>
            <a:prstDash val="solid"/>
            <a:round/>
            <a:headEnd len="sm" w="sm" type="none"/>
            <a:tailEnd len="sm" w="sm" type="none"/>
          </a:ln>
        </p:spPr>
      </p:sp>
      <p:sp>
        <p:nvSpPr>
          <p:cNvPr id="435" name="Google Shape;435;p7"/>
          <p:cNvSpPr/>
          <p:nvPr/>
        </p:nvSpPr>
        <p:spPr>
          <a:xfrm>
            <a:off x="12367689" y="4357663"/>
            <a:ext cx="348871" cy="227614"/>
          </a:xfrm>
          <a:custGeom>
            <a:rect b="b" l="l" r="r" t="t"/>
            <a:pathLst>
              <a:path extrusionOk="0" h="227614" w="348871">
                <a:moveTo>
                  <a:pt x="348871" y="227614"/>
                </a:moveTo>
                <a:lnTo>
                  <a:pt x="0" y="0"/>
                </a:lnTo>
              </a:path>
            </a:pathLst>
          </a:custGeom>
          <a:noFill/>
          <a:ln cap="flat" cmpd="sng" w="12375">
            <a:solidFill>
              <a:srgbClr val="344E63"/>
            </a:solidFill>
            <a:prstDash val="solid"/>
            <a:round/>
            <a:headEnd len="sm" w="sm" type="none"/>
            <a:tailEnd len="sm" w="sm" type="none"/>
          </a:ln>
        </p:spPr>
      </p:sp>
      <p:sp>
        <p:nvSpPr>
          <p:cNvPr id="436" name="Google Shape;436;p7"/>
          <p:cNvSpPr/>
          <p:nvPr/>
        </p:nvSpPr>
        <p:spPr>
          <a:xfrm>
            <a:off x="12810294" y="4664704"/>
            <a:ext cx="293329" cy="319359"/>
          </a:xfrm>
          <a:custGeom>
            <a:rect b="b" l="l" r="r" t="t"/>
            <a:pathLst>
              <a:path extrusionOk="0" h="319359" w="293329">
                <a:moveTo>
                  <a:pt x="0" y="0"/>
                </a:moveTo>
                <a:lnTo>
                  <a:pt x="293329" y="319359"/>
                </a:lnTo>
              </a:path>
            </a:pathLst>
          </a:custGeom>
          <a:noFill/>
          <a:ln cap="flat" cmpd="sng" w="12375">
            <a:solidFill>
              <a:srgbClr val="344E63"/>
            </a:solidFill>
            <a:prstDash val="solid"/>
            <a:round/>
            <a:headEnd len="sm" w="sm" type="none"/>
            <a:tailEnd len="sm" w="sm" type="none"/>
          </a:ln>
        </p:spPr>
      </p:sp>
      <p:sp>
        <p:nvSpPr>
          <p:cNvPr id="437" name="Google Shape;437;p7"/>
          <p:cNvSpPr/>
          <p:nvPr/>
        </p:nvSpPr>
        <p:spPr>
          <a:xfrm>
            <a:off x="12566864" y="4672121"/>
            <a:ext cx="169570" cy="281111"/>
          </a:xfrm>
          <a:custGeom>
            <a:rect b="b" l="l" r="r" t="t"/>
            <a:pathLst>
              <a:path extrusionOk="0" h="281111" w="169570">
                <a:moveTo>
                  <a:pt x="169570" y="0"/>
                </a:moveTo>
                <a:lnTo>
                  <a:pt x="0" y="281111"/>
                </a:lnTo>
              </a:path>
            </a:pathLst>
          </a:custGeom>
          <a:noFill/>
          <a:ln cap="flat" cmpd="sng" w="12375">
            <a:solidFill>
              <a:srgbClr val="344E63"/>
            </a:solidFill>
            <a:prstDash val="solid"/>
            <a:round/>
            <a:headEnd len="sm" w="sm" type="none"/>
            <a:tailEnd len="sm" w="sm" type="none"/>
          </a:ln>
        </p:spPr>
      </p:sp>
      <p:sp>
        <p:nvSpPr>
          <p:cNvPr id="438" name="Google Shape;438;p7"/>
          <p:cNvSpPr/>
          <p:nvPr/>
        </p:nvSpPr>
        <p:spPr>
          <a:xfrm>
            <a:off x="12215899" y="4106273"/>
            <a:ext cx="334954" cy="252044"/>
          </a:xfrm>
          <a:custGeom>
            <a:rect b="b" l="l" r="r" t="t"/>
            <a:pathLst>
              <a:path extrusionOk="0" h="252044" w="334954">
                <a:moveTo>
                  <a:pt x="334954" y="252044"/>
                </a:moveTo>
                <a:lnTo>
                  <a:pt x="0" y="0"/>
                </a:lnTo>
              </a:path>
            </a:pathLst>
          </a:custGeom>
          <a:noFill/>
          <a:ln cap="flat" cmpd="sng" w="12375">
            <a:solidFill>
              <a:srgbClr val="344E63"/>
            </a:solidFill>
            <a:prstDash val="solid"/>
            <a:round/>
            <a:headEnd len="sm" w="sm" type="none"/>
            <a:tailEnd len="sm" w="sm" type="none"/>
          </a:ln>
        </p:spPr>
      </p:sp>
      <p:sp>
        <p:nvSpPr>
          <p:cNvPr id="439" name="Google Shape;439;p7"/>
          <p:cNvSpPr/>
          <p:nvPr/>
        </p:nvSpPr>
        <p:spPr>
          <a:xfrm>
            <a:off x="12378471" y="4450807"/>
            <a:ext cx="193941" cy="383989"/>
          </a:xfrm>
          <a:custGeom>
            <a:rect b="b" l="l" r="r" t="t"/>
            <a:pathLst>
              <a:path extrusionOk="0" h="383989" w="193941">
                <a:moveTo>
                  <a:pt x="193941" y="0"/>
                </a:moveTo>
                <a:lnTo>
                  <a:pt x="0" y="383989"/>
                </a:lnTo>
              </a:path>
            </a:pathLst>
          </a:custGeom>
          <a:noFill/>
          <a:ln cap="flat" cmpd="sng" w="12375">
            <a:solidFill>
              <a:srgbClr val="344E63"/>
            </a:solidFill>
            <a:prstDash val="solid"/>
            <a:round/>
            <a:headEnd len="sm" w="sm" type="none"/>
            <a:tailEnd len="sm" w="sm" type="none"/>
          </a:ln>
        </p:spPr>
      </p:sp>
      <p:sp>
        <p:nvSpPr>
          <p:cNvPr id="440" name="Google Shape;440;p7"/>
          <p:cNvSpPr/>
          <p:nvPr/>
        </p:nvSpPr>
        <p:spPr>
          <a:xfrm>
            <a:off x="13212746" y="5219519"/>
            <a:ext cx="183269" cy="78321"/>
          </a:xfrm>
          <a:custGeom>
            <a:rect b="b" l="l" r="r" t="t"/>
            <a:pathLst>
              <a:path extrusionOk="0" h="78321" w="183269">
                <a:moveTo>
                  <a:pt x="183269" y="0"/>
                </a:moveTo>
                <a:lnTo>
                  <a:pt x="0" y="78321"/>
                </a:lnTo>
              </a:path>
            </a:pathLst>
          </a:custGeom>
          <a:noFill/>
          <a:ln cap="flat" cmpd="sng" w="12375">
            <a:solidFill>
              <a:srgbClr val="344E63"/>
            </a:solidFill>
            <a:prstDash val="solid"/>
            <a:round/>
            <a:headEnd len="sm" w="sm" type="none"/>
            <a:tailEnd len="sm" w="sm" type="none"/>
          </a:ln>
        </p:spPr>
      </p:sp>
      <p:sp>
        <p:nvSpPr>
          <p:cNvPr id="441" name="Google Shape;441;p7"/>
          <p:cNvSpPr/>
          <p:nvPr/>
        </p:nvSpPr>
        <p:spPr>
          <a:xfrm>
            <a:off x="13215156" y="5069962"/>
            <a:ext cx="183010" cy="96378"/>
          </a:xfrm>
          <a:custGeom>
            <a:rect b="b" l="l" r="r" t="t"/>
            <a:pathLst>
              <a:path extrusionOk="0" h="96378" w="183010">
                <a:moveTo>
                  <a:pt x="183010" y="96378"/>
                </a:moveTo>
                <a:lnTo>
                  <a:pt x="0" y="0"/>
                </a:lnTo>
              </a:path>
            </a:pathLst>
          </a:custGeom>
          <a:noFill/>
          <a:ln cap="flat" cmpd="sng" w="12375">
            <a:solidFill>
              <a:srgbClr val="344E63"/>
            </a:solidFill>
            <a:prstDash val="solid"/>
            <a:round/>
            <a:headEnd len="sm" w="sm" type="none"/>
            <a:tailEnd len="sm" w="sm" type="none"/>
          </a:ln>
        </p:spPr>
      </p:sp>
      <p:sp>
        <p:nvSpPr>
          <p:cNvPr id="442" name="Google Shape;442;p7"/>
          <p:cNvSpPr/>
          <p:nvPr/>
        </p:nvSpPr>
        <p:spPr>
          <a:xfrm>
            <a:off x="13463756" y="5256151"/>
            <a:ext cx="114000" cy="642928"/>
          </a:xfrm>
          <a:custGeom>
            <a:rect b="b" l="l" r="r" t="t"/>
            <a:pathLst>
              <a:path extrusionOk="0" h="642928" w="114000">
                <a:moveTo>
                  <a:pt x="0" y="0"/>
                </a:moveTo>
                <a:lnTo>
                  <a:pt x="114000" y="642928"/>
                </a:lnTo>
              </a:path>
            </a:pathLst>
          </a:custGeom>
          <a:noFill/>
          <a:ln cap="flat" cmpd="sng" w="12375">
            <a:solidFill>
              <a:srgbClr val="344E63"/>
            </a:solidFill>
            <a:prstDash val="solid"/>
            <a:round/>
            <a:headEnd len="sm" w="sm" type="none"/>
            <a:tailEnd len="sm" w="sm" type="none"/>
          </a:ln>
        </p:spPr>
      </p:sp>
      <p:sp>
        <p:nvSpPr>
          <p:cNvPr id="443" name="Google Shape;443;p7"/>
          <p:cNvSpPr/>
          <p:nvPr/>
        </p:nvSpPr>
        <p:spPr>
          <a:xfrm>
            <a:off x="13382982" y="4904091"/>
            <a:ext cx="249778" cy="463186"/>
          </a:xfrm>
          <a:custGeom>
            <a:rect b="b" l="l" r="r" t="t"/>
            <a:pathLst>
              <a:path extrusionOk="0" h="463186" w="249778">
                <a:moveTo>
                  <a:pt x="249778" y="463186"/>
                </a:moveTo>
                <a:lnTo>
                  <a:pt x="0" y="0"/>
                </a:lnTo>
              </a:path>
            </a:pathLst>
          </a:custGeom>
          <a:noFill/>
          <a:ln cap="flat" cmpd="sng" w="12375">
            <a:solidFill>
              <a:srgbClr val="344E63"/>
            </a:solidFill>
            <a:prstDash val="solid"/>
            <a:round/>
            <a:headEnd len="sm" w="sm" type="none"/>
            <a:tailEnd len="sm" w="sm" type="none"/>
          </a:ln>
        </p:spPr>
      </p:sp>
      <p:sp>
        <p:nvSpPr>
          <p:cNvPr id="444" name="Google Shape;444;p7"/>
          <p:cNvSpPr/>
          <p:nvPr/>
        </p:nvSpPr>
        <p:spPr>
          <a:xfrm>
            <a:off x="13599529" y="5483156"/>
            <a:ext cx="54556" cy="415433"/>
          </a:xfrm>
          <a:custGeom>
            <a:rect b="b" l="l" r="r" t="t"/>
            <a:pathLst>
              <a:path extrusionOk="0" h="415433" w="54556">
                <a:moveTo>
                  <a:pt x="54556" y="0"/>
                </a:moveTo>
                <a:lnTo>
                  <a:pt x="0" y="415433"/>
                </a:lnTo>
              </a:path>
            </a:pathLst>
          </a:custGeom>
          <a:noFill/>
          <a:ln cap="flat" cmpd="sng" w="12375">
            <a:solidFill>
              <a:srgbClr val="344E63"/>
            </a:solidFill>
            <a:prstDash val="solid"/>
            <a:round/>
            <a:headEnd len="sm" w="sm" type="none"/>
            <a:tailEnd len="sm" w="sm" type="none"/>
          </a:ln>
        </p:spPr>
      </p:sp>
      <p:sp>
        <p:nvSpPr>
          <p:cNvPr id="445" name="Google Shape;445;p7"/>
          <p:cNvSpPr/>
          <p:nvPr/>
        </p:nvSpPr>
        <p:spPr>
          <a:xfrm>
            <a:off x="13375308" y="5446950"/>
            <a:ext cx="230278" cy="102512"/>
          </a:xfrm>
          <a:custGeom>
            <a:rect b="b" l="l" r="r" t="t"/>
            <a:pathLst>
              <a:path extrusionOk="0" h="102512" w="230278">
                <a:moveTo>
                  <a:pt x="230278" y="0"/>
                </a:moveTo>
                <a:lnTo>
                  <a:pt x="0" y="102512"/>
                </a:lnTo>
              </a:path>
            </a:pathLst>
          </a:custGeom>
          <a:noFill/>
          <a:ln cap="flat" cmpd="sng" w="12375">
            <a:solidFill>
              <a:srgbClr val="344E63"/>
            </a:solidFill>
            <a:prstDash val="solid"/>
            <a:round/>
            <a:headEnd len="sm" w="sm" type="none"/>
            <a:tailEnd len="sm" w="sm" type="none"/>
          </a:ln>
        </p:spPr>
      </p:sp>
      <p:sp>
        <p:nvSpPr>
          <p:cNvPr id="446" name="Google Shape;446;p7"/>
          <p:cNvSpPr/>
          <p:nvPr/>
        </p:nvSpPr>
        <p:spPr>
          <a:xfrm>
            <a:off x="12632119" y="4818393"/>
            <a:ext cx="228325" cy="242521"/>
          </a:xfrm>
          <a:custGeom>
            <a:rect b="b" l="l" r="r" t="t"/>
            <a:pathLst>
              <a:path extrusionOk="0" h="242521" w="228325">
                <a:moveTo>
                  <a:pt x="228325" y="242521"/>
                </a:moveTo>
                <a:lnTo>
                  <a:pt x="0" y="0"/>
                </a:lnTo>
              </a:path>
            </a:pathLst>
          </a:custGeom>
          <a:noFill/>
          <a:ln cap="flat" cmpd="sng" w="12375">
            <a:solidFill>
              <a:srgbClr val="344E63"/>
            </a:solidFill>
            <a:prstDash val="solid"/>
            <a:round/>
            <a:headEnd len="sm" w="sm" type="none"/>
            <a:tailEnd len="sm" w="sm" type="none"/>
          </a:ln>
        </p:spPr>
      </p:sp>
      <p:sp>
        <p:nvSpPr>
          <p:cNvPr id="447" name="Google Shape;447;p7"/>
          <p:cNvSpPr/>
          <p:nvPr/>
        </p:nvSpPr>
        <p:spPr>
          <a:xfrm>
            <a:off x="12660059" y="5162236"/>
            <a:ext cx="216943" cy="471430"/>
          </a:xfrm>
          <a:custGeom>
            <a:rect b="b" l="l" r="r" t="t"/>
            <a:pathLst>
              <a:path extrusionOk="0" h="471430" w="216943">
                <a:moveTo>
                  <a:pt x="216943" y="0"/>
                </a:moveTo>
                <a:lnTo>
                  <a:pt x="0" y="471430"/>
                </a:lnTo>
              </a:path>
            </a:pathLst>
          </a:custGeom>
          <a:noFill/>
          <a:ln cap="flat" cmpd="sng" w="12375">
            <a:solidFill>
              <a:srgbClr val="344E63"/>
            </a:solidFill>
            <a:prstDash val="solid"/>
            <a:round/>
            <a:headEnd len="sm" w="sm" type="none"/>
            <a:tailEnd len="sm" w="sm" type="none"/>
          </a:ln>
        </p:spPr>
      </p:sp>
      <p:sp>
        <p:nvSpPr>
          <p:cNvPr id="448" name="Google Shape;448;p7"/>
          <p:cNvSpPr/>
          <p:nvPr/>
        </p:nvSpPr>
        <p:spPr>
          <a:xfrm>
            <a:off x="12943299" y="5152895"/>
            <a:ext cx="320114" cy="371502"/>
          </a:xfrm>
          <a:custGeom>
            <a:rect b="b" l="l" r="r" t="t"/>
            <a:pathLst>
              <a:path extrusionOk="0" h="371502" w="320114">
                <a:moveTo>
                  <a:pt x="0" y="0"/>
                </a:moveTo>
                <a:lnTo>
                  <a:pt x="320114" y="371502"/>
                </a:lnTo>
              </a:path>
            </a:pathLst>
          </a:custGeom>
          <a:noFill/>
          <a:ln cap="flat" cmpd="sng" w="12375">
            <a:solidFill>
              <a:srgbClr val="344E63"/>
            </a:solidFill>
            <a:prstDash val="solid"/>
            <a:round/>
            <a:headEnd len="sm" w="sm" type="none"/>
            <a:tailEnd len="sm" w="sm" type="none"/>
          </a:ln>
        </p:spPr>
      </p:sp>
      <p:sp>
        <p:nvSpPr>
          <p:cNvPr id="449" name="Google Shape;449;p7"/>
          <p:cNvSpPr/>
          <p:nvPr/>
        </p:nvSpPr>
        <p:spPr>
          <a:xfrm>
            <a:off x="11737954" y="3458127"/>
            <a:ext cx="553998" cy="9525"/>
          </a:xfrm>
          <a:custGeom>
            <a:rect b="b" l="l" r="r" t="t"/>
            <a:pathLst>
              <a:path extrusionOk="0" h="9525" w="553998">
                <a:moveTo>
                  <a:pt x="553998" y="4278"/>
                </a:moveTo>
                <a:lnTo>
                  <a:pt x="0" y="0"/>
                </a:lnTo>
              </a:path>
            </a:pathLst>
          </a:custGeom>
          <a:noFill/>
          <a:ln cap="flat" cmpd="sng" w="12375">
            <a:solidFill>
              <a:srgbClr val="344E63"/>
            </a:solidFill>
            <a:prstDash val="solid"/>
            <a:round/>
            <a:headEnd len="sm" w="sm" type="none"/>
            <a:tailEnd len="sm" w="sm" type="none"/>
          </a:ln>
        </p:spPr>
      </p:sp>
      <p:sp>
        <p:nvSpPr>
          <p:cNvPr id="450" name="Google Shape;450;p7"/>
          <p:cNvSpPr/>
          <p:nvPr/>
        </p:nvSpPr>
        <p:spPr>
          <a:xfrm>
            <a:off x="11976368" y="3501211"/>
            <a:ext cx="328872" cy="259245"/>
          </a:xfrm>
          <a:custGeom>
            <a:rect b="b" l="l" r="r" t="t"/>
            <a:pathLst>
              <a:path extrusionOk="0" h="259245" w="328872">
                <a:moveTo>
                  <a:pt x="328872" y="0"/>
                </a:moveTo>
                <a:lnTo>
                  <a:pt x="0" y="259245"/>
                </a:lnTo>
              </a:path>
            </a:pathLst>
          </a:custGeom>
          <a:noFill/>
          <a:ln cap="flat" cmpd="sng" w="12375">
            <a:solidFill>
              <a:srgbClr val="344E63"/>
            </a:solidFill>
            <a:prstDash val="solid"/>
            <a:round/>
            <a:headEnd len="sm" w="sm" type="none"/>
            <a:tailEnd len="sm" w="sm" type="none"/>
          </a:ln>
        </p:spPr>
      </p:sp>
      <p:sp>
        <p:nvSpPr>
          <p:cNvPr id="451" name="Google Shape;451;p7"/>
          <p:cNvSpPr/>
          <p:nvPr/>
        </p:nvSpPr>
        <p:spPr>
          <a:xfrm>
            <a:off x="11736281" y="3472955"/>
            <a:ext cx="246026" cy="54241"/>
          </a:xfrm>
          <a:custGeom>
            <a:rect b="b" l="l" r="r" t="t"/>
            <a:pathLst>
              <a:path extrusionOk="0" h="54241" w="246026">
                <a:moveTo>
                  <a:pt x="246026" y="54241"/>
                </a:moveTo>
                <a:lnTo>
                  <a:pt x="0" y="0"/>
                </a:lnTo>
              </a:path>
            </a:pathLst>
          </a:custGeom>
          <a:noFill/>
          <a:ln cap="flat" cmpd="sng" w="12375">
            <a:solidFill>
              <a:srgbClr val="344E63"/>
            </a:solidFill>
            <a:prstDash val="solid"/>
            <a:round/>
            <a:headEnd len="sm" w="sm" type="none"/>
            <a:tailEnd len="sm" w="sm" type="none"/>
          </a:ln>
        </p:spPr>
      </p:sp>
      <p:sp>
        <p:nvSpPr>
          <p:cNvPr id="452" name="Google Shape;452;p7"/>
          <p:cNvSpPr/>
          <p:nvPr/>
        </p:nvSpPr>
        <p:spPr>
          <a:xfrm>
            <a:off x="12079824" y="3590125"/>
            <a:ext cx="341501" cy="457078"/>
          </a:xfrm>
          <a:custGeom>
            <a:rect b="b" l="l" r="r" t="t"/>
            <a:pathLst>
              <a:path extrusionOk="0" h="457078" w="341501">
                <a:moveTo>
                  <a:pt x="0" y="0"/>
                </a:moveTo>
                <a:lnTo>
                  <a:pt x="341501" y="457078"/>
                </a:lnTo>
              </a:path>
            </a:pathLst>
          </a:custGeom>
          <a:noFill/>
          <a:ln cap="flat" cmpd="sng" w="12375">
            <a:solidFill>
              <a:srgbClr val="344E63"/>
            </a:solidFill>
            <a:prstDash val="solid"/>
            <a:round/>
            <a:headEnd len="sm" w="sm" type="none"/>
            <a:tailEnd len="sm" w="sm" type="none"/>
          </a:ln>
        </p:spPr>
      </p:sp>
      <p:sp>
        <p:nvSpPr>
          <p:cNvPr id="453" name="Google Shape;453;p7"/>
          <p:cNvSpPr/>
          <p:nvPr/>
        </p:nvSpPr>
        <p:spPr>
          <a:xfrm>
            <a:off x="11624077" y="3564199"/>
            <a:ext cx="361482" cy="149576"/>
          </a:xfrm>
          <a:custGeom>
            <a:rect b="b" l="l" r="r" t="t"/>
            <a:pathLst>
              <a:path extrusionOk="0" h="149576" w="361482">
                <a:moveTo>
                  <a:pt x="361482" y="0"/>
                </a:moveTo>
                <a:lnTo>
                  <a:pt x="0" y="149576"/>
                </a:lnTo>
              </a:path>
            </a:pathLst>
          </a:custGeom>
          <a:noFill/>
          <a:ln cap="flat" cmpd="sng" w="12375">
            <a:solidFill>
              <a:srgbClr val="344E63"/>
            </a:solidFill>
            <a:prstDash val="solid"/>
            <a:round/>
            <a:headEnd len="sm" w="sm" type="none"/>
            <a:tailEnd len="sm" w="sm" type="none"/>
          </a:ln>
        </p:spPr>
      </p:sp>
      <p:sp>
        <p:nvSpPr>
          <p:cNvPr id="454" name="Google Shape;454;p7"/>
          <p:cNvSpPr/>
          <p:nvPr/>
        </p:nvSpPr>
        <p:spPr>
          <a:xfrm>
            <a:off x="11991703" y="3803466"/>
            <a:ext cx="239777" cy="9525"/>
          </a:xfrm>
          <a:custGeom>
            <a:rect b="b" l="l" r="r" t="t"/>
            <a:pathLst>
              <a:path extrusionOk="0" h="9525" w="239777">
                <a:moveTo>
                  <a:pt x="239777" y="0"/>
                </a:moveTo>
                <a:lnTo>
                  <a:pt x="0" y="936"/>
                </a:lnTo>
              </a:path>
            </a:pathLst>
          </a:custGeom>
          <a:noFill/>
          <a:ln cap="flat" cmpd="sng" w="12375">
            <a:solidFill>
              <a:srgbClr val="344E63"/>
            </a:solidFill>
            <a:prstDash val="solid"/>
            <a:round/>
            <a:headEnd len="sm" w="sm" type="none"/>
            <a:tailEnd len="sm" w="sm" type="none"/>
          </a:ln>
        </p:spPr>
      </p:sp>
      <p:sp>
        <p:nvSpPr>
          <p:cNvPr id="455" name="Google Shape;455;p7"/>
          <p:cNvSpPr/>
          <p:nvPr/>
        </p:nvSpPr>
        <p:spPr>
          <a:xfrm>
            <a:off x="11852183" y="3828441"/>
            <a:ext cx="384664" cy="171542"/>
          </a:xfrm>
          <a:custGeom>
            <a:rect b="b" l="l" r="r" t="t"/>
            <a:pathLst>
              <a:path extrusionOk="0" h="171542" w="384664">
                <a:moveTo>
                  <a:pt x="384664" y="0"/>
                </a:moveTo>
                <a:lnTo>
                  <a:pt x="0" y="171542"/>
                </a:lnTo>
              </a:path>
            </a:pathLst>
          </a:custGeom>
          <a:noFill/>
          <a:ln cap="flat" cmpd="sng" w="12375">
            <a:solidFill>
              <a:srgbClr val="344E63"/>
            </a:solidFill>
            <a:prstDash val="solid"/>
            <a:round/>
            <a:headEnd len="sm" w="sm" type="none"/>
            <a:tailEnd len="sm" w="sm" type="none"/>
          </a:ln>
        </p:spPr>
      </p:sp>
      <p:sp>
        <p:nvSpPr>
          <p:cNvPr id="456" name="Google Shape;456;p7"/>
          <p:cNvSpPr/>
          <p:nvPr/>
        </p:nvSpPr>
        <p:spPr>
          <a:xfrm>
            <a:off x="12925132" y="4445603"/>
            <a:ext cx="53895" cy="245074"/>
          </a:xfrm>
          <a:custGeom>
            <a:rect b="b" l="l" r="r" t="t"/>
            <a:pathLst>
              <a:path extrusionOk="0" h="245074" w="53895">
                <a:moveTo>
                  <a:pt x="0" y="0"/>
                </a:moveTo>
                <a:lnTo>
                  <a:pt x="53895" y="245074"/>
                </a:lnTo>
              </a:path>
            </a:pathLst>
          </a:custGeom>
          <a:noFill/>
          <a:ln cap="flat" cmpd="sng" w="12375">
            <a:solidFill>
              <a:srgbClr val="344E63"/>
            </a:solidFill>
            <a:prstDash val="solid"/>
            <a:round/>
            <a:headEnd len="sm" w="sm" type="none"/>
            <a:tailEnd len="sm" w="sm" type="none"/>
          </a:ln>
        </p:spPr>
      </p:sp>
      <p:sp>
        <p:nvSpPr>
          <p:cNvPr id="457" name="Google Shape;457;p7"/>
          <p:cNvSpPr/>
          <p:nvPr/>
        </p:nvSpPr>
        <p:spPr>
          <a:xfrm>
            <a:off x="12524610" y="4142377"/>
            <a:ext cx="334769" cy="209872"/>
          </a:xfrm>
          <a:custGeom>
            <a:rect b="b" l="l" r="r" t="t"/>
            <a:pathLst>
              <a:path extrusionOk="0" h="209872" w="334769">
                <a:moveTo>
                  <a:pt x="334769" y="209872"/>
                </a:moveTo>
                <a:lnTo>
                  <a:pt x="0" y="0"/>
                </a:lnTo>
              </a:path>
            </a:pathLst>
          </a:custGeom>
          <a:noFill/>
          <a:ln cap="flat" cmpd="sng" w="12375">
            <a:solidFill>
              <a:srgbClr val="344E63"/>
            </a:solidFill>
            <a:prstDash val="solid"/>
            <a:round/>
            <a:headEnd len="sm" w="sm" type="none"/>
            <a:tailEnd len="sm" w="sm" type="none"/>
          </a:ln>
        </p:spPr>
      </p:sp>
      <p:sp>
        <p:nvSpPr>
          <p:cNvPr id="458" name="Google Shape;458;p7"/>
          <p:cNvSpPr/>
          <p:nvPr/>
        </p:nvSpPr>
        <p:spPr>
          <a:xfrm>
            <a:off x="12840233" y="4446346"/>
            <a:ext cx="62307" cy="410314"/>
          </a:xfrm>
          <a:custGeom>
            <a:rect b="b" l="l" r="r" t="t"/>
            <a:pathLst>
              <a:path extrusionOk="0" h="410314" w="62307">
                <a:moveTo>
                  <a:pt x="62307" y="0"/>
                </a:moveTo>
                <a:lnTo>
                  <a:pt x="0" y="410314"/>
                </a:lnTo>
              </a:path>
            </a:pathLst>
          </a:custGeom>
          <a:noFill/>
          <a:ln cap="flat" cmpd="sng" w="12375">
            <a:solidFill>
              <a:srgbClr val="344E63"/>
            </a:solidFill>
            <a:prstDash val="solid"/>
            <a:round/>
            <a:headEnd len="sm" w="sm" type="none"/>
            <a:tailEnd len="sm" w="sm" type="none"/>
          </a:ln>
        </p:spPr>
      </p:sp>
      <p:sp>
        <p:nvSpPr>
          <p:cNvPr id="459" name="Google Shape;459;p7"/>
          <p:cNvSpPr/>
          <p:nvPr/>
        </p:nvSpPr>
        <p:spPr>
          <a:xfrm>
            <a:off x="12899985" y="4851332"/>
            <a:ext cx="388010" cy="64280"/>
          </a:xfrm>
          <a:custGeom>
            <a:rect b="b" l="l" r="r" t="t"/>
            <a:pathLst>
              <a:path extrusionOk="0" h="64280" w="388010">
                <a:moveTo>
                  <a:pt x="388010" y="0"/>
                </a:moveTo>
                <a:lnTo>
                  <a:pt x="0" y="64280"/>
                </a:lnTo>
              </a:path>
            </a:pathLst>
          </a:custGeom>
          <a:noFill/>
          <a:ln cap="flat" cmpd="sng" w="12375">
            <a:solidFill>
              <a:srgbClr val="344E63"/>
            </a:solidFill>
            <a:prstDash val="solid"/>
            <a:round/>
            <a:headEnd len="sm" w="sm" type="none"/>
            <a:tailEnd len="sm" w="sm" type="none"/>
          </a:ln>
        </p:spPr>
      </p:sp>
      <p:sp>
        <p:nvSpPr>
          <p:cNvPr id="460" name="Google Shape;460;p7"/>
          <p:cNvSpPr/>
          <p:nvPr/>
        </p:nvSpPr>
        <p:spPr>
          <a:xfrm>
            <a:off x="12968797" y="4886976"/>
            <a:ext cx="338577" cy="371563"/>
          </a:xfrm>
          <a:custGeom>
            <a:rect b="b" l="l" r="r" t="t"/>
            <a:pathLst>
              <a:path extrusionOk="0" h="371563" w="338577">
                <a:moveTo>
                  <a:pt x="338577" y="0"/>
                </a:moveTo>
                <a:lnTo>
                  <a:pt x="0" y="371563"/>
                </a:lnTo>
              </a:path>
            </a:pathLst>
          </a:custGeom>
          <a:noFill/>
          <a:ln cap="flat" cmpd="sng" w="12375">
            <a:solidFill>
              <a:srgbClr val="344E63"/>
            </a:solidFill>
            <a:prstDash val="solid"/>
            <a:round/>
            <a:headEnd len="sm" w="sm" type="none"/>
            <a:tailEnd len="sm" w="sm" type="none"/>
          </a:ln>
        </p:spPr>
      </p:sp>
      <p:sp>
        <p:nvSpPr>
          <p:cNvPr id="461" name="Google Shape;461;p7"/>
          <p:cNvSpPr/>
          <p:nvPr/>
        </p:nvSpPr>
        <p:spPr>
          <a:xfrm>
            <a:off x="12174728" y="4792774"/>
            <a:ext cx="352418" cy="166090"/>
          </a:xfrm>
          <a:custGeom>
            <a:rect b="b" l="l" r="r" t="t"/>
            <a:pathLst>
              <a:path extrusionOk="0" h="166090" w="352418">
                <a:moveTo>
                  <a:pt x="352418" y="0"/>
                </a:moveTo>
                <a:lnTo>
                  <a:pt x="0" y="166090"/>
                </a:lnTo>
              </a:path>
            </a:pathLst>
          </a:custGeom>
          <a:noFill/>
          <a:ln cap="flat" cmpd="sng" w="12375">
            <a:solidFill>
              <a:srgbClr val="344E63"/>
            </a:solidFill>
            <a:prstDash val="solid"/>
            <a:round/>
            <a:headEnd len="sm" w="sm" type="none"/>
            <a:tailEnd len="sm" w="sm" type="none"/>
          </a:ln>
        </p:spPr>
      </p:sp>
      <p:sp>
        <p:nvSpPr>
          <p:cNvPr id="462" name="Google Shape;462;p7"/>
          <p:cNvSpPr/>
          <p:nvPr/>
        </p:nvSpPr>
        <p:spPr>
          <a:xfrm>
            <a:off x="12615751" y="4819014"/>
            <a:ext cx="267316" cy="431596"/>
          </a:xfrm>
          <a:custGeom>
            <a:rect b="b" l="l" r="r" t="t"/>
            <a:pathLst>
              <a:path extrusionOk="0" h="431596" w="267316">
                <a:moveTo>
                  <a:pt x="0" y="0"/>
                </a:moveTo>
                <a:lnTo>
                  <a:pt x="267316" y="431596"/>
                </a:lnTo>
              </a:path>
            </a:pathLst>
          </a:custGeom>
          <a:noFill/>
          <a:ln cap="flat" cmpd="sng" w="12375">
            <a:solidFill>
              <a:srgbClr val="344E63"/>
            </a:solidFill>
            <a:prstDash val="solid"/>
            <a:round/>
            <a:headEnd len="sm" w="sm" type="none"/>
            <a:tailEnd len="sm" w="sm" type="none"/>
          </a:ln>
        </p:spPr>
      </p:sp>
      <p:sp>
        <p:nvSpPr>
          <p:cNvPr id="463" name="Google Shape;463;p7"/>
          <p:cNvSpPr/>
          <p:nvPr/>
        </p:nvSpPr>
        <p:spPr>
          <a:xfrm>
            <a:off x="12114425" y="4341800"/>
            <a:ext cx="136021" cy="54899"/>
          </a:xfrm>
          <a:custGeom>
            <a:rect b="b" l="l" r="r" t="t"/>
            <a:pathLst>
              <a:path extrusionOk="0" h="54899" w="136021">
                <a:moveTo>
                  <a:pt x="136021" y="0"/>
                </a:moveTo>
                <a:lnTo>
                  <a:pt x="0" y="54899"/>
                </a:lnTo>
              </a:path>
            </a:pathLst>
          </a:custGeom>
          <a:noFill/>
          <a:ln cap="flat" cmpd="sng" w="12375">
            <a:solidFill>
              <a:srgbClr val="344E63"/>
            </a:solidFill>
            <a:prstDash val="solid"/>
            <a:round/>
            <a:headEnd len="sm" w="sm" type="none"/>
            <a:tailEnd len="sm" w="sm" type="none"/>
          </a:ln>
        </p:spPr>
      </p:sp>
      <p:sp>
        <p:nvSpPr>
          <p:cNvPr id="464" name="Google Shape;464;p7"/>
          <p:cNvSpPr/>
          <p:nvPr/>
        </p:nvSpPr>
        <p:spPr>
          <a:xfrm>
            <a:off x="12112488" y="4370491"/>
            <a:ext cx="161557" cy="247788"/>
          </a:xfrm>
          <a:custGeom>
            <a:rect b="b" l="l" r="r" t="t"/>
            <a:pathLst>
              <a:path extrusionOk="0" h="247788" w="161557">
                <a:moveTo>
                  <a:pt x="161557" y="0"/>
                </a:moveTo>
                <a:lnTo>
                  <a:pt x="0" y="247788"/>
                </a:lnTo>
              </a:path>
            </a:pathLst>
          </a:custGeom>
          <a:noFill/>
          <a:ln cap="flat" cmpd="sng" w="12375">
            <a:solidFill>
              <a:srgbClr val="344E63"/>
            </a:solidFill>
            <a:prstDash val="solid"/>
            <a:round/>
            <a:headEnd len="sm" w="sm" type="none"/>
            <a:tailEnd len="sm" w="sm" type="none"/>
          </a:ln>
        </p:spPr>
      </p:sp>
      <p:sp>
        <p:nvSpPr>
          <p:cNvPr id="465" name="Google Shape;465;p7"/>
          <p:cNvSpPr/>
          <p:nvPr/>
        </p:nvSpPr>
        <p:spPr>
          <a:xfrm>
            <a:off x="11968699" y="3857193"/>
            <a:ext cx="148142" cy="160616"/>
          </a:xfrm>
          <a:custGeom>
            <a:rect b="b" l="l" r="r" t="t"/>
            <a:pathLst>
              <a:path extrusionOk="0" h="160616" w="148142">
                <a:moveTo>
                  <a:pt x="148142" y="160616"/>
                </a:moveTo>
                <a:lnTo>
                  <a:pt x="0" y="0"/>
                </a:lnTo>
              </a:path>
            </a:pathLst>
          </a:custGeom>
          <a:noFill/>
          <a:ln cap="flat" cmpd="sng" w="12375">
            <a:solidFill>
              <a:srgbClr val="344E63"/>
            </a:solidFill>
            <a:prstDash val="solid"/>
            <a:round/>
            <a:headEnd len="sm" w="sm" type="none"/>
            <a:tailEnd len="sm" w="sm" type="none"/>
          </a:ln>
        </p:spPr>
      </p:sp>
      <p:sp>
        <p:nvSpPr>
          <p:cNvPr id="466" name="Google Shape;466;p7"/>
          <p:cNvSpPr/>
          <p:nvPr/>
        </p:nvSpPr>
        <p:spPr>
          <a:xfrm>
            <a:off x="11830713" y="4111094"/>
            <a:ext cx="288724" cy="350266"/>
          </a:xfrm>
          <a:custGeom>
            <a:rect b="b" l="l" r="r" t="t"/>
            <a:pathLst>
              <a:path extrusionOk="0" h="350266" w="288724">
                <a:moveTo>
                  <a:pt x="288724" y="0"/>
                </a:moveTo>
                <a:lnTo>
                  <a:pt x="0" y="350266"/>
                </a:lnTo>
              </a:path>
            </a:pathLst>
          </a:custGeom>
          <a:noFill/>
          <a:ln cap="flat" cmpd="sng" w="12375">
            <a:solidFill>
              <a:srgbClr val="344E63"/>
            </a:solidFill>
            <a:prstDash val="solid"/>
            <a:round/>
            <a:headEnd len="sm" w="sm" type="none"/>
            <a:tailEnd len="sm" w="sm" type="none"/>
          </a:ln>
        </p:spPr>
      </p:sp>
      <p:sp>
        <p:nvSpPr>
          <p:cNvPr id="467" name="Google Shape;467;p7"/>
          <p:cNvSpPr/>
          <p:nvPr/>
        </p:nvSpPr>
        <p:spPr>
          <a:xfrm>
            <a:off x="12726070" y="5052295"/>
            <a:ext cx="365968" cy="95416"/>
          </a:xfrm>
          <a:custGeom>
            <a:rect b="b" l="l" r="r" t="t"/>
            <a:pathLst>
              <a:path extrusionOk="0" h="95416" w="365968">
                <a:moveTo>
                  <a:pt x="365968" y="0"/>
                </a:moveTo>
                <a:lnTo>
                  <a:pt x="0" y="95416"/>
                </a:lnTo>
              </a:path>
            </a:pathLst>
          </a:custGeom>
          <a:noFill/>
          <a:ln cap="flat" cmpd="sng" w="12375">
            <a:solidFill>
              <a:srgbClr val="344E63"/>
            </a:solidFill>
            <a:prstDash val="solid"/>
            <a:round/>
            <a:headEnd len="sm" w="sm" type="none"/>
            <a:tailEnd len="sm" w="sm" type="none"/>
          </a:ln>
        </p:spPr>
      </p:sp>
      <p:sp>
        <p:nvSpPr>
          <p:cNvPr id="468" name="Google Shape;468;p7"/>
          <p:cNvSpPr/>
          <p:nvPr/>
        </p:nvSpPr>
        <p:spPr>
          <a:xfrm>
            <a:off x="12939446" y="5094074"/>
            <a:ext cx="189294" cy="468171"/>
          </a:xfrm>
          <a:custGeom>
            <a:rect b="b" l="l" r="r" t="t"/>
            <a:pathLst>
              <a:path extrusionOk="0" h="468171" w="189294">
                <a:moveTo>
                  <a:pt x="189294" y="0"/>
                </a:moveTo>
                <a:lnTo>
                  <a:pt x="0" y="468171"/>
                </a:lnTo>
              </a:path>
            </a:pathLst>
          </a:custGeom>
          <a:noFill/>
          <a:ln cap="flat" cmpd="sng" w="12375">
            <a:solidFill>
              <a:srgbClr val="344E63"/>
            </a:solidFill>
            <a:prstDash val="solid"/>
            <a:round/>
            <a:headEnd len="sm" w="sm" type="none"/>
            <a:tailEnd len="sm" w="sm" type="none"/>
          </a:ln>
        </p:spPr>
      </p:sp>
      <p:sp>
        <p:nvSpPr>
          <p:cNvPr id="469" name="Google Shape;469;p7"/>
          <p:cNvSpPr/>
          <p:nvPr/>
        </p:nvSpPr>
        <p:spPr>
          <a:xfrm>
            <a:off x="12130987" y="4720490"/>
            <a:ext cx="349131" cy="257192"/>
          </a:xfrm>
          <a:custGeom>
            <a:rect b="b" l="l" r="r" t="t"/>
            <a:pathLst>
              <a:path extrusionOk="0" h="257192" w="349131">
                <a:moveTo>
                  <a:pt x="349131" y="257192"/>
                </a:moveTo>
                <a:lnTo>
                  <a:pt x="0" y="0"/>
                </a:lnTo>
              </a:path>
            </a:pathLst>
          </a:custGeom>
          <a:noFill/>
          <a:ln cap="flat" cmpd="sng" w="12375">
            <a:solidFill>
              <a:srgbClr val="344E63"/>
            </a:solidFill>
            <a:prstDash val="solid"/>
            <a:round/>
            <a:headEnd len="sm" w="sm" type="none"/>
            <a:tailEnd len="sm" w="sm" type="none"/>
          </a:ln>
        </p:spPr>
      </p:sp>
      <p:sp>
        <p:nvSpPr>
          <p:cNvPr id="470" name="Google Shape;470;p7"/>
          <p:cNvSpPr/>
          <p:nvPr/>
        </p:nvSpPr>
        <p:spPr>
          <a:xfrm>
            <a:off x="12562712" y="5066946"/>
            <a:ext cx="312171" cy="500900"/>
          </a:xfrm>
          <a:custGeom>
            <a:rect b="b" l="l" r="r" t="t"/>
            <a:pathLst>
              <a:path extrusionOk="0" h="500900" w="312171">
                <a:moveTo>
                  <a:pt x="0" y="0"/>
                </a:moveTo>
                <a:lnTo>
                  <a:pt x="312171" y="500900"/>
                </a:lnTo>
              </a:path>
            </a:pathLst>
          </a:custGeom>
          <a:noFill/>
          <a:ln cap="flat" cmpd="sng" w="12375">
            <a:solidFill>
              <a:srgbClr val="344E63"/>
            </a:solidFill>
            <a:prstDash val="solid"/>
            <a:round/>
            <a:headEnd len="sm" w="sm" type="none"/>
            <a:tailEnd len="sm" w="sm" type="none"/>
          </a:ln>
        </p:spPr>
      </p:sp>
      <p:sp>
        <p:nvSpPr>
          <p:cNvPr id="471" name="Google Shape;471;p7"/>
          <p:cNvSpPr/>
          <p:nvPr/>
        </p:nvSpPr>
        <p:spPr>
          <a:xfrm>
            <a:off x="12174901" y="5045496"/>
            <a:ext cx="301527" cy="175119"/>
          </a:xfrm>
          <a:custGeom>
            <a:rect b="b" l="l" r="r" t="t"/>
            <a:pathLst>
              <a:path extrusionOk="0" h="175119" w="301527">
                <a:moveTo>
                  <a:pt x="301527" y="0"/>
                </a:moveTo>
                <a:lnTo>
                  <a:pt x="0" y="175119"/>
                </a:lnTo>
              </a:path>
            </a:pathLst>
          </a:custGeom>
          <a:noFill/>
          <a:ln cap="flat" cmpd="sng" w="12375">
            <a:solidFill>
              <a:srgbClr val="344E63"/>
            </a:solidFill>
            <a:prstDash val="solid"/>
            <a:round/>
            <a:headEnd len="sm" w="sm" type="none"/>
            <a:tailEnd len="sm" w="sm" type="none"/>
          </a:ln>
        </p:spPr>
      </p:sp>
      <p:sp>
        <p:nvSpPr>
          <p:cNvPr id="472" name="Google Shape;472;p7"/>
          <p:cNvSpPr/>
          <p:nvPr/>
        </p:nvSpPr>
        <p:spPr>
          <a:xfrm>
            <a:off x="11844318" y="4556697"/>
            <a:ext cx="450775" cy="307012"/>
          </a:xfrm>
          <a:custGeom>
            <a:rect b="b" l="l" r="r" t="t"/>
            <a:pathLst>
              <a:path extrusionOk="0" h="307012" w="450775">
                <a:moveTo>
                  <a:pt x="450775" y="307012"/>
                </a:moveTo>
                <a:lnTo>
                  <a:pt x="0" y="0"/>
                </a:lnTo>
              </a:path>
            </a:pathLst>
          </a:custGeom>
          <a:noFill/>
          <a:ln cap="flat" cmpd="sng" w="12375">
            <a:solidFill>
              <a:srgbClr val="344E63"/>
            </a:solidFill>
            <a:prstDash val="solid"/>
            <a:round/>
            <a:headEnd len="sm" w="sm" type="none"/>
            <a:tailEnd len="sm" w="sm" type="none"/>
          </a:ln>
        </p:spPr>
      </p:sp>
      <p:sp>
        <p:nvSpPr>
          <p:cNvPr id="473" name="Google Shape;473;p7"/>
          <p:cNvSpPr/>
          <p:nvPr/>
        </p:nvSpPr>
        <p:spPr>
          <a:xfrm>
            <a:off x="12171724" y="4956926"/>
            <a:ext cx="153882" cy="434762"/>
          </a:xfrm>
          <a:custGeom>
            <a:rect b="b" l="l" r="r" t="t"/>
            <a:pathLst>
              <a:path extrusionOk="0" h="434762" w="153882">
                <a:moveTo>
                  <a:pt x="153882" y="0"/>
                </a:moveTo>
                <a:lnTo>
                  <a:pt x="0" y="434762"/>
                </a:lnTo>
              </a:path>
            </a:pathLst>
          </a:custGeom>
          <a:noFill/>
          <a:ln cap="flat" cmpd="sng" w="12375">
            <a:solidFill>
              <a:srgbClr val="344E63"/>
            </a:solidFill>
            <a:prstDash val="solid"/>
            <a:round/>
            <a:headEnd len="sm" w="sm" type="none"/>
            <a:tailEnd len="sm" w="sm" type="none"/>
          </a:ln>
        </p:spPr>
      </p:sp>
      <p:sp>
        <p:nvSpPr>
          <p:cNvPr id="474" name="Google Shape;474;p7"/>
          <p:cNvSpPr/>
          <p:nvPr/>
        </p:nvSpPr>
        <p:spPr>
          <a:xfrm>
            <a:off x="12152115" y="4950439"/>
            <a:ext cx="160359" cy="246193"/>
          </a:xfrm>
          <a:custGeom>
            <a:rect b="b" l="l" r="r" t="t"/>
            <a:pathLst>
              <a:path extrusionOk="0" h="246193" w="160359">
                <a:moveTo>
                  <a:pt x="160359" y="0"/>
                </a:moveTo>
                <a:lnTo>
                  <a:pt x="0" y="246193"/>
                </a:lnTo>
              </a:path>
            </a:pathLst>
          </a:custGeom>
          <a:noFill/>
          <a:ln cap="flat" cmpd="sng" w="12375">
            <a:solidFill>
              <a:srgbClr val="344E63"/>
            </a:solidFill>
            <a:prstDash val="solid"/>
            <a:round/>
            <a:headEnd len="sm" w="sm" type="none"/>
            <a:tailEnd len="sm" w="sm" type="none"/>
          </a:ln>
        </p:spPr>
      </p:sp>
      <p:sp>
        <p:nvSpPr>
          <p:cNvPr id="475" name="Google Shape;475;p7"/>
          <p:cNvSpPr/>
          <p:nvPr/>
        </p:nvSpPr>
        <p:spPr>
          <a:xfrm>
            <a:off x="13012993" y="4829415"/>
            <a:ext cx="117923" cy="436727"/>
          </a:xfrm>
          <a:custGeom>
            <a:rect b="b" l="l" r="r" t="t"/>
            <a:pathLst>
              <a:path extrusionOk="0" h="436727" w="117923">
                <a:moveTo>
                  <a:pt x="117923" y="436727"/>
                </a:moveTo>
                <a:lnTo>
                  <a:pt x="0" y="0"/>
                </a:lnTo>
              </a:path>
            </a:pathLst>
          </a:custGeom>
          <a:noFill/>
          <a:ln cap="flat" cmpd="sng" w="12375">
            <a:solidFill>
              <a:srgbClr val="344E63"/>
            </a:solidFill>
            <a:prstDash val="solid"/>
            <a:round/>
            <a:headEnd len="sm" w="sm" type="none"/>
            <a:tailEnd len="sm" w="sm" type="none"/>
          </a:ln>
        </p:spPr>
      </p:sp>
      <p:sp>
        <p:nvSpPr>
          <p:cNvPr id="476" name="Google Shape;476;p7"/>
          <p:cNvSpPr/>
          <p:nvPr/>
        </p:nvSpPr>
        <p:spPr>
          <a:xfrm>
            <a:off x="12724846" y="5187927"/>
            <a:ext cx="363360" cy="118754"/>
          </a:xfrm>
          <a:custGeom>
            <a:rect b="b" l="l" r="r" t="t"/>
            <a:pathLst>
              <a:path extrusionOk="0" h="118754" w="363360">
                <a:moveTo>
                  <a:pt x="363360" y="118754"/>
                </a:moveTo>
                <a:lnTo>
                  <a:pt x="0" y="0"/>
                </a:lnTo>
              </a:path>
            </a:pathLst>
          </a:custGeom>
          <a:noFill/>
          <a:ln cap="flat" cmpd="sng" w="12375">
            <a:solidFill>
              <a:srgbClr val="344E63"/>
            </a:solidFill>
            <a:prstDash val="solid"/>
            <a:round/>
            <a:headEnd len="sm" w="sm" type="none"/>
            <a:tailEnd len="sm" w="sm" type="none"/>
          </a:ln>
        </p:spPr>
      </p:sp>
      <p:sp>
        <p:nvSpPr>
          <p:cNvPr id="477" name="Google Shape;477;p7"/>
          <p:cNvSpPr/>
          <p:nvPr/>
        </p:nvSpPr>
        <p:spPr>
          <a:xfrm>
            <a:off x="13152740" y="5387564"/>
            <a:ext cx="40941" cy="444034"/>
          </a:xfrm>
          <a:custGeom>
            <a:rect b="b" l="l" r="r" t="t"/>
            <a:pathLst>
              <a:path extrusionOk="0" h="444034" w="40941">
                <a:moveTo>
                  <a:pt x="0" y="0"/>
                </a:moveTo>
                <a:lnTo>
                  <a:pt x="40941" y="444034"/>
                </a:lnTo>
              </a:path>
            </a:pathLst>
          </a:custGeom>
          <a:noFill/>
          <a:ln cap="flat" cmpd="sng" w="12375">
            <a:solidFill>
              <a:srgbClr val="344E63"/>
            </a:solidFill>
            <a:prstDash val="solid"/>
            <a:round/>
            <a:headEnd len="sm" w="sm" type="none"/>
            <a:tailEnd len="sm" w="sm" type="none"/>
          </a:ln>
        </p:spPr>
      </p:sp>
      <p:sp>
        <p:nvSpPr>
          <p:cNvPr id="478" name="Google Shape;478;p7"/>
          <p:cNvSpPr/>
          <p:nvPr/>
        </p:nvSpPr>
        <p:spPr>
          <a:xfrm>
            <a:off x="13270656" y="5914775"/>
            <a:ext cx="258545" cy="44209"/>
          </a:xfrm>
          <a:custGeom>
            <a:rect b="b" l="l" r="r" t="t"/>
            <a:pathLst>
              <a:path extrusionOk="0" h="44209" w="258545">
                <a:moveTo>
                  <a:pt x="258545" y="44209"/>
                </a:moveTo>
                <a:lnTo>
                  <a:pt x="0" y="0"/>
                </a:lnTo>
              </a:path>
            </a:pathLst>
          </a:custGeom>
          <a:noFill/>
          <a:ln cap="flat" cmpd="sng" w="12375">
            <a:solidFill>
              <a:srgbClr val="344E63"/>
            </a:solidFill>
            <a:prstDash val="solid"/>
            <a:round/>
            <a:headEnd len="sm" w="sm" type="none"/>
            <a:tailEnd len="sm" w="sm" type="none"/>
          </a:ln>
        </p:spPr>
      </p:sp>
      <p:sp>
        <p:nvSpPr>
          <p:cNvPr id="479" name="Google Shape;479;p7"/>
          <p:cNvSpPr/>
          <p:nvPr/>
        </p:nvSpPr>
        <p:spPr>
          <a:xfrm>
            <a:off x="13493765" y="6030136"/>
            <a:ext cx="84359" cy="423178"/>
          </a:xfrm>
          <a:custGeom>
            <a:rect b="b" l="l" r="r" t="t"/>
            <a:pathLst>
              <a:path extrusionOk="0" h="423178" w="84359">
                <a:moveTo>
                  <a:pt x="84359" y="0"/>
                </a:moveTo>
                <a:lnTo>
                  <a:pt x="0" y="423178"/>
                </a:lnTo>
              </a:path>
            </a:pathLst>
          </a:custGeom>
          <a:noFill/>
          <a:ln cap="flat" cmpd="sng" w="12375">
            <a:solidFill>
              <a:srgbClr val="344E63"/>
            </a:solidFill>
            <a:prstDash val="solid"/>
            <a:round/>
            <a:headEnd len="sm" w="sm" type="none"/>
            <a:tailEnd len="sm" w="sm" type="none"/>
          </a:ln>
        </p:spPr>
      </p:sp>
      <p:sp>
        <p:nvSpPr>
          <p:cNvPr id="480" name="Google Shape;480;p7"/>
          <p:cNvSpPr/>
          <p:nvPr/>
        </p:nvSpPr>
        <p:spPr>
          <a:xfrm>
            <a:off x="12979585" y="5351761"/>
            <a:ext cx="279409" cy="191725"/>
          </a:xfrm>
          <a:custGeom>
            <a:rect b="b" l="l" r="r" t="t"/>
            <a:pathLst>
              <a:path extrusionOk="0" h="191725" w="279409">
                <a:moveTo>
                  <a:pt x="279409" y="191725"/>
                </a:moveTo>
                <a:lnTo>
                  <a:pt x="0" y="0"/>
                </a:lnTo>
              </a:path>
            </a:pathLst>
          </a:custGeom>
          <a:noFill/>
          <a:ln cap="flat" cmpd="sng" w="12375">
            <a:solidFill>
              <a:srgbClr val="344E63"/>
            </a:solidFill>
            <a:prstDash val="solid"/>
            <a:round/>
            <a:headEnd len="sm" w="sm" type="none"/>
            <a:tailEnd len="sm" w="sm" type="none"/>
          </a:ln>
        </p:spPr>
      </p:sp>
      <p:sp>
        <p:nvSpPr>
          <p:cNvPr id="481" name="Google Shape;481;p7"/>
          <p:cNvSpPr/>
          <p:nvPr/>
        </p:nvSpPr>
        <p:spPr>
          <a:xfrm>
            <a:off x="13047460" y="5632034"/>
            <a:ext cx="231458" cy="397957"/>
          </a:xfrm>
          <a:custGeom>
            <a:rect b="b" l="l" r="r" t="t"/>
            <a:pathLst>
              <a:path extrusionOk="0" h="397957" w="231458">
                <a:moveTo>
                  <a:pt x="231458" y="0"/>
                </a:moveTo>
                <a:lnTo>
                  <a:pt x="0" y="397957"/>
                </a:lnTo>
              </a:path>
            </a:pathLst>
          </a:custGeom>
          <a:noFill/>
          <a:ln cap="flat" cmpd="sng" w="12375">
            <a:solidFill>
              <a:srgbClr val="344E63"/>
            </a:solidFill>
            <a:prstDash val="solid"/>
            <a:round/>
            <a:headEnd len="sm" w="sm" type="none"/>
            <a:tailEnd len="sm" w="sm" type="none"/>
          </a:ln>
        </p:spPr>
      </p:sp>
      <p:sp>
        <p:nvSpPr>
          <p:cNvPr id="482" name="Google Shape;482;p7"/>
          <p:cNvSpPr/>
          <p:nvPr/>
        </p:nvSpPr>
        <p:spPr>
          <a:xfrm>
            <a:off x="12382946" y="5722618"/>
            <a:ext cx="190201" cy="80209"/>
          </a:xfrm>
          <a:custGeom>
            <a:rect b="b" l="l" r="r" t="t"/>
            <a:pathLst>
              <a:path extrusionOk="0" h="80209" w="190201">
                <a:moveTo>
                  <a:pt x="190201" y="0"/>
                </a:moveTo>
                <a:lnTo>
                  <a:pt x="0" y="80209"/>
                </a:lnTo>
              </a:path>
            </a:pathLst>
          </a:custGeom>
          <a:noFill/>
          <a:ln cap="flat" cmpd="sng" w="12375">
            <a:solidFill>
              <a:srgbClr val="344E63"/>
            </a:solidFill>
            <a:prstDash val="solid"/>
            <a:round/>
            <a:headEnd len="sm" w="sm" type="none"/>
            <a:tailEnd len="sm" w="sm" type="none"/>
          </a:ln>
        </p:spPr>
      </p:sp>
      <p:sp>
        <p:nvSpPr>
          <p:cNvPr id="483" name="Google Shape;483;p7"/>
          <p:cNvSpPr/>
          <p:nvPr/>
        </p:nvSpPr>
        <p:spPr>
          <a:xfrm>
            <a:off x="12211870" y="5490807"/>
            <a:ext cx="362874" cy="180215"/>
          </a:xfrm>
          <a:custGeom>
            <a:rect b="b" l="l" r="r" t="t"/>
            <a:pathLst>
              <a:path extrusionOk="0" h="180215" w="362874">
                <a:moveTo>
                  <a:pt x="362874" y="180215"/>
                </a:moveTo>
                <a:lnTo>
                  <a:pt x="0" y="0"/>
                </a:lnTo>
              </a:path>
            </a:pathLst>
          </a:custGeom>
          <a:noFill/>
          <a:ln cap="flat" cmpd="sng" w="12375">
            <a:solidFill>
              <a:srgbClr val="344E63"/>
            </a:solidFill>
            <a:prstDash val="solid"/>
            <a:round/>
            <a:headEnd len="sm" w="sm" type="none"/>
            <a:tailEnd len="sm" w="sm" type="none"/>
          </a:ln>
        </p:spPr>
      </p:sp>
      <p:sp>
        <p:nvSpPr>
          <p:cNvPr id="484" name="Google Shape;484;p7"/>
          <p:cNvSpPr/>
          <p:nvPr/>
        </p:nvSpPr>
        <p:spPr>
          <a:xfrm>
            <a:off x="12673300" y="5743004"/>
            <a:ext cx="288508" cy="297460"/>
          </a:xfrm>
          <a:custGeom>
            <a:rect b="b" l="l" r="r" t="t"/>
            <a:pathLst>
              <a:path extrusionOk="0" h="297460" w="288508">
                <a:moveTo>
                  <a:pt x="0" y="0"/>
                </a:moveTo>
                <a:lnTo>
                  <a:pt x="288508" y="297460"/>
                </a:lnTo>
              </a:path>
            </a:pathLst>
          </a:custGeom>
          <a:noFill/>
          <a:ln cap="flat" cmpd="sng" w="12375">
            <a:solidFill>
              <a:srgbClr val="344E63"/>
            </a:solidFill>
            <a:prstDash val="solid"/>
            <a:round/>
            <a:headEnd len="sm" w="sm" type="none"/>
            <a:tailEnd len="sm" w="sm" type="none"/>
          </a:ln>
        </p:spPr>
      </p:sp>
      <p:sp>
        <p:nvSpPr>
          <p:cNvPr id="485" name="Google Shape;485;p7"/>
          <p:cNvSpPr/>
          <p:nvPr/>
        </p:nvSpPr>
        <p:spPr>
          <a:xfrm>
            <a:off x="11554789" y="3518158"/>
            <a:ext cx="98966" cy="469743"/>
          </a:xfrm>
          <a:custGeom>
            <a:rect b="b" l="l" r="r" t="t"/>
            <a:pathLst>
              <a:path extrusionOk="0" h="469743" w="98966">
                <a:moveTo>
                  <a:pt x="98966" y="0"/>
                </a:moveTo>
                <a:lnTo>
                  <a:pt x="0" y="469743"/>
                </a:lnTo>
              </a:path>
            </a:pathLst>
          </a:custGeom>
          <a:noFill/>
          <a:ln cap="flat" cmpd="sng" w="12375">
            <a:solidFill>
              <a:srgbClr val="344E63"/>
            </a:solidFill>
            <a:prstDash val="solid"/>
            <a:round/>
            <a:headEnd len="sm" w="sm" type="none"/>
            <a:tailEnd len="sm" w="sm" type="none"/>
          </a:ln>
        </p:spPr>
      </p:sp>
      <p:sp>
        <p:nvSpPr>
          <p:cNvPr id="486" name="Google Shape;486;p7"/>
          <p:cNvSpPr/>
          <p:nvPr/>
        </p:nvSpPr>
        <p:spPr>
          <a:xfrm>
            <a:off x="11168011" y="3462457"/>
            <a:ext cx="436788" cy="34551"/>
          </a:xfrm>
          <a:custGeom>
            <a:rect b="b" l="l" r="r" t="t"/>
            <a:pathLst>
              <a:path extrusionOk="0" h="34551" w="436788">
                <a:moveTo>
                  <a:pt x="436788" y="0"/>
                </a:moveTo>
                <a:lnTo>
                  <a:pt x="0" y="34551"/>
                </a:lnTo>
              </a:path>
            </a:pathLst>
          </a:custGeom>
          <a:noFill/>
          <a:ln cap="flat" cmpd="sng" w="12375">
            <a:solidFill>
              <a:srgbClr val="344E63"/>
            </a:solidFill>
            <a:prstDash val="solid"/>
            <a:round/>
            <a:headEnd len="sm" w="sm" type="none"/>
            <a:tailEnd len="sm" w="sm" type="none"/>
          </a:ln>
        </p:spPr>
      </p:sp>
      <p:sp>
        <p:nvSpPr>
          <p:cNvPr id="487" name="Google Shape;487;p7"/>
          <p:cNvSpPr/>
          <p:nvPr/>
        </p:nvSpPr>
        <p:spPr>
          <a:xfrm>
            <a:off x="11261880" y="3806905"/>
            <a:ext cx="596513" cy="21439"/>
          </a:xfrm>
          <a:custGeom>
            <a:rect b="b" l="l" r="r" t="t"/>
            <a:pathLst>
              <a:path extrusionOk="0" h="21439" w="596513">
                <a:moveTo>
                  <a:pt x="596513" y="0"/>
                </a:moveTo>
                <a:lnTo>
                  <a:pt x="0" y="21439"/>
                </a:lnTo>
              </a:path>
            </a:pathLst>
          </a:custGeom>
          <a:noFill/>
          <a:ln cap="flat" cmpd="sng" w="12375">
            <a:solidFill>
              <a:srgbClr val="344E63"/>
            </a:solidFill>
            <a:prstDash val="solid"/>
            <a:round/>
            <a:headEnd len="sm" w="sm" type="none"/>
            <a:tailEnd len="sm" w="sm" type="none"/>
          </a:ln>
        </p:spPr>
      </p:sp>
      <p:sp>
        <p:nvSpPr>
          <p:cNvPr id="488" name="Google Shape;488;p7"/>
          <p:cNvSpPr/>
          <p:nvPr/>
        </p:nvSpPr>
        <p:spPr>
          <a:xfrm>
            <a:off x="12372945" y="4164631"/>
            <a:ext cx="76675" cy="319132"/>
          </a:xfrm>
          <a:custGeom>
            <a:rect b="b" l="l" r="r" t="t"/>
            <a:pathLst>
              <a:path extrusionOk="0" h="319132" w="76675">
                <a:moveTo>
                  <a:pt x="76675" y="0"/>
                </a:moveTo>
                <a:lnTo>
                  <a:pt x="0" y="319132"/>
                </a:lnTo>
              </a:path>
            </a:pathLst>
          </a:custGeom>
          <a:noFill/>
          <a:ln cap="flat" cmpd="sng" w="12375">
            <a:solidFill>
              <a:srgbClr val="344E63"/>
            </a:solidFill>
            <a:prstDash val="solid"/>
            <a:round/>
            <a:headEnd len="sm" w="sm" type="none"/>
            <a:tailEnd len="sm" w="sm" type="none"/>
          </a:ln>
        </p:spPr>
      </p:sp>
      <p:sp>
        <p:nvSpPr>
          <p:cNvPr id="489" name="Google Shape;489;p7"/>
          <p:cNvSpPr/>
          <p:nvPr/>
        </p:nvSpPr>
        <p:spPr>
          <a:xfrm>
            <a:off x="12030829" y="4115511"/>
            <a:ext cx="372341" cy="67726"/>
          </a:xfrm>
          <a:custGeom>
            <a:rect b="b" l="l" r="r" t="t"/>
            <a:pathLst>
              <a:path extrusionOk="0" h="67726" w="372341">
                <a:moveTo>
                  <a:pt x="372341" y="0"/>
                </a:moveTo>
                <a:lnTo>
                  <a:pt x="0" y="67726"/>
                </a:lnTo>
              </a:path>
            </a:pathLst>
          </a:custGeom>
          <a:noFill/>
          <a:ln cap="flat" cmpd="sng" w="12375">
            <a:solidFill>
              <a:srgbClr val="344E63"/>
            </a:solidFill>
            <a:prstDash val="solid"/>
            <a:round/>
            <a:headEnd len="sm" w="sm" type="none"/>
            <a:tailEnd len="sm" w="sm" type="none"/>
          </a:ln>
        </p:spPr>
      </p:sp>
      <p:sp>
        <p:nvSpPr>
          <p:cNvPr id="490" name="Google Shape;490;p7"/>
          <p:cNvSpPr/>
          <p:nvPr/>
        </p:nvSpPr>
        <p:spPr>
          <a:xfrm>
            <a:off x="11160256" y="3535446"/>
            <a:ext cx="342813" cy="177212"/>
          </a:xfrm>
          <a:custGeom>
            <a:rect b="b" l="l" r="r" t="t"/>
            <a:pathLst>
              <a:path extrusionOk="0" h="177212" w="342813">
                <a:moveTo>
                  <a:pt x="342813" y="177212"/>
                </a:moveTo>
                <a:lnTo>
                  <a:pt x="0" y="0"/>
                </a:lnTo>
              </a:path>
            </a:pathLst>
          </a:custGeom>
          <a:noFill/>
          <a:ln cap="flat" cmpd="sng" w="12375">
            <a:solidFill>
              <a:srgbClr val="344E63"/>
            </a:solidFill>
            <a:prstDash val="solid"/>
            <a:round/>
            <a:headEnd len="sm" w="sm" type="none"/>
            <a:tailEnd len="sm" w="sm" type="none"/>
          </a:ln>
        </p:spPr>
      </p:sp>
      <p:sp>
        <p:nvSpPr>
          <p:cNvPr id="491" name="Google Shape;491;p7"/>
          <p:cNvSpPr/>
          <p:nvPr/>
        </p:nvSpPr>
        <p:spPr>
          <a:xfrm>
            <a:off x="11599091" y="3787459"/>
            <a:ext cx="314118" cy="355059"/>
          </a:xfrm>
          <a:custGeom>
            <a:rect b="b" l="l" r="r" t="t"/>
            <a:pathLst>
              <a:path extrusionOk="0" h="355059" w="314118">
                <a:moveTo>
                  <a:pt x="0" y="0"/>
                </a:moveTo>
                <a:lnTo>
                  <a:pt x="314118" y="355059"/>
                </a:lnTo>
              </a:path>
            </a:pathLst>
          </a:custGeom>
          <a:noFill/>
          <a:ln cap="flat" cmpd="sng" w="12375">
            <a:solidFill>
              <a:srgbClr val="344E63"/>
            </a:solidFill>
            <a:prstDash val="solid"/>
            <a:round/>
            <a:headEnd len="sm" w="sm" type="none"/>
            <a:tailEnd len="sm" w="sm" type="none"/>
          </a:ln>
        </p:spPr>
      </p:sp>
      <p:sp>
        <p:nvSpPr>
          <p:cNvPr id="492" name="Google Shape;492;p7"/>
          <p:cNvSpPr/>
          <p:nvPr/>
        </p:nvSpPr>
        <p:spPr>
          <a:xfrm>
            <a:off x="11355670" y="3795358"/>
            <a:ext cx="172597" cy="314316"/>
          </a:xfrm>
          <a:custGeom>
            <a:rect b="b" l="l" r="r" t="t"/>
            <a:pathLst>
              <a:path extrusionOk="0" h="314316" w="172597">
                <a:moveTo>
                  <a:pt x="172597" y="0"/>
                </a:moveTo>
                <a:lnTo>
                  <a:pt x="0" y="314316"/>
                </a:lnTo>
              </a:path>
            </a:pathLst>
          </a:custGeom>
          <a:noFill/>
          <a:ln cap="flat" cmpd="sng" w="12375">
            <a:solidFill>
              <a:srgbClr val="344E63"/>
            </a:solidFill>
            <a:prstDash val="solid"/>
            <a:round/>
            <a:headEnd len="sm" w="sm" type="none"/>
            <a:tailEnd len="sm" w="sm" type="none"/>
          </a:ln>
        </p:spPr>
      </p:sp>
      <p:sp>
        <p:nvSpPr>
          <p:cNvPr id="493" name="Google Shape;493;p7"/>
          <p:cNvSpPr/>
          <p:nvPr/>
        </p:nvSpPr>
        <p:spPr>
          <a:xfrm>
            <a:off x="11258282" y="3853434"/>
            <a:ext cx="469903" cy="156123"/>
          </a:xfrm>
          <a:custGeom>
            <a:rect b="b" l="l" r="r" t="t"/>
            <a:pathLst>
              <a:path extrusionOk="0" h="156123" w="469903">
                <a:moveTo>
                  <a:pt x="469903" y="156123"/>
                </a:moveTo>
                <a:lnTo>
                  <a:pt x="0" y="0"/>
                </a:lnTo>
              </a:path>
            </a:pathLst>
          </a:custGeom>
          <a:noFill/>
          <a:ln cap="flat" cmpd="sng" w="12375">
            <a:solidFill>
              <a:srgbClr val="344E63"/>
            </a:solidFill>
            <a:prstDash val="solid"/>
            <a:round/>
            <a:headEnd len="sm" w="sm" type="none"/>
            <a:tailEnd len="sm" w="sm" type="none"/>
          </a:ln>
        </p:spPr>
      </p:sp>
      <p:sp>
        <p:nvSpPr>
          <p:cNvPr id="494" name="Google Shape;494;p7"/>
          <p:cNvSpPr/>
          <p:nvPr/>
        </p:nvSpPr>
        <p:spPr>
          <a:xfrm>
            <a:off x="11571851" y="4085747"/>
            <a:ext cx="190154" cy="432168"/>
          </a:xfrm>
          <a:custGeom>
            <a:rect b="b" l="l" r="r" t="t"/>
            <a:pathLst>
              <a:path extrusionOk="0" h="432168" w="190154">
                <a:moveTo>
                  <a:pt x="190154" y="0"/>
                </a:moveTo>
                <a:lnTo>
                  <a:pt x="0" y="432168"/>
                </a:lnTo>
              </a:path>
            </a:pathLst>
          </a:custGeom>
          <a:noFill/>
          <a:ln cap="flat" cmpd="sng" w="12375">
            <a:solidFill>
              <a:srgbClr val="344E63"/>
            </a:solidFill>
            <a:prstDash val="solid"/>
            <a:round/>
            <a:headEnd len="sm" w="sm" type="none"/>
            <a:tailEnd len="sm" w="sm" type="none"/>
          </a:ln>
        </p:spPr>
      </p:sp>
      <p:sp>
        <p:nvSpPr>
          <p:cNvPr id="495" name="Google Shape;495;p7"/>
          <p:cNvSpPr/>
          <p:nvPr/>
        </p:nvSpPr>
        <p:spPr>
          <a:xfrm>
            <a:off x="11389567" y="4047278"/>
            <a:ext cx="338195" cy="104014"/>
          </a:xfrm>
          <a:custGeom>
            <a:rect b="b" l="l" r="r" t="t"/>
            <a:pathLst>
              <a:path extrusionOk="0" h="104014" w="338195">
                <a:moveTo>
                  <a:pt x="338195" y="0"/>
                </a:moveTo>
                <a:lnTo>
                  <a:pt x="0" y="104014"/>
                </a:lnTo>
              </a:path>
            </a:pathLst>
          </a:custGeom>
          <a:noFill/>
          <a:ln cap="flat" cmpd="sng" w="12375">
            <a:solidFill>
              <a:srgbClr val="344E63"/>
            </a:solidFill>
            <a:prstDash val="solid"/>
            <a:round/>
            <a:headEnd len="sm" w="sm" type="none"/>
            <a:tailEnd len="sm" w="sm" type="none"/>
          </a:ln>
        </p:spPr>
      </p:sp>
      <p:sp>
        <p:nvSpPr>
          <p:cNvPr id="496" name="Google Shape;496;p7"/>
          <p:cNvSpPr/>
          <p:nvPr/>
        </p:nvSpPr>
        <p:spPr>
          <a:xfrm>
            <a:off x="12424201" y="4575289"/>
            <a:ext cx="511284" cy="166036"/>
          </a:xfrm>
          <a:custGeom>
            <a:rect b="b" l="l" r="r" t="t"/>
            <a:pathLst>
              <a:path extrusionOk="0" h="166036" w="511284">
                <a:moveTo>
                  <a:pt x="511284" y="166036"/>
                </a:moveTo>
                <a:lnTo>
                  <a:pt x="0" y="0"/>
                </a:lnTo>
              </a:path>
            </a:pathLst>
          </a:custGeom>
          <a:noFill/>
          <a:ln cap="flat" cmpd="sng" w="12375">
            <a:solidFill>
              <a:srgbClr val="344E63"/>
            </a:solidFill>
            <a:prstDash val="solid"/>
            <a:round/>
            <a:headEnd len="sm" w="sm" type="none"/>
            <a:tailEnd len="sm" w="sm" type="none"/>
          </a:ln>
        </p:spPr>
      </p:sp>
      <p:sp>
        <p:nvSpPr>
          <p:cNvPr id="497" name="Google Shape;497;p7"/>
          <p:cNvSpPr/>
          <p:nvPr/>
        </p:nvSpPr>
        <p:spPr>
          <a:xfrm>
            <a:off x="12729345" y="4816785"/>
            <a:ext cx="239350" cy="525201"/>
          </a:xfrm>
          <a:custGeom>
            <a:rect b="b" l="l" r="r" t="t"/>
            <a:pathLst>
              <a:path extrusionOk="0" h="525201" w="239350">
                <a:moveTo>
                  <a:pt x="239350" y="0"/>
                </a:moveTo>
                <a:lnTo>
                  <a:pt x="0" y="525201"/>
                </a:lnTo>
              </a:path>
            </a:pathLst>
          </a:custGeom>
          <a:noFill/>
          <a:ln cap="flat" cmpd="sng" w="12375">
            <a:solidFill>
              <a:srgbClr val="344E63"/>
            </a:solidFill>
            <a:prstDash val="solid"/>
            <a:round/>
            <a:headEnd len="sm" w="sm" type="none"/>
            <a:tailEnd len="sm" w="sm" type="none"/>
          </a:ln>
        </p:spPr>
      </p:sp>
      <p:sp>
        <p:nvSpPr>
          <p:cNvPr id="498" name="Google Shape;498;p7"/>
          <p:cNvSpPr/>
          <p:nvPr/>
        </p:nvSpPr>
        <p:spPr>
          <a:xfrm>
            <a:off x="12718377" y="4987051"/>
            <a:ext cx="94961" cy="350982"/>
          </a:xfrm>
          <a:custGeom>
            <a:rect b="b" l="l" r="r" t="t"/>
            <a:pathLst>
              <a:path extrusionOk="0" h="350982" w="94961">
                <a:moveTo>
                  <a:pt x="94961" y="0"/>
                </a:moveTo>
                <a:lnTo>
                  <a:pt x="0" y="350982"/>
                </a:lnTo>
              </a:path>
            </a:pathLst>
          </a:custGeom>
          <a:noFill/>
          <a:ln cap="flat" cmpd="sng" w="12375">
            <a:solidFill>
              <a:srgbClr val="344E63"/>
            </a:solidFill>
            <a:prstDash val="solid"/>
            <a:round/>
            <a:headEnd len="sm" w="sm" type="none"/>
            <a:tailEnd len="sm" w="sm" type="none"/>
          </a:ln>
        </p:spPr>
      </p:sp>
      <p:sp>
        <p:nvSpPr>
          <p:cNvPr id="499" name="Google Shape;499;p7"/>
          <p:cNvSpPr/>
          <p:nvPr/>
        </p:nvSpPr>
        <p:spPr>
          <a:xfrm>
            <a:off x="12383065" y="4951739"/>
            <a:ext cx="389563" cy="167465"/>
          </a:xfrm>
          <a:custGeom>
            <a:rect b="b" l="l" r="r" t="t"/>
            <a:pathLst>
              <a:path extrusionOk="0" h="167465" w="389563">
                <a:moveTo>
                  <a:pt x="389563" y="0"/>
                </a:moveTo>
                <a:lnTo>
                  <a:pt x="0" y="167465"/>
                </a:lnTo>
              </a:path>
            </a:pathLst>
          </a:custGeom>
          <a:noFill/>
          <a:ln cap="flat" cmpd="sng" w="12375">
            <a:solidFill>
              <a:srgbClr val="344E63"/>
            </a:solidFill>
            <a:prstDash val="solid"/>
            <a:round/>
            <a:headEnd len="sm" w="sm" type="none"/>
            <a:tailEnd len="sm" w="sm" type="none"/>
          </a:ln>
        </p:spPr>
      </p:sp>
      <p:sp>
        <p:nvSpPr>
          <p:cNvPr id="500" name="Google Shape;500;p7"/>
          <p:cNvSpPr/>
          <p:nvPr/>
        </p:nvSpPr>
        <p:spPr>
          <a:xfrm>
            <a:off x="12496421" y="5315662"/>
            <a:ext cx="362499" cy="25354"/>
          </a:xfrm>
          <a:custGeom>
            <a:rect b="b" l="l" r="r" t="t"/>
            <a:pathLst>
              <a:path extrusionOk="0" h="25354" w="362499">
                <a:moveTo>
                  <a:pt x="362499" y="0"/>
                </a:moveTo>
                <a:lnTo>
                  <a:pt x="0" y="25354"/>
                </a:lnTo>
              </a:path>
            </a:pathLst>
          </a:custGeom>
          <a:noFill/>
          <a:ln cap="flat" cmpd="sng" w="12375">
            <a:solidFill>
              <a:srgbClr val="344E63"/>
            </a:solidFill>
            <a:prstDash val="solid"/>
            <a:round/>
            <a:headEnd len="sm" w="sm" type="none"/>
            <a:tailEnd len="sm" w="sm" type="none"/>
          </a:ln>
        </p:spPr>
      </p:sp>
      <p:sp>
        <p:nvSpPr>
          <p:cNvPr id="501" name="Google Shape;501;p7"/>
          <p:cNvSpPr/>
          <p:nvPr/>
        </p:nvSpPr>
        <p:spPr>
          <a:xfrm>
            <a:off x="11788364" y="5035856"/>
            <a:ext cx="280909" cy="320144"/>
          </a:xfrm>
          <a:custGeom>
            <a:rect b="b" l="l" r="r" t="t"/>
            <a:pathLst>
              <a:path extrusionOk="0" h="320144" w="280909">
                <a:moveTo>
                  <a:pt x="280909" y="0"/>
                </a:moveTo>
                <a:lnTo>
                  <a:pt x="0" y="320144"/>
                </a:lnTo>
              </a:path>
            </a:pathLst>
          </a:custGeom>
          <a:noFill/>
          <a:ln cap="flat" cmpd="sng" w="12375">
            <a:solidFill>
              <a:srgbClr val="344E63"/>
            </a:solidFill>
            <a:prstDash val="solid"/>
            <a:round/>
            <a:headEnd len="sm" w="sm" type="none"/>
            <a:tailEnd len="sm" w="sm" type="none"/>
          </a:ln>
        </p:spPr>
      </p:sp>
      <p:sp>
        <p:nvSpPr>
          <p:cNvPr id="502" name="Google Shape;502;p7"/>
          <p:cNvSpPr/>
          <p:nvPr/>
        </p:nvSpPr>
        <p:spPr>
          <a:xfrm>
            <a:off x="11601163" y="4624893"/>
            <a:ext cx="458606" cy="328382"/>
          </a:xfrm>
          <a:custGeom>
            <a:rect b="b" l="l" r="r" t="t"/>
            <a:pathLst>
              <a:path extrusionOk="0" h="328382" w="458606">
                <a:moveTo>
                  <a:pt x="458606" y="328382"/>
                </a:moveTo>
                <a:lnTo>
                  <a:pt x="0" y="0"/>
                </a:lnTo>
              </a:path>
            </a:pathLst>
          </a:custGeom>
          <a:noFill/>
          <a:ln cap="flat" cmpd="sng" w="12375">
            <a:solidFill>
              <a:srgbClr val="344E63"/>
            </a:solidFill>
            <a:prstDash val="solid"/>
            <a:round/>
            <a:headEnd len="sm" w="sm" type="none"/>
            <a:tailEnd len="sm" w="sm" type="none"/>
          </a:ln>
        </p:spPr>
      </p:sp>
      <p:sp>
        <p:nvSpPr>
          <p:cNvPr id="503" name="Google Shape;503;p7"/>
          <p:cNvSpPr/>
          <p:nvPr/>
        </p:nvSpPr>
        <p:spPr>
          <a:xfrm>
            <a:off x="12151094" y="5035722"/>
            <a:ext cx="226771" cy="256737"/>
          </a:xfrm>
          <a:custGeom>
            <a:rect b="b" l="l" r="r" t="t"/>
            <a:pathLst>
              <a:path extrusionOk="0" h="256737" w="226771">
                <a:moveTo>
                  <a:pt x="0" y="0"/>
                </a:moveTo>
                <a:lnTo>
                  <a:pt x="226771" y="256737"/>
                </a:lnTo>
              </a:path>
            </a:pathLst>
          </a:custGeom>
          <a:noFill/>
          <a:ln cap="flat" cmpd="sng" w="12375">
            <a:solidFill>
              <a:srgbClr val="344E63"/>
            </a:solidFill>
            <a:prstDash val="solid"/>
            <a:round/>
            <a:headEnd len="sm" w="sm" type="none"/>
            <a:tailEnd len="sm" w="sm" type="none"/>
          </a:ln>
        </p:spPr>
      </p:sp>
      <p:sp>
        <p:nvSpPr>
          <p:cNvPr id="504" name="Google Shape;504;p7"/>
          <p:cNvSpPr/>
          <p:nvPr/>
        </p:nvSpPr>
        <p:spPr>
          <a:xfrm>
            <a:off x="12082636" y="4474875"/>
            <a:ext cx="137173" cy="204780"/>
          </a:xfrm>
          <a:custGeom>
            <a:rect b="b" l="l" r="r" t="t"/>
            <a:pathLst>
              <a:path extrusionOk="0" h="204780" w="137173">
                <a:moveTo>
                  <a:pt x="0" y="0"/>
                </a:moveTo>
                <a:lnTo>
                  <a:pt x="137173" y="204780"/>
                </a:lnTo>
              </a:path>
            </a:pathLst>
          </a:custGeom>
          <a:noFill/>
          <a:ln cap="flat" cmpd="sng" w="12375">
            <a:solidFill>
              <a:srgbClr val="344E63"/>
            </a:solidFill>
            <a:prstDash val="solid"/>
            <a:round/>
            <a:headEnd len="sm" w="sm" type="none"/>
            <a:tailEnd len="sm" w="sm" type="none"/>
          </a:ln>
        </p:spPr>
      </p:sp>
      <p:sp>
        <p:nvSpPr>
          <p:cNvPr id="505" name="Google Shape;505;p7"/>
          <p:cNvSpPr/>
          <p:nvPr/>
        </p:nvSpPr>
        <p:spPr>
          <a:xfrm>
            <a:off x="11598047" y="4099529"/>
            <a:ext cx="399879" cy="287745"/>
          </a:xfrm>
          <a:custGeom>
            <a:rect b="b" l="l" r="r" t="t"/>
            <a:pathLst>
              <a:path extrusionOk="0" h="287745" w="399879">
                <a:moveTo>
                  <a:pt x="399879" y="287745"/>
                </a:moveTo>
                <a:lnTo>
                  <a:pt x="0" y="0"/>
                </a:lnTo>
              </a:path>
            </a:pathLst>
          </a:custGeom>
          <a:noFill/>
          <a:ln cap="flat" cmpd="sng" w="12375">
            <a:solidFill>
              <a:srgbClr val="344E63"/>
            </a:solidFill>
            <a:prstDash val="solid"/>
            <a:round/>
            <a:headEnd len="sm" w="sm" type="none"/>
            <a:tailEnd len="sm" w="sm" type="none"/>
          </a:ln>
        </p:spPr>
      </p:sp>
      <p:sp>
        <p:nvSpPr>
          <p:cNvPr id="506" name="Google Shape;506;p7"/>
          <p:cNvSpPr/>
          <p:nvPr/>
        </p:nvSpPr>
        <p:spPr>
          <a:xfrm>
            <a:off x="11638924" y="4462791"/>
            <a:ext cx="361461" cy="297626"/>
          </a:xfrm>
          <a:custGeom>
            <a:rect b="b" l="l" r="r" t="t"/>
            <a:pathLst>
              <a:path extrusionOk="0" h="297626" w="361461">
                <a:moveTo>
                  <a:pt x="361461" y="0"/>
                </a:moveTo>
                <a:lnTo>
                  <a:pt x="0" y="297626"/>
                </a:lnTo>
              </a:path>
            </a:pathLst>
          </a:custGeom>
          <a:noFill/>
          <a:ln cap="flat" cmpd="sng" w="12375">
            <a:solidFill>
              <a:srgbClr val="344E63"/>
            </a:solidFill>
            <a:prstDash val="solid"/>
            <a:round/>
            <a:headEnd len="sm" w="sm" type="none"/>
            <a:tailEnd len="sm" w="sm" type="none"/>
          </a:ln>
        </p:spPr>
      </p:sp>
      <p:sp>
        <p:nvSpPr>
          <p:cNvPr id="507" name="Google Shape;507;p7"/>
          <p:cNvSpPr/>
          <p:nvPr/>
        </p:nvSpPr>
        <p:spPr>
          <a:xfrm>
            <a:off x="11652901" y="4693743"/>
            <a:ext cx="360662" cy="94056"/>
          </a:xfrm>
          <a:custGeom>
            <a:rect b="b" l="l" r="r" t="t"/>
            <a:pathLst>
              <a:path extrusionOk="0" h="94056" w="360662">
                <a:moveTo>
                  <a:pt x="360662" y="0"/>
                </a:moveTo>
                <a:lnTo>
                  <a:pt x="0" y="94056"/>
                </a:lnTo>
              </a:path>
            </a:pathLst>
          </a:custGeom>
          <a:noFill/>
          <a:ln cap="flat" cmpd="sng" w="12375">
            <a:solidFill>
              <a:srgbClr val="344E63"/>
            </a:solidFill>
            <a:prstDash val="solid"/>
            <a:round/>
            <a:headEnd len="sm" w="sm" type="none"/>
            <a:tailEnd len="sm" w="sm" type="none"/>
          </a:ln>
        </p:spPr>
      </p:sp>
      <p:sp>
        <p:nvSpPr>
          <p:cNvPr id="508" name="Google Shape;508;p7"/>
          <p:cNvSpPr/>
          <p:nvPr/>
        </p:nvSpPr>
        <p:spPr>
          <a:xfrm>
            <a:off x="11747988" y="4718028"/>
            <a:ext cx="278149" cy="234507"/>
          </a:xfrm>
          <a:custGeom>
            <a:rect b="b" l="l" r="r" t="t"/>
            <a:pathLst>
              <a:path extrusionOk="0" h="234507" w="278149">
                <a:moveTo>
                  <a:pt x="278149" y="0"/>
                </a:moveTo>
                <a:lnTo>
                  <a:pt x="0" y="234507"/>
                </a:lnTo>
              </a:path>
            </a:pathLst>
          </a:custGeom>
          <a:noFill/>
          <a:ln cap="flat" cmpd="sng" w="12375">
            <a:solidFill>
              <a:srgbClr val="344E63"/>
            </a:solidFill>
            <a:prstDash val="solid"/>
            <a:round/>
            <a:headEnd len="sm" w="sm" type="none"/>
            <a:tailEnd len="sm" w="sm" type="none"/>
          </a:ln>
        </p:spPr>
      </p:sp>
      <p:sp>
        <p:nvSpPr>
          <p:cNvPr id="509" name="Google Shape;509;p7"/>
          <p:cNvSpPr/>
          <p:nvPr/>
        </p:nvSpPr>
        <p:spPr>
          <a:xfrm>
            <a:off x="11371109" y="4541793"/>
            <a:ext cx="357662" cy="160205"/>
          </a:xfrm>
          <a:custGeom>
            <a:rect b="b" l="l" r="r" t="t"/>
            <a:pathLst>
              <a:path extrusionOk="0" h="160205" w="357662">
                <a:moveTo>
                  <a:pt x="357662" y="0"/>
                </a:moveTo>
                <a:lnTo>
                  <a:pt x="0" y="160205"/>
                </a:lnTo>
              </a:path>
            </a:pathLst>
          </a:custGeom>
          <a:noFill/>
          <a:ln cap="flat" cmpd="sng" w="12375">
            <a:solidFill>
              <a:srgbClr val="344E63"/>
            </a:solidFill>
            <a:prstDash val="solid"/>
            <a:round/>
            <a:headEnd len="sm" w="sm" type="none"/>
            <a:tailEnd len="sm" w="sm" type="none"/>
          </a:ln>
        </p:spPr>
      </p:sp>
      <p:sp>
        <p:nvSpPr>
          <p:cNvPr id="510" name="Google Shape;510;p7"/>
          <p:cNvSpPr/>
          <p:nvPr/>
        </p:nvSpPr>
        <p:spPr>
          <a:xfrm>
            <a:off x="11706749" y="4577301"/>
            <a:ext cx="66932" cy="351107"/>
          </a:xfrm>
          <a:custGeom>
            <a:rect b="b" l="l" r="r" t="t"/>
            <a:pathLst>
              <a:path extrusionOk="0" h="351107" w="66932">
                <a:moveTo>
                  <a:pt x="66932" y="0"/>
                </a:moveTo>
                <a:lnTo>
                  <a:pt x="0" y="351107"/>
                </a:lnTo>
              </a:path>
            </a:pathLst>
          </a:custGeom>
          <a:noFill/>
          <a:ln cap="flat" cmpd="sng" w="12375">
            <a:solidFill>
              <a:srgbClr val="344E63"/>
            </a:solidFill>
            <a:prstDash val="solid"/>
            <a:round/>
            <a:headEnd len="sm" w="sm" type="none"/>
            <a:tailEnd len="sm" w="sm" type="none"/>
          </a:ln>
        </p:spPr>
      </p:sp>
      <p:sp>
        <p:nvSpPr>
          <p:cNvPr id="511" name="Google Shape;511;p7"/>
          <p:cNvSpPr/>
          <p:nvPr/>
        </p:nvSpPr>
        <p:spPr>
          <a:xfrm>
            <a:off x="12308250" y="4791287"/>
            <a:ext cx="306500" cy="329139"/>
          </a:xfrm>
          <a:custGeom>
            <a:rect b="b" l="l" r="r" t="t"/>
            <a:pathLst>
              <a:path extrusionOk="0" h="329139" w="306500">
                <a:moveTo>
                  <a:pt x="306500" y="329139"/>
                </a:moveTo>
                <a:lnTo>
                  <a:pt x="0" y="0"/>
                </a:lnTo>
              </a:path>
            </a:pathLst>
          </a:custGeom>
          <a:noFill/>
          <a:ln cap="flat" cmpd="sng" w="12375">
            <a:solidFill>
              <a:srgbClr val="344E63"/>
            </a:solidFill>
            <a:prstDash val="solid"/>
            <a:round/>
            <a:headEnd len="sm" w="sm" type="none"/>
            <a:tailEnd len="sm" w="sm" type="none"/>
          </a:ln>
        </p:spPr>
      </p:sp>
      <p:sp>
        <p:nvSpPr>
          <p:cNvPr id="512" name="Google Shape;512;p7"/>
          <p:cNvSpPr/>
          <p:nvPr/>
        </p:nvSpPr>
        <p:spPr>
          <a:xfrm>
            <a:off x="12476455" y="5220465"/>
            <a:ext cx="151546" cy="286573"/>
          </a:xfrm>
          <a:custGeom>
            <a:rect b="b" l="l" r="r" t="t"/>
            <a:pathLst>
              <a:path extrusionOk="0" h="286573" w="151546">
                <a:moveTo>
                  <a:pt x="151546" y="0"/>
                </a:moveTo>
                <a:lnTo>
                  <a:pt x="0" y="286573"/>
                </a:lnTo>
              </a:path>
            </a:pathLst>
          </a:custGeom>
          <a:noFill/>
          <a:ln cap="flat" cmpd="sng" w="12375">
            <a:solidFill>
              <a:srgbClr val="344E63"/>
            </a:solidFill>
            <a:prstDash val="solid"/>
            <a:round/>
            <a:headEnd len="sm" w="sm" type="none"/>
            <a:tailEnd len="sm" w="sm" type="none"/>
          </a:ln>
        </p:spPr>
      </p:sp>
      <p:sp>
        <p:nvSpPr>
          <p:cNvPr id="513" name="Google Shape;513;p7"/>
          <p:cNvSpPr/>
          <p:nvPr/>
        </p:nvSpPr>
        <p:spPr>
          <a:xfrm>
            <a:off x="12513953" y="5578988"/>
            <a:ext cx="337274" cy="41860"/>
          </a:xfrm>
          <a:custGeom>
            <a:rect b="b" l="l" r="r" t="t"/>
            <a:pathLst>
              <a:path extrusionOk="0" h="41860" w="337274">
                <a:moveTo>
                  <a:pt x="337274" y="41860"/>
                </a:moveTo>
                <a:lnTo>
                  <a:pt x="0" y="0"/>
                </a:lnTo>
              </a:path>
            </a:pathLst>
          </a:custGeom>
          <a:noFill/>
          <a:ln cap="flat" cmpd="sng" w="12375">
            <a:solidFill>
              <a:srgbClr val="344E63"/>
            </a:solidFill>
            <a:prstDash val="solid"/>
            <a:round/>
            <a:headEnd len="sm" w="sm" type="none"/>
            <a:tailEnd len="sm" w="sm" type="none"/>
          </a:ln>
        </p:spPr>
      </p:sp>
      <p:sp>
        <p:nvSpPr>
          <p:cNvPr id="514" name="Google Shape;514;p7"/>
          <p:cNvSpPr/>
          <p:nvPr/>
        </p:nvSpPr>
        <p:spPr>
          <a:xfrm>
            <a:off x="12719115" y="5678370"/>
            <a:ext cx="156899" cy="213586"/>
          </a:xfrm>
          <a:custGeom>
            <a:rect b="b" l="l" r="r" t="t"/>
            <a:pathLst>
              <a:path extrusionOk="0" h="213586" w="156899">
                <a:moveTo>
                  <a:pt x="156899" y="0"/>
                </a:moveTo>
                <a:lnTo>
                  <a:pt x="0" y="213586"/>
                </a:lnTo>
              </a:path>
            </a:pathLst>
          </a:custGeom>
          <a:noFill/>
          <a:ln cap="flat" cmpd="sng" w="12375">
            <a:solidFill>
              <a:srgbClr val="344E63"/>
            </a:solidFill>
            <a:prstDash val="solid"/>
            <a:round/>
            <a:headEnd len="sm" w="sm" type="none"/>
            <a:tailEnd len="sm" w="sm" type="none"/>
          </a:ln>
        </p:spPr>
      </p:sp>
      <p:sp>
        <p:nvSpPr>
          <p:cNvPr id="515" name="Google Shape;515;p7"/>
          <p:cNvSpPr/>
          <p:nvPr/>
        </p:nvSpPr>
        <p:spPr>
          <a:xfrm>
            <a:off x="11754238" y="5035980"/>
            <a:ext cx="306137" cy="188100"/>
          </a:xfrm>
          <a:custGeom>
            <a:rect b="b" l="l" r="r" t="t"/>
            <a:pathLst>
              <a:path extrusionOk="0" h="188100" w="306137">
                <a:moveTo>
                  <a:pt x="306137" y="188100"/>
                </a:moveTo>
                <a:lnTo>
                  <a:pt x="0" y="0"/>
                </a:lnTo>
              </a:path>
            </a:pathLst>
          </a:custGeom>
          <a:noFill/>
          <a:ln cap="flat" cmpd="sng" w="12375">
            <a:solidFill>
              <a:srgbClr val="344E63"/>
            </a:solidFill>
            <a:prstDash val="solid"/>
            <a:round/>
            <a:headEnd len="sm" w="sm" type="none"/>
            <a:tailEnd len="sm" w="sm" type="none"/>
          </a:ln>
        </p:spPr>
      </p:sp>
      <p:sp>
        <p:nvSpPr>
          <p:cNvPr id="516" name="Google Shape;516;p7"/>
          <p:cNvSpPr/>
          <p:nvPr/>
        </p:nvSpPr>
        <p:spPr>
          <a:xfrm>
            <a:off x="12056499" y="5318144"/>
            <a:ext cx="50951" cy="553400"/>
          </a:xfrm>
          <a:custGeom>
            <a:rect b="b" l="l" r="r" t="t"/>
            <a:pathLst>
              <a:path extrusionOk="0" h="553400" w="50951">
                <a:moveTo>
                  <a:pt x="50951" y="0"/>
                </a:moveTo>
                <a:lnTo>
                  <a:pt x="0" y="553400"/>
                </a:lnTo>
              </a:path>
            </a:pathLst>
          </a:custGeom>
          <a:noFill/>
          <a:ln cap="flat" cmpd="sng" w="12375">
            <a:solidFill>
              <a:srgbClr val="344E63"/>
            </a:solidFill>
            <a:prstDash val="solid"/>
            <a:round/>
            <a:headEnd len="sm" w="sm" type="none"/>
            <a:tailEnd len="sm" w="sm" type="none"/>
          </a:ln>
        </p:spPr>
      </p:sp>
      <p:sp>
        <p:nvSpPr>
          <p:cNvPr id="517" name="Google Shape;517;p7"/>
          <p:cNvSpPr/>
          <p:nvPr/>
        </p:nvSpPr>
        <p:spPr>
          <a:xfrm>
            <a:off x="11718083" y="5475242"/>
            <a:ext cx="370053" cy="100390"/>
          </a:xfrm>
          <a:custGeom>
            <a:rect b="b" l="l" r="r" t="t"/>
            <a:pathLst>
              <a:path extrusionOk="0" h="100390" w="370053">
                <a:moveTo>
                  <a:pt x="370053" y="0"/>
                </a:moveTo>
                <a:lnTo>
                  <a:pt x="0" y="100390"/>
                </a:lnTo>
              </a:path>
            </a:pathLst>
          </a:custGeom>
          <a:noFill/>
          <a:ln cap="flat" cmpd="sng" w="12375">
            <a:solidFill>
              <a:srgbClr val="344E63"/>
            </a:solidFill>
            <a:prstDash val="solid"/>
            <a:round/>
            <a:headEnd len="sm" w="sm" type="none"/>
            <a:tailEnd len="sm" w="sm" type="none"/>
          </a:ln>
        </p:spPr>
      </p:sp>
      <p:sp>
        <p:nvSpPr>
          <p:cNvPr id="518" name="Google Shape;518;p7"/>
          <p:cNvSpPr/>
          <p:nvPr/>
        </p:nvSpPr>
        <p:spPr>
          <a:xfrm>
            <a:off x="12064128" y="5519712"/>
            <a:ext cx="71473" cy="352952"/>
          </a:xfrm>
          <a:custGeom>
            <a:rect b="b" l="l" r="r" t="t"/>
            <a:pathLst>
              <a:path extrusionOk="0" h="352952" w="71473">
                <a:moveTo>
                  <a:pt x="71473" y="0"/>
                </a:moveTo>
                <a:lnTo>
                  <a:pt x="0" y="352952"/>
                </a:lnTo>
              </a:path>
            </a:pathLst>
          </a:custGeom>
          <a:noFill/>
          <a:ln cap="flat" cmpd="sng" w="12375">
            <a:solidFill>
              <a:srgbClr val="344E63"/>
            </a:solidFill>
            <a:prstDash val="solid"/>
            <a:round/>
            <a:headEnd len="sm" w="sm" type="none"/>
            <a:tailEnd len="sm" w="sm" type="none"/>
          </a:ln>
        </p:spPr>
      </p:sp>
      <p:sp>
        <p:nvSpPr>
          <p:cNvPr id="519" name="Google Shape;519;p7"/>
          <p:cNvSpPr/>
          <p:nvPr/>
        </p:nvSpPr>
        <p:spPr>
          <a:xfrm>
            <a:off x="12750476" y="5457263"/>
            <a:ext cx="405777" cy="401904"/>
          </a:xfrm>
          <a:custGeom>
            <a:rect b="b" l="l" r="r" t="t"/>
            <a:pathLst>
              <a:path extrusionOk="0" h="401904" w="405777">
                <a:moveTo>
                  <a:pt x="405777" y="401904"/>
                </a:moveTo>
                <a:lnTo>
                  <a:pt x="0" y="0"/>
                </a:lnTo>
              </a:path>
            </a:pathLst>
          </a:custGeom>
          <a:noFill/>
          <a:ln cap="flat" cmpd="sng" w="12375">
            <a:solidFill>
              <a:srgbClr val="344E63"/>
            </a:solidFill>
            <a:prstDash val="solid"/>
            <a:round/>
            <a:headEnd len="sm" w="sm" type="none"/>
            <a:tailEnd len="sm" w="sm" type="none"/>
          </a:ln>
        </p:spPr>
      </p:sp>
      <p:sp>
        <p:nvSpPr>
          <p:cNvPr id="520" name="Google Shape;520;p7"/>
          <p:cNvSpPr/>
          <p:nvPr/>
        </p:nvSpPr>
        <p:spPr>
          <a:xfrm>
            <a:off x="12858652" y="5947251"/>
            <a:ext cx="298560" cy="308885"/>
          </a:xfrm>
          <a:custGeom>
            <a:rect b="b" l="l" r="r" t="t"/>
            <a:pathLst>
              <a:path extrusionOk="0" h="308885" w="298560">
                <a:moveTo>
                  <a:pt x="298560" y="0"/>
                </a:moveTo>
                <a:lnTo>
                  <a:pt x="0" y="308885"/>
                </a:lnTo>
              </a:path>
            </a:pathLst>
          </a:custGeom>
          <a:noFill/>
          <a:ln cap="flat" cmpd="sng" w="12375">
            <a:solidFill>
              <a:srgbClr val="344E63"/>
            </a:solidFill>
            <a:prstDash val="solid"/>
            <a:round/>
            <a:headEnd len="sm" w="sm" type="none"/>
            <a:tailEnd len="sm" w="sm" type="none"/>
          </a:ln>
        </p:spPr>
      </p:sp>
      <p:sp>
        <p:nvSpPr>
          <p:cNvPr id="521" name="Google Shape;521;p7"/>
          <p:cNvSpPr/>
          <p:nvPr/>
        </p:nvSpPr>
        <p:spPr>
          <a:xfrm>
            <a:off x="12877007" y="6329386"/>
            <a:ext cx="543856" cy="175021"/>
          </a:xfrm>
          <a:custGeom>
            <a:rect b="b" l="l" r="r" t="t"/>
            <a:pathLst>
              <a:path extrusionOk="0" h="175021" w="543856">
                <a:moveTo>
                  <a:pt x="543856" y="175021"/>
                </a:moveTo>
                <a:lnTo>
                  <a:pt x="0" y="0"/>
                </a:lnTo>
              </a:path>
            </a:pathLst>
          </a:custGeom>
          <a:noFill/>
          <a:ln cap="flat" cmpd="sng" w="12375">
            <a:solidFill>
              <a:srgbClr val="344E63"/>
            </a:solidFill>
            <a:prstDash val="solid"/>
            <a:round/>
            <a:headEnd len="sm" w="sm" type="none"/>
            <a:tailEnd len="sm" w="sm" type="none"/>
          </a:ln>
        </p:spPr>
      </p:sp>
      <p:sp>
        <p:nvSpPr>
          <p:cNvPr id="522" name="Google Shape;522;p7"/>
          <p:cNvSpPr/>
          <p:nvPr/>
        </p:nvSpPr>
        <p:spPr>
          <a:xfrm>
            <a:off x="12977365" y="6535709"/>
            <a:ext cx="441763" cy="89815"/>
          </a:xfrm>
          <a:custGeom>
            <a:rect b="b" l="l" r="r" t="t"/>
            <a:pathLst>
              <a:path extrusionOk="0" h="89815" w="441763">
                <a:moveTo>
                  <a:pt x="441763" y="0"/>
                </a:moveTo>
                <a:lnTo>
                  <a:pt x="0" y="89815"/>
                </a:lnTo>
              </a:path>
            </a:pathLst>
          </a:custGeom>
          <a:noFill/>
          <a:ln cap="flat" cmpd="sng" w="12375">
            <a:solidFill>
              <a:srgbClr val="344E63"/>
            </a:solidFill>
            <a:prstDash val="solid"/>
            <a:round/>
            <a:headEnd len="sm" w="sm" type="none"/>
            <a:tailEnd len="sm" w="sm" type="none"/>
          </a:ln>
        </p:spPr>
      </p:sp>
      <p:sp>
        <p:nvSpPr>
          <p:cNvPr id="523" name="Google Shape;523;p7"/>
          <p:cNvSpPr/>
          <p:nvPr/>
        </p:nvSpPr>
        <p:spPr>
          <a:xfrm>
            <a:off x="12734944" y="5991065"/>
            <a:ext cx="694484" cy="496311"/>
          </a:xfrm>
          <a:custGeom>
            <a:rect b="b" l="l" r="r" t="t"/>
            <a:pathLst>
              <a:path extrusionOk="0" h="496311" w="694484">
                <a:moveTo>
                  <a:pt x="694484" y="496311"/>
                </a:moveTo>
                <a:lnTo>
                  <a:pt x="0" y="0"/>
                </a:lnTo>
              </a:path>
            </a:pathLst>
          </a:custGeom>
          <a:noFill/>
          <a:ln cap="flat" cmpd="sng" w="12375">
            <a:solidFill>
              <a:srgbClr val="344E63"/>
            </a:solidFill>
            <a:prstDash val="solid"/>
            <a:round/>
            <a:headEnd len="sm" w="sm" type="none"/>
            <a:tailEnd len="sm" w="sm" type="none"/>
          </a:ln>
        </p:spPr>
      </p:sp>
      <p:sp>
        <p:nvSpPr>
          <p:cNvPr id="524" name="Google Shape;524;p7"/>
          <p:cNvSpPr/>
          <p:nvPr/>
        </p:nvSpPr>
        <p:spPr>
          <a:xfrm>
            <a:off x="12533947" y="6082681"/>
            <a:ext cx="415696" cy="9525"/>
          </a:xfrm>
          <a:custGeom>
            <a:rect b="b" l="l" r="r" t="t"/>
            <a:pathLst>
              <a:path extrusionOk="0" h="9525" w="415696">
                <a:moveTo>
                  <a:pt x="415696" y="7888"/>
                </a:moveTo>
                <a:lnTo>
                  <a:pt x="0" y="0"/>
                </a:lnTo>
              </a:path>
            </a:pathLst>
          </a:custGeom>
          <a:noFill/>
          <a:ln cap="flat" cmpd="sng" w="12375">
            <a:solidFill>
              <a:srgbClr val="344E63"/>
            </a:solidFill>
            <a:prstDash val="solid"/>
            <a:round/>
            <a:headEnd len="sm" w="sm" type="none"/>
            <a:tailEnd len="sm" w="sm" type="none"/>
          </a:ln>
        </p:spPr>
      </p:sp>
      <p:sp>
        <p:nvSpPr>
          <p:cNvPr id="525" name="Google Shape;525;p7"/>
          <p:cNvSpPr/>
          <p:nvPr/>
        </p:nvSpPr>
        <p:spPr>
          <a:xfrm>
            <a:off x="12920702" y="6152567"/>
            <a:ext cx="79279" cy="417009"/>
          </a:xfrm>
          <a:custGeom>
            <a:rect b="b" l="l" r="r" t="t"/>
            <a:pathLst>
              <a:path extrusionOk="0" h="417009" w="79279">
                <a:moveTo>
                  <a:pt x="79279" y="0"/>
                </a:moveTo>
                <a:lnTo>
                  <a:pt x="0" y="417009"/>
                </a:lnTo>
              </a:path>
            </a:pathLst>
          </a:custGeom>
          <a:noFill/>
          <a:ln cap="flat" cmpd="sng" w="12375">
            <a:solidFill>
              <a:srgbClr val="344E63"/>
            </a:solidFill>
            <a:prstDash val="solid"/>
            <a:round/>
            <a:headEnd len="sm" w="sm" type="none"/>
            <a:tailEnd len="sm" w="sm" type="none"/>
          </a:ln>
        </p:spPr>
      </p:sp>
      <p:sp>
        <p:nvSpPr>
          <p:cNvPr id="526" name="Google Shape;526;p7"/>
          <p:cNvSpPr/>
          <p:nvPr/>
        </p:nvSpPr>
        <p:spPr>
          <a:xfrm>
            <a:off x="11798923" y="5451851"/>
            <a:ext cx="468214" cy="342203"/>
          </a:xfrm>
          <a:custGeom>
            <a:rect b="b" l="l" r="r" t="t"/>
            <a:pathLst>
              <a:path extrusionOk="0" h="342203" w="468214">
                <a:moveTo>
                  <a:pt x="468214" y="342203"/>
                </a:moveTo>
                <a:lnTo>
                  <a:pt x="0" y="0"/>
                </a:lnTo>
              </a:path>
            </a:pathLst>
          </a:custGeom>
          <a:noFill/>
          <a:ln cap="flat" cmpd="sng" w="12375">
            <a:solidFill>
              <a:srgbClr val="344E63"/>
            </a:solidFill>
            <a:prstDash val="solid"/>
            <a:round/>
            <a:headEnd len="sm" w="sm" type="none"/>
            <a:tailEnd len="sm" w="sm" type="none"/>
          </a:ln>
        </p:spPr>
      </p:sp>
      <p:sp>
        <p:nvSpPr>
          <p:cNvPr id="527" name="Google Shape;527;p7"/>
          <p:cNvSpPr/>
          <p:nvPr/>
        </p:nvSpPr>
        <p:spPr>
          <a:xfrm>
            <a:off x="11716487" y="5618155"/>
            <a:ext cx="542266" cy="191787"/>
          </a:xfrm>
          <a:custGeom>
            <a:rect b="b" l="l" r="r" t="t"/>
            <a:pathLst>
              <a:path extrusionOk="0" h="191787" w="542266">
                <a:moveTo>
                  <a:pt x="542266" y="191787"/>
                </a:moveTo>
                <a:lnTo>
                  <a:pt x="0" y="0"/>
                </a:lnTo>
              </a:path>
            </a:pathLst>
          </a:custGeom>
          <a:noFill/>
          <a:ln cap="flat" cmpd="sng" w="12375">
            <a:solidFill>
              <a:srgbClr val="344E63"/>
            </a:solidFill>
            <a:prstDash val="solid"/>
            <a:round/>
            <a:headEnd len="sm" w="sm" type="none"/>
            <a:tailEnd len="sm" w="sm" type="none"/>
          </a:ln>
        </p:spPr>
      </p:sp>
      <p:sp>
        <p:nvSpPr>
          <p:cNvPr id="528" name="Google Shape;528;p7"/>
          <p:cNvSpPr/>
          <p:nvPr/>
        </p:nvSpPr>
        <p:spPr>
          <a:xfrm>
            <a:off x="12348180" y="5884145"/>
            <a:ext cx="78505" cy="135381"/>
          </a:xfrm>
          <a:custGeom>
            <a:rect b="b" l="l" r="r" t="t"/>
            <a:pathLst>
              <a:path extrusionOk="0" h="135381" w="78505">
                <a:moveTo>
                  <a:pt x="0" y="0"/>
                </a:moveTo>
                <a:lnTo>
                  <a:pt x="78505" y="135381"/>
                </a:lnTo>
              </a:path>
            </a:pathLst>
          </a:custGeom>
          <a:noFill/>
          <a:ln cap="flat" cmpd="sng" w="12375">
            <a:solidFill>
              <a:srgbClr val="344E63"/>
            </a:solidFill>
            <a:prstDash val="solid"/>
            <a:round/>
            <a:headEnd len="sm" w="sm" type="none"/>
            <a:tailEnd len="sm" w="sm" type="none"/>
          </a:ln>
        </p:spPr>
      </p:sp>
      <p:sp>
        <p:nvSpPr>
          <p:cNvPr id="529" name="Google Shape;529;p7"/>
          <p:cNvSpPr/>
          <p:nvPr/>
        </p:nvSpPr>
        <p:spPr>
          <a:xfrm>
            <a:off x="11571419" y="4111188"/>
            <a:ext cx="82856" cy="141056"/>
          </a:xfrm>
          <a:custGeom>
            <a:rect b="b" l="l" r="r" t="t"/>
            <a:pathLst>
              <a:path extrusionOk="0" h="141056" w="82856">
                <a:moveTo>
                  <a:pt x="0" y="0"/>
                </a:moveTo>
                <a:lnTo>
                  <a:pt x="82856" y="141056"/>
                </a:lnTo>
              </a:path>
            </a:pathLst>
          </a:custGeom>
          <a:noFill/>
          <a:ln cap="flat" cmpd="sng" w="12375">
            <a:solidFill>
              <a:srgbClr val="344E63"/>
            </a:solidFill>
            <a:prstDash val="solid"/>
            <a:round/>
            <a:headEnd len="sm" w="sm" type="none"/>
            <a:tailEnd len="sm" w="sm" type="none"/>
          </a:ln>
        </p:spPr>
      </p:sp>
      <p:sp>
        <p:nvSpPr>
          <p:cNvPr id="530" name="Google Shape;530;p7"/>
          <p:cNvSpPr/>
          <p:nvPr/>
        </p:nvSpPr>
        <p:spPr>
          <a:xfrm>
            <a:off x="11059758" y="4052911"/>
            <a:ext cx="418395" cy="9525"/>
          </a:xfrm>
          <a:custGeom>
            <a:rect b="b" l="l" r="r" t="t"/>
            <a:pathLst>
              <a:path extrusionOk="0" h="9525" w="418395">
                <a:moveTo>
                  <a:pt x="418395" y="4262"/>
                </a:moveTo>
                <a:lnTo>
                  <a:pt x="0" y="0"/>
                </a:lnTo>
              </a:path>
            </a:pathLst>
          </a:custGeom>
          <a:noFill/>
          <a:ln cap="flat" cmpd="sng" w="12375">
            <a:solidFill>
              <a:srgbClr val="344E63"/>
            </a:solidFill>
            <a:prstDash val="solid"/>
            <a:round/>
            <a:headEnd len="sm" w="sm" type="none"/>
            <a:tailEnd len="sm" w="sm" type="none"/>
          </a:ln>
        </p:spPr>
      </p:sp>
      <p:sp>
        <p:nvSpPr>
          <p:cNvPr id="531" name="Google Shape;531;p7"/>
          <p:cNvSpPr/>
          <p:nvPr/>
        </p:nvSpPr>
        <p:spPr>
          <a:xfrm>
            <a:off x="11002158" y="3563382"/>
            <a:ext cx="82649" cy="418716"/>
          </a:xfrm>
          <a:custGeom>
            <a:rect b="b" l="l" r="r" t="t"/>
            <a:pathLst>
              <a:path extrusionOk="0" h="418716" w="82649">
                <a:moveTo>
                  <a:pt x="82649" y="0"/>
                </a:moveTo>
                <a:lnTo>
                  <a:pt x="0" y="418716"/>
                </a:lnTo>
              </a:path>
            </a:pathLst>
          </a:custGeom>
          <a:noFill/>
          <a:ln cap="flat" cmpd="sng" w="12375">
            <a:solidFill>
              <a:srgbClr val="344E63"/>
            </a:solidFill>
            <a:prstDash val="solid"/>
            <a:round/>
            <a:headEnd len="sm" w="sm" type="none"/>
            <a:tailEnd len="sm" w="sm" type="none"/>
          </a:ln>
        </p:spPr>
      </p:sp>
      <p:sp>
        <p:nvSpPr>
          <p:cNvPr id="532" name="Google Shape;532;p7"/>
          <p:cNvSpPr/>
          <p:nvPr/>
        </p:nvSpPr>
        <p:spPr>
          <a:xfrm>
            <a:off x="10593642" y="3515204"/>
            <a:ext cx="442529" cy="91698"/>
          </a:xfrm>
          <a:custGeom>
            <a:rect b="b" l="l" r="r" t="t"/>
            <a:pathLst>
              <a:path extrusionOk="0" h="91698" w="442529">
                <a:moveTo>
                  <a:pt x="442529" y="0"/>
                </a:moveTo>
                <a:lnTo>
                  <a:pt x="0" y="91698"/>
                </a:lnTo>
              </a:path>
            </a:pathLst>
          </a:custGeom>
          <a:noFill/>
          <a:ln cap="flat" cmpd="sng" w="12375">
            <a:solidFill>
              <a:srgbClr val="344E63"/>
            </a:solidFill>
            <a:prstDash val="solid"/>
            <a:round/>
            <a:headEnd len="sm" w="sm" type="none"/>
            <a:tailEnd len="sm" w="sm" type="none"/>
          </a:ln>
        </p:spPr>
      </p:sp>
      <p:sp>
        <p:nvSpPr>
          <p:cNvPr id="533" name="Google Shape;533;p7"/>
          <p:cNvSpPr/>
          <p:nvPr/>
        </p:nvSpPr>
        <p:spPr>
          <a:xfrm>
            <a:off x="10853059" y="3876192"/>
            <a:ext cx="295207" cy="316603"/>
          </a:xfrm>
          <a:custGeom>
            <a:rect b="b" l="l" r="r" t="t"/>
            <a:pathLst>
              <a:path extrusionOk="0" h="316603" w="295207">
                <a:moveTo>
                  <a:pt x="295207" y="0"/>
                </a:moveTo>
                <a:lnTo>
                  <a:pt x="0" y="316603"/>
                </a:lnTo>
              </a:path>
            </a:pathLst>
          </a:custGeom>
          <a:noFill/>
          <a:ln cap="flat" cmpd="sng" w="12375">
            <a:solidFill>
              <a:srgbClr val="344E63"/>
            </a:solidFill>
            <a:prstDash val="solid"/>
            <a:round/>
            <a:headEnd len="sm" w="sm" type="none"/>
            <a:tailEnd len="sm" w="sm" type="none"/>
          </a:ln>
        </p:spPr>
      </p:sp>
      <p:sp>
        <p:nvSpPr>
          <p:cNvPr id="534" name="Google Shape;534;p7"/>
          <p:cNvSpPr/>
          <p:nvPr/>
        </p:nvSpPr>
        <p:spPr>
          <a:xfrm>
            <a:off x="10591843" y="3642811"/>
            <a:ext cx="539580" cy="169540"/>
          </a:xfrm>
          <a:custGeom>
            <a:rect b="b" l="l" r="r" t="t"/>
            <a:pathLst>
              <a:path extrusionOk="0" h="169540" w="539580">
                <a:moveTo>
                  <a:pt x="539580" y="169540"/>
                </a:moveTo>
                <a:lnTo>
                  <a:pt x="0" y="0"/>
                </a:lnTo>
              </a:path>
            </a:pathLst>
          </a:custGeom>
          <a:noFill/>
          <a:ln cap="flat" cmpd="sng" w="12375">
            <a:solidFill>
              <a:srgbClr val="344E63"/>
            </a:solidFill>
            <a:prstDash val="solid"/>
            <a:round/>
            <a:headEnd len="sm" w="sm" type="none"/>
            <a:tailEnd len="sm" w="sm" type="none"/>
          </a:ln>
        </p:spPr>
      </p:sp>
      <p:sp>
        <p:nvSpPr>
          <p:cNvPr id="535" name="Google Shape;535;p7"/>
          <p:cNvSpPr/>
          <p:nvPr/>
        </p:nvSpPr>
        <p:spPr>
          <a:xfrm>
            <a:off x="11757682" y="4338010"/>
            <a:ext cx="540314" cy="194266"/>
          </a:xfrm>
          <a:custGeom>
            <a:rect b="b" l="l" r="r" t="t"/>
            <a:pathLst>
              <a:path extrusionOk="0" h="194266" w="540314">
                <a:moveTo>
                  <a:pt x="540314" y="194266"/>
                </a:moveTo>
                <a:lnTo>
                  <a:pt x="0" y="0"/>
                </a:lnTo>
              </a:path>
            </a:pathLst>
          </a:custGeom>
          <a:noFill/>
          <a:ln cap="flat" cmpd="sng" w="12375">
            <a:solidFill>
              <a:srgbClr val="344E63"/>
            </a:solidFill>
            <a:prstDash val="solid"/>
            <a:round/>
            <a:headEnd len="sm" w="sm" type="none"/>
            <a:tailEnd len="sm" w="sm" type="none"/>
          </a:ln>
        </p:spPr>
      </p:sp>
      <p:sp>
        <p:nvSpPr>
          <p:cNvPr id="536" name="Google Shape;536;p7"/>
          <p:cNvSpPr/>
          <p:nvPr/>
        </p:nvSpPr>
        <p:spPr>
          <a:xfrm>
            <a:off x="11920847" y="4569381"/>
            <a:ext cx="375642" cy="101546"/>
          </a:xfrm>
          <a:custGeom>
            <a:rect b="b" l="l" r="r" t="t"/>
            <a:pathLst>
              <a:path extrusionOk="0" h="101546" w="375642">
                <a:moveTo>
                  <a:pt x="375642" y="0"/>
                </a:moveTo>
                <a:lnTo>
                  <a:pt x="0" y="101546"/>
                </a:lnTo>
              </a:path>
            </a:pathLst>
          </a:custGeom>
          <a:noFill/>
          <a:ln cap="flat" cmpd="sng" w="12375">
            <a:solidFill>
              <a:srgbClr val="344E63"/>
            </a:solidFill>
            <a:prstDash val="solid"/>
            <a:round/>
            <a:headEnd len="sm" w="sm" type="none"/>
            <a:tailEnd len="sm" w="sm" type="none"/>
          </a:ln>
        </p:spPr>
      </p:sp>
      <p:sp>
        <p:nvSpPr>
          <p:cNvPr id="537" name="Google Shape;537;p7"/>
          <p:cNvSpPr/>
          <p:nvPr/>
        </p:nvSpPr>
        <p:spPr>
          <a:xfrm>
            <a:off x="11867245" y="4256486"/>
            <a:ext cx="79988" cy="363316"/>
          </a:xfrm>
          <a:custGeom>
            <a:rect b="b" l="l" r="r" t="t"/>
            <a:pathLst>
              <a:path extrusionOk="0" h="363316" w="79988">
                <a:moveTo>
                  <a:pt x="79988" y="0"/>
                </a:moveTo>
                <a:lnTo>
                  <a:pt x="0" y="363316"/>
                </a:lnTo>
              </a:path>
            </a:pathLst>
          </a:custGeom>
          <a:noFill/>
          <a:ln cap="flat" cmpd="sng" w="12375">
            <a:solidFill>
              <a:srgbClr val="344E63"/>
            </a:solidFill>
            <a:prstDash val="solid"/>
            <a:round/>
            <a:headEnd len="sm" w="sm" type="none"/>
            <a:tailEnd len="sm" w="sm" type="none"/>
          </a:ln>
        </p:spPr>
      </p:sp>
      <p:sp>
        <p:nvSpPr>
          <p:cNvPr id="538" name="Google Shape;538;p7"/>
          <p:cNvSpPr/>
          <p:nvPr/>
        </p:nvSpPr>
        <p:spPr>
          <a:xfrm>
            <a:off x="11906470" y="4257702"/>
            <a:ext cx="48711" cy="560219"/>
          </a:xfrm>
          <a:custGeom>
            <a:rect b="b" l="l" r="r" t="t"/>
            <a:pathLst>
              <a:path extrusionOk="0" h="560219" w="48711">
                <a:moveTo>
                  <a:pt x="48711" y="0"/>
                </a:moveTo>
                <a:lnTo>
                  <a:pt x="0" y="560219"/>
                </a:lnTo>
              </a:path>
            </a:pathLst>
          </a:custGeom>
          <a:noFill/>
          <a:ln cap="flat" cmpd="sng" w="12375">
            <a:solidFill>
              <a:srgbClr val="344E63"/>
            </a:solidFill>
            <a:prstDash val="solid"/>
            <a:round/>
            <a:headEnd len="sm" w="sm" type="none"/>
            <a:tailEnd len="sm" w="sm" type="none"/>
          </a:ln>
        </p:spPr>
      </p:sp>
      <p:sp>
        <p:nvSpPr>
          <p:cNvPr id="539" name="Google Shape;539;p7"/>
          <p:cNvSpPr/>
          <p:nvPr/>
        </p:nvSpPr>
        <p:spPr>
          <a:xfrm>
            <a:off x="10582470" y="3661996"/>
            <a:ext cx="687873" cy="475110"/>
          </a:xfrm>
          <a:custGeom>
            <a:rect b="b" l="l" r="r" t="t"/>
            <a:pathLst>
              <a:path extrusionOk="0" h="475110" w="687873">
                <a:moveTo>
                  <a:pt x="687873" y="475110"/>
                </a:moveTo>
                <a:lnTo>
                  <a:pt x="0" y="0"/>
                </a:lnTo>
              </a:path>
            </a:pathLst>
          </a:custGeom>
          <a:noFill/>
          <a:ln cap="flat" cmpd="sng" w="12375">
            <a:solidFill>
              <a:srgbClr val="344E63"/>
            </a:solidFill>
            <a:prstDash val="solid"/>
            <a:round/>
            <a:headEnd len="sm" w="sm" type="none"/>
            <a:tailEnd len="sm" w="sm" type="none"/>
          </a:ln>
        </p:spPr>
      </p:sp>
      <p:sp>
        <p:nvSpPr>
          <p:cNvPr id="540" name="Google Shape;540;p7"/>
          <p:cNvSpPr/>
          <p:nvPr/>
        </p:nvSpPr>
        <p:spPr>
          <a:xfrm>
            <a:off x="11137831" y="4224359"/>
            <a:ext cx="149957" cy="233087"/>
          </a:xfrm>
          <a:custGeom>
            <a:rect b="b" l="l" r="r" t="t"/>
            <a:pathLst>
              <a:path extrusionOk="0" h="233087" w="149957">
                <a:moveTo>
                  <a:pt x="149957" y="0"/>
                </a:moveTo>
                <a:lnTo>
                  <a:pt x="0" y="233087"/>
                </a:lnTo>
              </a:path>
            </a:pathLst>
          </a:custGeom>
          <a:noFill/>
          <a:ln cap="flat" cmpd="sng" w="12375">
            <a:solidFill>
              <a:srgbClr val="344E63"/>
            </a:solidFill>
            <a:prstDash val="solid"/>
            <a:round/>
            <a:headEnd len="sm" w="sm" type="none"/>
            <a:tailEnd len="sm" w="sm" type="none"/>
          </a:ln>
        </p:spPr>
      </p:sp>
      <p:sp>
        <p:nvSpPr>
          <p:cNvPr id="541" name="Google Shape;541;p7"/>
          <p:cNvSpPr/>
          <p:nvPr/>
        </p:nvSpPr>
        <p:spPr>
          <a:xfrm>
            <a:off x="11375120" y="4638530"/>
            <a:ext cx="139976" cy="276241"/>
          </a:xfrm>
          <a:custGeom>
            <a:rect b="b" l="l" r="r" t="t"/>
            <a:pathLst>
              <a:path extrusionOk="0" h="276241" w="139976">
                <a:moveTo>
                  <a:pt x="139976" y="0"/>
                </a:moveTo>
                <a:lnTo>
                  <a:pt x="0" y="276241"/>
                </a:lnTo>
              </a:path>
            </a:pathLst>
          </a:custGeom>
          <a:noFill/>
          <a:ln cap="flat" cmpd="sng" w="12375">
            <a:solidFill>
              <a:srgbClr val="344E63"/>
            </a:solidFill>
            <a:prstDash val="solid"/>
            <a:round/>
            <a:headEnd len="sm" w="sm" type="none"/>
            <a:tailEnd len="sm" w="sm" type="none"/>
          </a:ln>
        </p:spPr>
      </p:sp>
      <p:sp>
        <p:nvSpPr>
          <p:cNvPr id="542" name="Google Shape;542;p7"/>
          <p:cNvSpPr/>
          <p:nvPr/>
        </p:nvSpPr>
        <p:spPr>
          <a:xfrm>
            <a:off x="11169845" y="4527996"/>
            <a:ext cx="311991" cy="46232"/>
          </a:xfrm>
          <a:custGeom>
            <a:rect b="b" l="l" r="r" t="t"/>
            <a:pathLst>
              <a:path extrusionOk="0" h="46232" w="311991">
                <a:moveTo>
                  <a:pt x="311991" y="46232"/>
                </a:moveTo>
                <a:lnTo>
                  <a:pt x="0" y="0"/>
                </a:lnTo>
              </a:path>
            </a:pathLst>
          </a:custGeom>
          <a:noFill/>
          <a:ln cap="flat" cmpd="sng" w="12375">
            <a:solidFill>
              <a:srgbClr val="344E63"/>
            </a:solidFill>
            <a:prstDash val="solid"/>
            <a:round/>
            <a:headEnd len="sm" w="sm" type="none"/>
            <a:tailEnd len="sm" w="sm" type="none"/>
          </a:ln>
        </p:spPr>
      </p:sp>
      <p:sp>
        <p:nvSpPr>
          <p:cNvPr id="543" name="Google Shape;543;p7"/>
          <p:cNvSpPr/>
          <p:nvPr/>
        </p:nvSpPr>
        <p:spPr>
          <a:xfrm>
            <a:off x="12276337" y="5432753"/>
            <a:ext cx="367085" cy="167973"/>
          </a:xfrm>
          <a:custGeom>
            <a:rect b="b" l="l" r="r" t="t"/>
            <a:pathLst>
              <a:path extrusionOk="0" h="167973" w="367085">
                <a:moveTo>
                  <a:pt x="367085" y="0"/>
                </a:moveTo>
                <a:lnTo>
                  <a:pt x="0" y="167973"/>
                </a:lnTo>
              </a:path>
            </a:pathLst>
          </a:custGeom>
          <a:noFill/>
          <a:ln cap="flat" cmpd="sng" w="12375">
            <a:solidFill>
              <a:srgbClr val="344E63"/>
            </a:solidFill>
            <a:prstDash val="solid"/>
            <a:round/>
            <a:headEnd len="sm" w="sm" type="none"/>
            <a:tailEnd len="sm" w="sm" type="none"/>
          </a:ln>
        </p:spPr>
      </p:sp>
      <p:sp>
        <p:nvSpPr>
          <p:cNvPr id="544" name="Google Shape;544;p7"/>
          <p:cNvSpPr/>
          <p:nvPr/>
        </p:nvSpPr>
        <p:spPr>
          <a:xfrm>
            <a:off x="12226697" y="5207888"/>
            <a:ext cx="77460" cy="352787"/>
          </a:xfrm>
          <a:custGeom>
            <a:rect b="b" l="l" r="r" t="t"/>
            <a:pathLst>
              <a:path extrusionOk="0" h="352787" w="77460">
                <a:moveTo>
                  <a:pt x="77460" y="0"/>
                </a:moveTo>
                <a:lnTo>
                  <a:pt x="0" y="352787"/>
                </a:lnTo>
              </a:path>
            </a:pathLst>
          </a:custGeom>
          <a:noFill/>
          <a:ln cap="flat" cmpd="sng" w="12375">
            <a:solidFill>
              <a:srgbClr val="344E63"/>
            </a:solidFill>
            <a:prstDash val="solid"/>
            <a:round/>
            <a:headEnd len="sm" w="sm" type="none"/>
            <a:tailEnd len="sm" w="sm" type="none"/>
          </a:ln>
        </p:spPr>
      </p:sp>
      <p:sp>
        <p:nvSpPr>
          <p:cNvPr id="545" name="Google Shape;545;p7"/>
          <p:cNvSpPr/>
          <p:nvPr/>
        </p:nvSpPr>
        <p:spPr>
          <a:xfrm>
            <a:off x="11986269" y="5186183"/>
            <a:ext cx="282892" cy="227181"/>
          </a:xfrm>
          <a:custGeom>
            <a:rect b="b" l="l" r="r" t="t"/>
            <a:pathLst>
              <a:path extrusionOk="0" h="227181" w="282892">
                <a:moveTo>
                  <a:pt x="282892" y="0"/>
                </a:moveTo>
                <a:lnTo>
                  <a:pt x="0" y="227181"/>
                </a:lnTo>
              </a:path>
            </a:pathLst>
          </a:custGeom>
          <a:noFill/>
          <a:ln cap="flat" cmpd="sng" w="12375">
            <a:solidFill>
              <a:srgbClr val="344E63"/>
            </a:solidFill>
            <a:prstDash val="solid"/>
            <a:round/>
            <a:headEnd len="sm" w="sm" type="none"/>
            <a:tailEnd len="sm" w="sm" type="none"/>
          </a:ln>
        </p:spPr>
      </p:sp>
      <p:sp>
        <p:nvSpPr>
          <p:cNvPr id="546" name="Google Shape;546;p7"/>
          <p:cNvSpPr/>
          <p:nvPr/>
        </p:nvSpPr>
        <p:spPr>
          <a:xfrm>
            <a:off x="11961017" y="4926701"/>
            <a:ext cx="303780" cy="188119"/>
          </a:xfrm>
          <a:custGeom>
            <a:rect b="b" l="l" r="r" t="t"/>
            <a:pathLst>
              <a:path extrusionOk="0" h="188119" w="303780">
                <a:moveTo>
                  <a:pt x="303780" y="188119"/>
                </a:moveTo>
                <a:lnTo>
                  <a:pt x="0" y="0"/>
                </a:lnTo>
              </a:path>
            </a:pathLst>
          </a:custGeom>
          <a:noFill/>
          <a:ln cap="flat" cmpd="sng" w="12375">
            <a:solidFill>
              <a:srgbClr val="344E63"/>
            </a:solidFill>
            <a:prstDash val="solid"/>
            <a:round/>
            <a:headEnd len="sm" w="sm" type="none"/>
            <a:tailEnd len="sm" w="sm" type="none"/>
          </a:ln>
        </p:spPr>
      </p:sp>
      <p:sp>
        <p:nvSpPr>
          <p:cNvPr id="547" name="Google Shape;547;p7"/>
          <p:cNvSpPr/>
          <p:nvPr/>
        </p:nvSpPr>
        <p:spPr>
          <a:xfrm>
            <a:off x="12008269" y="5384386"/>
            <a:ext cx="368311" cy="291034"/>
          </a:xfrm>
          <a:custGeom>
            <a:rect b="b" l="l" r="r" t="t"/>
            <a:pathLst>
              <a:path extrusionOk="0" h="291034" w="368311">
                <a:moveTo>
                  <a:pt x="368311" y="0"/>
                </a:moveTo>
                <a:lnTo>
                  <a:pt x="0" y="291034"/>
                </a:lnTo>
              </a:path>
            </a:pathLst>
          </a:custGeom>
          <a:noFill/>
          <a:ln cap="flat" cmpd="sng" w="12375">
            <a:solidFill>
              <a:srgbClr val="344E63"/>
            </a:solidFill>
            <a:prstDash val="solid"/>
            <a:round/>
            <a:headEnd len="sm" w="sm" type="none"/>
            <a:tailEnd len="sm" w="sm" type="none"/>
          </a:ln>
        </p:spPr>
      </p:sp>
      <p:sp>
        <p:nvSpPr>
          <p:cNvPr id="548" name="Google Shape;548;p7"/>
          <p:cNvSpPr/>
          <p:nvPr/>
        </p:nvSpPr>
        <p:spPr>
          <a:xfrm>
            <a:off x="12000240" y="5359686"/>
            <a:ext cx="364536" cy="82619"/>
          </a:xfrm>
          <a:custGeom>
            <a:rect b="b" l="l" r="r" t="t"/>
            <a:pathLst>
              <a:path extrusionOk="0" h="82619" w="364536">
                <a:moveTo>
                  <a:pt x="364536" y="0"/>
                </a:moveTo>
                <a:lnTo>
                  <a:pt x="0" y="82619"/>
                </a:lnTo>
              </a:path>
            </a:pathLst>
          </a:custGeom>
          <a:noFill/>
          <a:ln cap="flat" cmpd="sng" w="12375">
            <a:solidFill>
              <a:srgbClr val="344E63"/>
            </a:solidFill>
            <a:prstDash val="solid"/>
            <a:round/>
            <a:headEnd len="sm" w="sm" type="none"/>
            <a:tailEnd len="sm" w="sm" type="none"/>
          </a:ln>
        </p:spPr>
      </p:sp>
      <p:sp>
        <p:nvSpPr>
          <p:cNvPr id="549" name="Google Shape;549;p7"/>
          <p:cNvSpPr/>
          <p:nvPr/>
        </p:nvSpPr>
        <p:spPr>
          <a:xfrm>
            <a:off x="11391310" y="5030964"/>
            <a:ext cx="307922" cy="333261"/>
          </a:xfrm>
          <a:custGeom>
            <a:rect b="b" l="l" r="r" t="t"/>
            <a:pathLst>
              <a:path extrusionOk="0" h="333261" w="307922">
                <a:moveTo>
                  <a:pt x="307922" y="333261"/>
                </a:moveTo>
                <a:lnTo>
                  <a:pt x="0" y="0"/>
                </a:lnTo>
              </a:path>
            </a:pathLst>
          </a:custGeom>
          <a:noFill/>
          <a:ln cap="flat" cmpd="sng" w="12375">
            <a:solidFill>
              <a:srgbClr val="344E63"/>
            </a:solidFill>
            <a:prstDash val="solid"/>
            <a:round/>
            <a:headEnd len="sm" w="sm" type="none"/>
            <a:tailEnd len="sm" w="sm" type="none"/>
          </a:ln>
        </p:spPr>
      </p:sp>
      <p:sp>
        <p:nvSpPr>
          <p:cNvPr id="550" name="Google Shape;550;p7"/>
          <p:cNvSpPr/>
          <p:nvPr/>
        </p:nvSpPr>
        <p:spPr>
          <a:xfrm>
            <a:off x="11776080" y="5460882"/>
            <a:ext cx="135947" cy="199768"/>
          </a:xfrm>
          <a:custGeom>
            <a:rect b="b" l="l" r="r" t="t"/>
            <a:pathLst>
              <a:path extrusionOk="0" h="199768" w="135947">
                <a:moveTo>
                  <a:pt x="0" y="0"/>
                </a:moveTo>
                <a:lnTo>
                  <a:pt x="135947" y="199768"/>
                </a:lnTo>
              </a:path>
            </a:pathLst>
          </a:custGeom>
          <a:noFill/>
          <a:ln cap="flat" cmpd="sng" w="12375">
            <a:solidFill>
              <a:srgbClr val="344E63"/>
            </a:solidFill>
            <a:prstDash val="solid"/>
            <a:round/>
            <a:headEnd len="sm" w="sm" type="none"/>
            <a:tailEnd len="sm" w="sm" type="none"/>
          </a:ln>
        </p:spPr>
      </p:sp>
      <p:sp>
        <p:nvSpPr>
          <p:cNvPr id="551" name="Google Shape;551;p7"/>
          <p:cNvSpPr/>
          <p:nvPr/>
        </p:nvSpPr>
        <p:spPr>
          <a:xfrm>
            <a:off x="11747687" y="4356596"/>
            <a:ext cx="462279" cy="345357"/>
          </a:xfrm>
          <a:custGeom>
            <a:rect b="b" l="l" r="r" t="t"/>
            <a:pathLst>
              <a:path extrusionOk="0" h="345357" w="462279">
                <a:moveTo>
                  <a:pt x="462279" y="345357"/>
                </a:moveTo>
                <a:lnTo>
                  <a:pt x="0" y="0"/>
                </a:lnTo>
              </a:path>
            </a:pathLst>
          </a:custGeom>
          <a:noFill/>
          <a:ln cap="flat" cmpd="sng" w="12375">
            <a:solidFill>
              <a:srgbClr val="344E63"/>
            </a:solidFill>
            <a:prstDash val="solid"/>
            <a:round/>
            <a:headEnd len="sm" w="sm" type="none"/>
            <a:tailEnd len="sm" w="sm" type="none"/>
          </a:ln>
        </p:spPr>
      </p:sp>
      <p:sp>
        <p:nvSpPr>
          <p:cNvPr id="552" name="Google Shape;552;p7"/>
          <p:cNvSpPr/>
          <p:nvPr/>
        </p:nvSpPr>
        <p:spPr>
          <a:xfrm>
            <a:off x="11942934" y="4785772"/>
            <a:ext cx="276060" cy="318196"/>
          </a:xfrm>
          <a:custGeom>
            <a:rect b="b" l="l" r="r" t="t"/>
            <a:pathLst>
              <a:path extrusionOk="0" h="318196" w="276060">
                <a:moveTo>
                  <a:pt x="276060" y="0"/>
                </a:moveTo>
                <a:lnTo>
                  <a:pt x="0" y="318196"/>
                </a:lnTo>
              </a:path>
            </a:pathLst>
          </a:custGeom>
          <a:noFill/>
          <a:ln cap="flat" cmpd="sng" w="12375">
            <a:solidFill>
              <a:srgbClr val="344E63"/>
            </a:solidFill>
            <a:prstDash val="solid"/>
            <a:round/>
            <a:headEnd len="sm" w="sm" type="none"/>
            <a:tailEnd len="sm" w="sm" type="none"/>
          </a:ln>
        </p:spPr>
      </p:sp>
      <p:sp>
        <p:nvSpPr>
          <p:cNvPr id="553" name="Google Shape;553;p7"/>
          <p:cNvSpPr/>
          <p:nvPr/>
        </p:nvSpPr>
        <p:spPr>
          <a:xfrm>
            <a:off x="11624861" y="4852142"/>
            <a:ext cx="223852" cy="252346"/>
          </a:xfrm>
          <a:custGeom>
            <a:rect b="b" l="l" r="r" t="t"/>
            <a:pathLst>
              <a:path extrusionOk="0" h="252346" w="223852">
                <a:moveTo>
                  <a:pt x="0" y="0"/>
                </a:moveTo>
                <a:lnTo>
                  <a:pt x="223852" y="252346"/>
                </a:lnTo>
              </a:path>
            </a:pathLst>
          </a:custGeom>
          <a:noFill/>
          <a:ln cap="flat" cmpd="sng" w="12375">
            <a:solidFill>
              <a:srgbClr val="344E63"/>
            </a:solidFill>
            <a:prstDash val="solid"/>
            <a:round/>
            <a:headEnd len="sm" w="sm" type="none"/>
            <a:tailEnd len="sm" w="sm" type="none"/>
          </a:ln>
        </p:spPr>
      </p:sp>
      <p:sp>
        <p:nvSpPr>
          <p:cNvPr id="554" name="Google Shape;554;p7"/>
          <p:cNvSpPr/>
          <p:nvPr/>
        </p:nvSpPr>
        <p:spPr>
          <a:xfrm>
            <a:off x="11184039" y="4813677"/>
            <a:ext cx="338324" cy="43249"/>
          </a:xfrm>
          <a:custGeom>
            <a:rect b="b" l="l" r="r" t="t"/>
            <a:pathLst>
              <a:path extrusionOk="0" h="43249" w="338324">
                <a:moveTo>
                  <a:pt x="338324" y="0"/>
                </a:moveTo>
                <a:lnTo>
                  <a:pt x="0" y="43249"/>
                </a:lnTo>
              </a:path>
            </a:pathLst>
          </a:custGeom>
          <a:noFill/>
          <a:ln cap="flat" cmpd="sng" w="12375">
            <a:solidFill>
              <a:srgbClr val="344E63"/>
            </a:solidFill>
            <a:prstDash val="solid"/>
            <a:round/>
            <a:headEnd len="sm" w="sm" type="none"/>
            <a:tailEnd len="sm" w="sm" type="none"/>
          </a:ln>
        </p:spPr>
      </p:sp>
      <p:sp>
        <p:nvSpPr>
          <p:cNvPr id="555" name="Google Shape;555;p7"/>
          <p:cNvSpPr/>
          <p:nvPr/>
        </p:nvSpPr>
        <p:spPr>
          <a:xfrm>
            <a:off x="11268360" y="5022778"/>
            <a:ext cx="368023" cy="156254"/>
          </a:xfrm>
          <a:custGeom>
            <a:rect b="b" l="l" r="r" t="t"/>
            <a:pathLst>
              <a:path extrusionOk="0" h="156254" w="368023">
                <a:moveTo>
                  <a:pt x="368023" y="0"/>
                </a:moveTo>
                <a:lnTo>
                  <a:pt x="0" y="156254"/>
                </a:lnTo>
              </a:path>
            </a:pathLst>
          </a:custGeom>
          <a:noFill/>
          <a:ln cap="flat" cmpd="sng" w="12375">
            <a:solidFill>
              <a:srgbClr val="344E63"/>
            </a:solidFill>
            <a:prstDash val="solid"/>
            <a:round/>
            <a:headEnd len="sm" w="sm" type="none"/>
            <a:tailEnd len="sm" w="sm" type="none"/>
          </a:ln>
        </p:spPr>
      </p:sp>
      <p:sp>
        <p:nvSpPr>
          <p:cNvPr id="556" name="Google Shape;556;p7"/>
          <p:cNvSpPr/>
          <p:nvPr/>
        </p:nvSpPr>
        <p:spPr>
          <a:xfrm>
            <a:off x="11037413" y="4787326"/>
            <a:ext cx="242364" cy="520455"/>
          </a:xfrm>
          <a:custGeom>
            <a:rect b="b" l="l" r="r" t="t"/>
            <a:pathLst>
              <a:path extrusionOk="0" h="520455" w="242364">
                <a:moveTo>
                  <a:pt x="242364" y="0"/>
                </a:moveTo>
                <a:lnTo>
                  <a:pt x="0" y="520455"/>
                </a:lnTo>
              </a:path>
            </a:pathLst>
          </a:custGeom>
          <a:noFill/>
          <a:ln cap="flat" cmpd="sng" w="12375">
            <a:solidFill>
              <a:srgbClr val="344E63"/>
            </a:solidFill>
            <a:prstDash val="solid"/>
            <a:round/>
            <a:headEnd len="sm" w="sm" type="none"/>
            <a:tailEnd len="sm" w="sm" type="none"/>
          </a:ln>
        </p:spPr>
      </p:sp>
      <p:sp>
        <p:nvSpPr>
          <p:cNvPr id="557" name="Google Shape;557;p7"/>
          <p:cNvSpPr/>
          <p:nvPr/>
        </p:nvSpPr>
        <p:spPr>
          <a:xfrm>
            <a:off x="10855638" y="4294763"/>
            <a:ext cx="405819" cy="393347"/>
          </a:xfrm>
          <a:custGeom>
            <a:rect b="b" l="l" r="r" t="t"/>
            <a:pathLst>
              <a:path extrusionOk="0" h="393347" w="405819">
                <a:moveTo>
                  <a:pt x="405819" y="393347"/>
                </a:moveTo>
                <a:lnTo>
                  <a:pt x="0" y="0"/>
                </a:lnTo>
              </a:path>
            </a:pathLst>
          </a:custGeom>
          <a:noFill/>
          <a:ln cap="flat" cmpd="sng" w="12375">
            <a:solidFill>
              <a:srgbClr val="344E63"/>
            </a:solidFill>
            <a:prstDash val="solid"/>
            <a:round/>
            <a:headEnd len="sm" w="sm" type="none"/>
            <a:tailEnd len="sm" w="sm" type="none"/>
          </a:ln>
        </p:spPr>
      </p:sp>
      <p:sp>
        <p:nvSpPr>
          <p:cNvPr id="558" name="Google Shape;558;p7"/>
          <p:cNvSpPr/>
          <p:nvPr/>
        </p:nvSpPr>
        <p:spPr>
          <a:xfrm>
            <a:off x="11217763" y="4791703"/>
            <a:ext cx="75012" cy="345436"/>
          </a:xfrm>
          <a:custGeom>
            <a:rect b="b" l="l" r="r" t="t"/>
            <a:pathLst>
              <a:path extrusionOk="0" h="345436" w="75012">
                <a:moveTo>
                  <a:pt x="75012" y="0"/>
                </a:moveTo>
                <a:lnTo>
                  <a:pt x="0" y="345436"/>
                </a:lnTo>
              </a:path>
            </a:pathLst>
          </a:custGeom>
          <a:noFill/>
          <a:ln cap="flat" cmpd="sng" w="12375">
            <a:solidFill>
              <a:srgbClr val="344E63"/>
            </a:solidFill>
            <a:prstDash val="solid"/>
            <a:round/>
            <a:headEnd len="sm" w="sm" type="none"/>
            <a:tailEnd len="sm" w="sm" type="none"/>
          </a:ln>
        </p:spPr>
      </p:sp>
      <p:sp>
        <p:nvSpPr>
          <p:cNvPr id="559" name="Google Shape;559;p7"/>
          <p:cNvSpPr/>
          <p:nvPr/>
        </p:nvSpPr>
        <p:spPr>
          <a:xfrm>
            <a:off x="11953166" y="5200928"/>
            <a:ext cx="440452" cy="331995"/>
          </a:xfrm>
          <a:custGeom>
            <a:rect b="b" l="l" r="r" t="t"/>
            <a:pathLst>
              <a:path extrusionOk="0" h="331995" w="440452">
                <a:moveTo>
                  <a:pt x="440452" y="331995"/>
                </a:moveTo>
                <a:lnTo>
                  <a:pt x="0" y="0"/>
                </a:lnTo>
              </a:path>
            </a:pathLst>
          </a:custGeom>
          <a:noFill/>
          <a:ln cap="flat" cmpd="sng" w="12375">
            <a:solidFill>
              <a:srgbClr val="344E63"/>
            </a:solidFill>
            <a:prstDash val="solid"/>
            <a:round/>
            <a:headEnd len="sm" w="sm" type="none"/>
            <a:tailEnd len="sm" w="sm" type="none"/>
          </a:ln>
        </p:spPr>
      </p:sp>
      <p:sp>
        <p:nvSpPr>
          <p:cNvPr id="560" name="Google Shape;560;p7"/>
          <p:cNvSpPr/>
          <p:nvPr/>
        </p:nvSpPr>
        <p:spPr>
          <a:xfrm>
            <a:off x="12239893" y="5627339"/>
            <a:ext cx="179353" cy="430456"/>
          </a:xfrm>
          <a:custGeom>
            <a:rect b="b" l="l" r="r" t="t"/>
            <a:pathLst>
              <a:path extrusionOk="0" h="430456" w="179353">
                <a:moveTo>
                  <a:pt x="179353" y="0"/>
                </a:moveTo>
                <a:lnTo>
                  <a:pt x="0" y="430456"/>
                </a:lnTo>
              </a:path>
            </a:pathLst>
          </a:custGeom>
          <a:noFill/>
          <a:ln cap="flat" cmpd="sng" w="12375">
            <a:solidFill>
              <a:srgbClr val="344E63"/>
            </a:solidFill>
            <a:prstDash val="solid"/>
            <a:round/>
            <a:headEnd len="sm" w="sm" type="none"/>
            <a:tailEnd len="sm" w="sm" type="none"/>
          </a:ln>
        </p:spPr>
      </p:sp>
      <p:sp>
        <p:nvSpPr>
          <p:cNvPr id="561" name="Google Shape;561;p7"/>
          <p:cNvSpPr/>
          <p:nvPr/>
        </p:nvSpPr>
        <p:spPr>
          <a:xfrm>
            <a:off x="12279304" y="5971274"/>
            <a:ext cx="339550" cy="127373"/>
          </a:xfrm>
          <a:custGeom>
            <a:rect b="b" l="l" r="r" t="t"/>
            <a:pathLst>
              <a:path extrusionOk="0" h="127373" w="339550">
                <a:moveTo>
                  <a:pt x="339550" y="0"/>
                </a:moveTo>
                <a:lnTo>
                  <a:pt x="0" y="127373"/>
                </a:lnTo>
              </a:path>
            </a:pathLst>
          </a:custGeom>
          <a:noFill/>
          <a:ln cap="flat" cmpd="sng" w="12375">
            <a:solidFill>
              <a:srgbClr val="344E63"/>
            </a:solidFill>
            <a:prstDash val="solid"/>
            <a:round/>
            <a:headEnd len="sm" w="sm" type="none"/>
            <a:tailEnd len="sm" w="sm" type="none"/>
          </a:ln>
        </p:spPr>
      </p:sp>
      <p:sp>
        <p:nvSpPr>
          <p:cNvPr id="562" name="Google Shape;562;p7"/>
          <p:cNvSpPr/>
          <p:nvPr/>
        </p:nvSpPr>
        <p:spPr>
          <a:xfrm>
            <a:off x="12481374" y="6004852"/>
            <a:ext cx="167654" cy="333705"/>
          </a:xfrm>
          <a:custGeom>
            <a:rect b="b" l="l" r="r" t="t"/>
            <a:pathLst>
              <a:path extrusionOk="0" h="333705" w="167654">
                <a:moveTo>
                  <a:pt x="167654" y="0"/>
                </a:moveTo>
                <a:lnTo>
                  <a:pt x="0" y="333705"/>
                </a:lnTo>
              </a:path>
            </a:pathLst>
          </a:custGeom>
          <a:noFill/>
          <a:ln cap="flat" cmpd="sng" w="12375">
            <a:solidFill>
              <a:srgbClr val="344E63"/>
            </a:solidFill>
            <a:prstDash val="solid"/>
            <a:round/>
            <a:headEnd len="sm" w="sm" type="none"/>
            <a:tailEnd len="sm" w="sm" type="none"/>
          </a:ln>
        </p:spPr>
      </p:sp>
      <p:sp>
        <p:nvSpPr>
          <p:cNvPr id="563" name="Google Shape;563;p7"/>
          <p:cNvSpPr/>
          <p:nvPr/>
        </p:nvSpPr>
        <p:spPr>
          <a:xfrm>
            <a:off x="11609209" y="5954210"/>
            <a:ext cx="379911" cy="72004"/>
          </a:xfrm>
          <a:custGeom>
            <a:rect b="b" l="l" r="r" t="t"/>
            <a:pathLst>
              <a:path extrusionOk="0" h="72004" w="379911">
                <a:moveTo>
                  <a:pt x="379911" y="0"/>
                </a:moveTo>
                <a:lnTo>
                  <a:pt x="0" y="72004"/>
                </a:lnTo>
              </a:path>
            </a:pathLst>
          </a:custGeom>
          <a:noFill/>
          <a:ln cap="flat" cmpd="sng" w="12375">
            <a:solidFill>
              <a:srgbClr val="344E63"/>
            </a:solidFill>
            <a:prstDash val="solid"/>
            <a:round/>
            <a:headEnd len="sm" w="sm" type="none"/>
            <a:tailEnd len="sm" w="sm" type="none"/>
          </a:ln>
        </p:spPr>
      </p:sp>
      <p:sp>
        <p:nvSpPr>
          <p:cNvPr id="564" name="Google Shape;564;p7"/>
          <p:cNvSpPr/>
          <p:nvPr/>
        </p:nvSpPr>
        <p:spPr>
          <a:xfrm>
            <a:off x="12090552" y="5989420"/>
            <a:ext cx="311902" cy="359041"/>
          </a:xfrm>
          <a:custGeom>
            <a:rect b="b" l="l" r="r" t="t"/>
            <a:pathLst>
              <a:path extrusionOk="0" h="359041" w="311902">
                <a:moveTo>
                  <a:pt x="0" y="0"/>
                </a:moveTo>
                <a:lnTo>
                  <a:pt x="311902" y="359041"/>
                </a:lnTo>
              </a:path>
            </a:pathLst>
          </a:custGeom>
          <a:noFill/>
          <a:ln cap="flat" cmpd="sng" w="12375">
            <a:solidFill>
              <a:srgbClr val="344E63"/>
            </a:solidFill>
            <a:prstDash val="solid"/>
            <a:round/>
            <a:headEnd len="sm" w="sm" type="none"/>
            <a:tailEnd len="sm" w="sm" type="none"/>
          </a:ln>
        </p:spPr>
      </p:sp>
      <p:sp>
        <p:nvSpPr>
          <p:cNvPr id="565" name="Google Shape;565;p7"/>
          <p:cNvSpPr/>
          <p:nvPr/>
        </p:nvSpPr>
        <p:spPr>
          <a:xfrm>
            <a:off x="11074776" y="5395872"/>
            <a:ext cx="515844" cy="178243"/>
          </a:xfrm>
          <a:custGeom>
            <a:rect b="b" l="l" r="r" t="t"/>
            <a:pathLst>
              <a:path extrusionOk="0" h="178243" w="515844">
                <a:moveTo>
                  <a:pt x="515844" y="178243"/>
                </a:moveTo>
                <a:lnTo>
                  <a:pt x="0" y="0"/>
                </a:lnTo>
              </a:path>
            </a:pathLst>
          </a:custGeom>
          <a:noFill/>
          <a:ln cap="flat" cmpd="sng" w="12375">
            <a:solidFill>
              <a:srgbClr val="344E63"/>
            </a:solidFill>
            <a:prstDash val="solid"/>
            <a:round/>
            <a:headEnd len="sm" w="sm" type="none"/>
            <a:tailEnd len="sm" w="sm" type="none"/>
          </a:ln>
        </p:spPr>
      </p:sp>
      <p:sp>
        <p:nvSpPr>
          <p:cNvPr id="566" name="Google Shape;566;p7"/>
          <p:cNvSpPr/>
          <p:nvPr/>
        </p:nvSpPr>
        <p:spPr>
          <a:xfrm>
            <a:off x="11556174" y="5654437"/>
            <a:ext cx="78097" cy="315732"/>
          </a:xfrm>
          <a:custGeom>
            <a:rect b="b" l="l" r="r" t="t"/>
            <a:pathLst>
              <a:path extrusionOk="0" h="315732" w="78097">
                <a:moveTo>
                  <a:pt x="78097" y="0"/>
                </a:moveTo>
                <a:lnTo>
                  <a:pt x="0" y="315732"/>
                </a:lnTo>
              </a:path>
            </a:pathLst>
          </a:custGeom>
          <a:noFill/>
          <a:ln cap="flat" cmpd="sng" w="12375">
            <a:solidFill>
              <a:srgbClr val="344E63"/>
            </a:solidFill>
            <a:prstDash val="solid"/>
            <a:round/>
            <a:headEnd len="sm" w="sm" type="none"/>
            <a:tailEnd len="sm" w="sm" type="none"/>
          </a:ln>
        </p:spPr>
      </p:sp>
      <p:sp>
        <p:nvSpPr>
          <p:cNvPr id="567" name="Google Shape;567;p7"/>
          <p:cNvSpPr/>
          <p:nvPr/>
        </p:nvSpPr>
        <p:spPr>
          <a:xfrm>
            <a:off x="12155015" y="6310673"/>
            <a:ext cx="592158" cy="30377"/>
          </a:xfrm>
          <a:custGeom>
            <a:rect b="b" l="l" r="r" t="t"/>
            <a:pathLst>
              <a:path extrusionOk="0" h="30377" w="592158">
                <a:moveTo>
                  <a:pt x="592158" y="0"/>
                </a:moveTo>
                <a:lnTo>
                  <a:pt x="0" y="30377"/>
                </a:lnTo>
              </a:path>
            </a:pathLst>
          </a:custGeom>
          <a:noFill/>
          <a:ln cap="flat" cmpd="sng" w="12375">
            <a:solidFill>
              <a:srgbClr val="344E63"/>
            </a:solidFill>
            <a:prstDash val="solid"/>
            <a:round/>
            <a:headEnd len="sm" w="sm" type="none"/>
            <a:tailEnd len="sm" w="sm" type="none"/>
          </a:ln>
        </p:spPr>
      </p:sp>
      <p:sp>
        <p:nvSpPr>
          <p:cNvPr id="568" name="Google Shape;568;p7"/>
          <p:cNvSpPr/>
          <p:nvPr/>
        </p:nvSpPr>
        <p:spPr>
          <a:xfrm>
            <a:off x="12280690" y="6144767"/>
            <a:ext cx="469145" cy="144508"/>
          </a:xfrm>
          <a:custGeom>
            <a:rect b="b" l="l" r="r" t="t"/>
            <a:pathLst>
              <a:path extrusionOk="0" h="144508" w="469145">
                <a:moveTo>
                  <a:pt x="469145" y="144508"/>
                </a:moveTo>
                <a:lnTo>
                  <a:pt x="0" y="0"/>
                </a:lnTo>
              </a:path>
            </a:pathLst>
          </a:custGeom>
          <a:noFill/>
          <a:ln cap="flat" cmpd="sng" w="12375">
            <a:solidFill>
              <a:srgbClr val="344E63"/>
            </a:solidFill>
            <a:prstDash val="solid"/>
            <a:round/>
            <a:headEnd len="sm" w="sm" type="none"/>
            <a:tailEnd len="sm" w="sm" type="none"/>
          </a:ln>
        </p:spPr>
      </p:sp>
      <p:sp>
        <p:nvSpPr>
          <p:cNvPr id="569" name="Google Shape;569;p7"/>
          <p:cNvSpPr/>
          <p:nvPr/>
        </p:nvSpPr>
        <p:spPr>
          <a:xfrm>
            <a:off x="12409448" y="6644830"/>
            <a:ext cx="436207" cy="35866"/>
          </a:xfrm>
          <a:custGeom>
            <a:rect b="b" l="l" r="r" t="t"/>
            <a:pathLst>
              <a:path extrusionOk="0" h="35866" w="436207">
                <a:moveTo>
                  <a:pt x="436207" y="0"/>
                </a:moveTo>
                <a:lnTo>
                  <a:pt x="0" y="35866"/>
                </a:lnTo>
              </a:path>
            </a:pathLst>
          </a:custGeom>
          <a:noFill/>
          <a:ln cap="flat" cmpd="sng" w="12375">
            <a:solidFill>
              <a:srgbClr val="344E63"/>
            </a:solidFill>
            <a:prstDash val="solid"/>
            <a:round/>
            <a:headEnd len="sm" w="sm" type="none"/>
            <a:tailEnd len="sm" w="sm" type="none"/>
          </a:ln>
        </p:spPr>
      </p:sp>
      <p:sp>
        <p:nvSpPr>
          <p:cNvPr id="570" name="Google Shape;570;p7"/>
          <p:cNvSpPr/>
          <p:nvPr/>
        </p:nvSpPr>
        <p:spPr>
          <a:xfrm>
            <a:off x="12512731" y="6435259"/>
            <a:ext cx="339658" cy="176012"/>
          </a:xfrm>
          <a:custGeom>
            <a:rect b="b" l="l" r="r" t="t"/>
            <a:pathLst>
              <a:path extrusionOk="0" h="176012" w="339658">
                <a:moveTo>
                  <a:pt x="339658" y="176012"/>
                </a:moveTo>
                <a:lnTo>
                  <a:pt x="0" y="0"/>
                </a:lnTo>
              </a:path>
            </a:pathLst>
          </a:custGeom>
          <a:noFill/>
          <a:ln cap="flat" cmpd="sng" w="12375">
            <a:solidFill>
              <a:srgbClr val="344E63"/>
            </a:solidFill>
            <a:prstDash val="solid"/>
            <a:round/>
            <a:headEnd len="sm" w="sm" type="none"/>
            <a:tailEnd len="sm" w="sm" type="none"/>
          </a:ln>
        </p:spPr>
      </p:sp>
      <p:sp>
        <p:nvSpPr>
          <p:cNvPr id="571" name="Google Shape;571;p7"/>
          <p:cNvSpPr/>
          <p:nvPr/>
        </p:nvSpPr>
        <p:spPr>
          <a:xfrm>
            <a:off x="12010505" y="5761014"/>
            <a:ext cx="401502" cy="284515"/>
          </a:xfrm>
          <a:custGeom>
            <a:rect b="b" l="l" r="r" t="t"/>
            <a:pathLst>
              <a:path extrusionOk="0" h="284515" w="401502">
                <a:moveTo>
                  <a:pt x="401502" y="284515"/>
                </a:moveTo>
                <a:lnTo>
                  <a:pt x="0" y="0"/>
                </a:lnTo>
              </a:path>
            </a:pathLst>
          </a:custGeom>
          <a:noFill/>
          <a:ln cap="flat" cmpd="sng" w="12375">
            <a:solidFill>
              <a:srgbClr val="344E63"/>
            </a:solidFill>
            <a:prstDash val="solid"/>
            <a:round/>
            <a:headEnd len="sm" w="sm" type="none"/>
            <a:tailEnd len="sm" w="sm" type="none"/>
          </a:ln>
        </p:spPr>
      </p:sp>
      <p:sp>
        <p:nvSpPr>
          <p:cNvPr id="572" name="Google Shape;572;p7"/>
          <p:cNvSpPr/>
          <p:nvPr/>
        </p:nvSpPr>
        <p:spPr>
          <a:xfrm>
            <a:off x="12352619" y="6141973"/>
            <a:ext cx="97450" cy="474600"/>
          </a:xfrm>
          <a:custGeom>
            <a:rect b="b" l="l" r="r" t="t"/>
            <a:pathLst>
              <a:path extrusionOk="0" h="474600" w="97450">
                <a:moveTo>
                  <a:pt x="97450" y="0"/>
                </a:moveTo>
                <a:lnTo>
                  <a:pt x="0" y="474600"/>
                </a:lnTo>
              </a:path>
            </a:pathLst>
          </a:custGeom>
          <a:noFill/>
          <a:ln cap="flat" cmpd="sng" w="12375">
            <a:solidFill>
              <a:srgbClr val="344E63"/>
            </a:solidFill>
            <a:prstDash val="solid"/>
            <a:round/>
            <a:headEnd len="sm" w="sm" type="none"/>
            <a:tailEnd len="sm" w="sm" type="none"/>
          </a:ln>
        </p:spPr>
      </p:sp>
      <p:sp>
        <p:nvSpPr>
          <p:cNvPr id="573" name="Google Shape;573;p7"/>
          <p:cNvSpPr/>
          <p:nvPr/>
        </p:nvSpPr>
        <p:spPr>
          <a:xfrm>
            <a:off x="11447630" y="4332933"/>
            <a:ext cx="183932" cy="59627"/>
          </a:xfrm>
          <a:custGeom>
            <a:rect b="b" l="l" r="r" t="t"/>
            <a:pathLst>
              <a:path extrusionOk="0" h="59627" w="183932">
                <a:moveTo>
                  <a:pt x="183932" y="0"/>
                </a:moveTo>
                <a:lnTo>
                  <a:pt x="0" y="59627"/>
                </a:lnTo>
              </a:path>
            </a:pathLst>
          </a:custGeom>
          <a:noFill/>
          <a:ln cap="flat" cmpd="sng" w="12375">
            <a:solidFill>
              <a:srgbClr val="344E63"/>
            </a:solidFill>
            <a:prstDash val="solid"/>
            <a:round/>
            <a:headEnd len="sm" w="sm" type="none"/>
            <a:tailEnd len="sm" w="sm" type="none"/>
          </a:ln>
        </p:spPr>
      </p:sp>
      <p:sp>
        <p:nvSpPr>
          <p:cNvPr id="574" name="Google Shape;574;p7"/>
          <p:cNvSpPr/>
          <p:nvPr/>
        </p:nvSpPr>
        <p:spPr>
          <a:xfrm>
            <a:off x="11033750" y="4094250"/>
            <a:ext cx="293509" cy="271801"/>
          </a:xfrm>
          <a:custGeom>
            <a:rect b="b" l="l" r="r" t="t"/>
            <a:pathLst>
              <a:path extrusionOk="0" h="271801" w="293509">
                <a:moveTo>
                  <a:pt x="0" y="0"/>
                </a:moveTo>
                <a:lnTo>
                  <a:pt x="293509" y="271801"/>
                </a:lnTo>
              </a:path>
            </a:pathLst>
          </a:custGeom>
          <a:noFill/>
          <a:ln cap="flat" cmpd="sng" w="12375">
            <a:solidFill>
              <a:srgbClr val="344E63"/>
            </a:solidFill>
            <a:prstDash val="solid"/>
            <a:round/>
            <a:headEnd len="sm" w="sm" type="none"/>
            <a:tailEnd len="sm" w="sm" type="none"/>
          </a:ln>
        </p:spPr>
      </p:sp>
      <p:sp>
        <p:nvSpPr>
          <p:cNvPr id="575" name="Google Shape;575;p7"/>
          <p:cNvSpPr/>
          <p:nvPr/>
        </p:nvSpPr>
        <p:spPr>
          <a:xfrm>
            <a:off x="10728329" y="4105869"/>
            <a:ext cx="229156" cy="398940"/>
          </a:xfrm>
          <a:custGeom>
            <a:rect b="b" l="l" r="r" t="t"/>
            <a:pathLst>
              <a:path extrusionOk="0" h="398940" w="229156">
                <a:moveTo>
                  <a:pt x="229156" y="0"/>
                </a:moveTo>
                <a:lnTo>
                  <a:pt x="0" y="398940"/>
                </a:lnTo>
              </a:path>
            </a:pathLst>
          </a:custGeom>
          <a:noFill/>
          <a:ln cap="flat" cmpd="sng" w="12375">
            <a:solidFill>
              <a:srgbClr val="344E63"/>
            </a:solidFill>
            <a:prstDash val="solid"/>
            <a:round/>
            <a:headEnd len="sm" w="sm" type="none"/>
            <a:tailEnd len="sm" w="sm" type="none"/>
          </a:ln>
        </p:spPr>
      </p:sp>
      <p:sp>
        <p:nvSpPr>
          <p:cNvPr id="576" name="Google Shape;576;p7"/>
          <p:cNvSpPr/>
          <p:nvPr/>
        </p:nvSpPr>
        <p:spPr>
          <a:xfrm>
            <a:off x="10427307" y="3682130"/>
            <a:ext cx="84355" cy="425914"/>
          </a:xfrm>
          <a:custGeom>
            <a:rect b="b" l="l" r="r" t="t"/>
            <a:pathLst>
              <a:path extrusionOk="0" h="425914" w="84355">
                <a:moveTo>
                  <a:pt x="84355" y="0"/>
                </a:moveTo>
                <a:lnTo>
                  <a:pt x="0" y="425914"/>
                </a:lnTo>
              </a:path>
            </a:pathLst>
          </a:custGeom>
          <a:noFill/>
          <a:ln cap="flat" cmpd="sng" w="12375">
            <a:solidFill>
              <a:srgbClr val="344E63"/>
            </a:solidFill>
            <a:prstDash val="solid"/>
            <a:round/>
            <a:headEnd len="sm" w="sm" type="none"/>
            <a:tailEnd len="sm" w="sm" type="none"/>
          </a:ln>
        </p:spPr>
      </p:sp>
      <p:sp>
        <p:nvSpPr>
          <p:cNvPr id="577" name="Google Shape;577;p7"/>
          <p:cNvSpPr/>
          <p:nvPr/>
        </p:nvSpPr>
        <p:spPr>
          <a:xfrm>
            <a:off x="10812973" y="4306351"/>
            <a:ext cx="59760" cy="424468"/>
          </a:xfrm>
          <a:custGeom>
            <a:rect b="b" l="l" r="r" t="t"/>
            <a:pathLst>
              <a:path extrusionOk="0" h="424468" w="59760">
                <a:moveTo>
                  <a:pt x="0" y="0"/>
                </a:moveTo>
                <a:lnTo>
                  <a:pt x="59760" y="424468"/>
                </a:lnTo>
              </a:path>
            </a:pathLst>
          </a:custGeom>
          <a:noFill/>
          <a:ln cap="flat" cmpd="sng" w="12375">
            <a:solidFill>
              <a:srgbClr val="344E63"/>
            </a:solidFill>
            <a:prstDash val="solid"/>
            <a:round/>
            <a:headEnd len="sm" w="sm" type="none"/>
            <a:tailEnd len="sm" w="sm" type="none"/>
          </a:ln>
        </p:spPr>
      </p:sp>
      <p:sp>
        <p:nvSpPr>
          <p:cNvPr id="578" name="Google Shape;578;p7"/>
          <p:cNvSpPr/>
          <p:nvPr/>
        </p:nvSpPr>
        <p:spPr>
          <a:xfrm>
            <a:off x="10483841" y="4190175"/>
            <a:ext cx="259476" cy="44422"/>
          </a:xfrm>
          <a:custGeom>
            <a:rect b="b" l="l" r="r" t="t"/>
            <a:pathLst>
              <a:path extrusionOk="0" h="44422" w="259476">
                <a:moveTo>
                  <a:pt x="259476" y="44422"/>
                </a:moveTo>
                <a:lnTo>
                  <a:pt x="0" y="0"/>
                </a:lnTo>
              </a:path>
            </a:pathLst>
          </a:custGeom>
          <a:noFill/>
          <a:ln cap="flat" cmpd="sng" w="12375">
            <a:solidFill>
              <a:srgbClr val="344E63"/>
            </a:solidFill>
            <a:prstDash val="solid"/>
            <a:round/>
            <a:headEnd len="sm" w="sm" type="none"/>
            <a:tailEnd len="sm" w="sm" type="none"/>
          </a:ln>
        </p:spPr>
      </p:sp>
      <p:sp>
        <p:nvSpPr>
          <p:cNvPr id="579" name="Google Shape;579;p7"/>
          <p:cNvSpPr/>
          <p:nvPr/>
        </p:nvSpPr>
        <p:spPr>
          <a:xfrm>
            <a:off x="11441408" y="4450538"/>
            <a:ext cx="356975" cy="207875"/>
          </a:xfrm>
          <a:custGeom>
            <a:rect b="b" l="l" r="r" t="t"/>
            <a:pathLst>
              <a:path extrusionOk="0" h="207875" w="356975">
                <a:moveTo>
                  <a:pt x="356975" y="207875"/>
                </a:moveTo>
                <a:lnTo>
                  <a:pt x="0" y="0"/>
                </a:lnTo>
              </a:path>
            </a:pathLst>
          </a:custGeom>
          <a:noFill/>
          <a:ln cap="flat" cmpd="sng" w="12375">
            <a:solidFill>
              <a:srgbClr val="344E63"/>
            </a:solidFill>
            <a:prstDash val="solid"/>
            <a:round/>
            <a:headEnd len="sm" w="sm" type="none"/>
            <a:tailEnd len="sm" w="sm" type="none"/>
          </a:ln>
        </p:spPr>
      </p:sp>
      <p:sp>
        <p:nvSpPr>
          <p:cNvPr id="580" name="Google Shape;580;p7"/>
          <p:cNvSpPr/>
          <p:nvPr/>
        </p:nvSpPr>
        <p:spPr>
          <a:xfrm>
            <a:off x="11682375" y="4748049"/>
            <a:ext cx="149183" cy="429204"/>
          </a:xfrm>
          <a:custGeom>
            <a:rect b="b" l="l" r="r" t="t"/>
            <a:pathLst>
              <a:path extrusionOk="0" h="429204" w="149183">
                <a:moveTo>
                  <a:pt x="149183" y="0"/>
                </a:moveTo>
                <a:lnTo>
                  <a:pt x="0" y="429204"/>
                </a:lnTo>
              </a:path>
            </a:pathLst>
          </a:custGeom>
          <a:noFill/>
          <a:ln cap="flat" cmpd="sng" w="12375">
            <a:solidFill>
              <a:srgbClr val="344E63"/>
            </a:solidFill>
            <a:prstDash val="solid"/>
            <a:round/>
            <a:headEnd len="sm" w="sm" type="none"/>
            <a:tailEnd len="sm" w="sm" type="none"/>
          </a:ln>
        </p:spPr>
      </p:sp>
      <p:sp>
        <p:nvSpPr>
          <p:cNvPr id="581" name="Google Shape;581;p7"/>
          <p:cNvSpPr/>
          <p:nvPr/>
        </p:nvSpPr>
        <p:spPr>
          <a:xfrm>
            <a:off x="11699037" y="4940319"/>
            <a:ext cx="166478" cy="245302"/>
          </a:xfrm>
          <a:custGeom>
            <a:rect b="b" l="l" r="r" t="t"/>
            <a:pathLst>
              <a:path extrusionOk="0" h="245302" w="166478">
                <a:moveTo>
                  <a:pt x="166478" y="0"/>
                </a:moveTo>
                <a:lnTo>
                  <a:pt x="0" y="245302"/>
                </a:lnTo>
              </a:path>
            </a:pathLst>
          </a:custGeom>
          <a:noFill/>
          <a:ln cap="flat" cmpd="sng" w="12375">
            <a:solidFill>
              <a:srgbClr val="344E63"/>
            </a:solidFill>
            <a:prstDash val="solid"/>
            <a:round/>
            <a:headEnd len="sm" w="sm" type="none"/>
            <a:tailEnd len="sm" w="sm" type="none"/>
          </a:ln>
        </p:spPr>
      </p:sp>
      <p:sp>
        <p:nvSpPr>
          <p:cNvPr id="582" name="Google Shape;582;p7"/>
          <p:cNvSpPr/>
          <p:nvPr/>
        </p:nvSpPr>
        <p:spPr>
          <a:xfrm>
            <a:off x="11538790" y="4919514"/>
            <a:ext cx="307571" cy="173542"/>
          </a:xfrm>
          <a:custGeom>
            <a:rect b="b" l="l" r="r" t="t"/>
            <a:pathLst>
              <a:path extrusionOk="0" h="173542" w="307571">
                <a:moveTo>
                  <a:pt x="307571" y="0"/>
                </a:moveTo>
                <a:lnTo>
                  <a:pt x="0" y="173542"/>
                </a:lnTo>
              </a:path>
            </a:pathLst>
          </a:custGeom>
          <a:noFill/>
          <a:ln cap="flat" cmpd="sng" w="12375">
            <a:solidFill>
              <a:srgbClr val="344E63"/>
            </a:solidFill>
            <a:prstDash val="solid"/>
            <a:round/>
            <a:headEnd len="sm" w="sm" type="none"/>
            <a:tailEnd len="sm" w="sm" type="none"/>
          </a:ln>
        </p:spPr>
      </p:sp>
      <p:sp>
        <p:nvSpPr>
          <p:cNvPr id="583" name="Google Shape;583;p7"/>
          <p:cNvSpPr/>
          <p:nvPr/>
        </p:nvSpPr>
        <p:spPr>
          <a:xfrm>
            <a:off x="10854489" y="4573362"/>
            <a:ext cx="217943" cy="454985"/>
          </a:xfrm>
          <a:custGeom>
            <a:rect b="b" l="l" r="r" t="t"/>
            <a:pathLst>
              <a:path extrusionOk="0" h="454985" w="217943">
                <a:moveTo>
                  <a:pt x="217943" y="0"/>
                </a:moveTo>
                <a:lnTo>
                  <a:pt x="0" y="454985"/>
                </a:lnTo>
              </a:path>
            </a:pathLst>
          </a:custGeom>
          <a:noFill/>
          <a:ln cap="flat" cmpd="sng" w="12375">
            <a:solidFill>
              <a:srgbClr val="344E63"/>
            </a:solidFill>
            <a:prstDash val="solid"/>
            <a:round/>
            <a:headEnd len="sm" w="sm" type="none"/>
            <a:tailEnd len="sm" w="sm" type="none"/>
          </a:ln>
        </p:spPr>
      </p:sp>
      <p:sp>
        <p:nvSpPr>
          <p:cNvPr id="584" name="Google Shape;584;p7"/>
          <p:cNvSpPr/>
          <p:nvPr/>
        </p:nvSpPr>
        <p:spPr>
          <a:xfrm>
            <a:off x="11131729" y="4570191"/>
            <a:ext cx="307288" cy="497202"/>
          </a:xfrm>
          <a:custGeom>
            <a:rect b="b" l="l" r="r" t="t"/>
            <a:pathLst>
              <a:path extrusionOk="0" h="497202" w="307288">
                <a:moveTo>
                  <a:pt x="0" y="0"/>
                </a:moveTo>
                <a:lnTo>
                  <a:pt x="307288" y="497202"/>
                </a:lnTo>
              </a:path>
            </a:pathLst>
          </a:custGeom>
          <a:noFill/>
          <a:ln cap="flat" cmpd="sng" w="12375">
            <a:solidFill>
              <a:srgbClr val="344E63"/>
            </a:solidFill>
            <a:prstDash val="solid"/>
            <a:round/>
            <a:headEnd len="sm" w="sm" type="none"/>
            <a:tailEnd len="sm" w="sm" type="none"/>
          </a:ln>
        </p:spPr>
      </p:sp>
      <p:sp>
        <p:nvSpPr>
          <p:cNvPr id="585" name="Google Shape;585;p7"/>
          <p:cNvSpPr/>
          <p:nvPr/>
        </p:nvSpPr>
        <p:spPr>
          <a:xfrm>
            <a:off x="10949371" y="4827198"/>
            <a:ext cx="335672" cy="129075"/>
          </a:xfrm>
          <a:custGeom>
            <a:rect b="b" l="l" r="r" t="t"/>
            <a:pathLst>
              <a:path extrusionOk="0" h="129075" w="335672">
                <a:moveTo>
                  <a:pt x="335672" y="129075"/>
                </a:moveTo>
                <a:lnTo>
                  <a:pt x="0" y="0"/>
                </a:lnTo>
              </a:path>
            </a:pathLst>
          </a:custGeom>
          <a:noFill/>
          <a:ln cap="flat" cmpd="sng" w="12375">
            <a:solidFill>
              <a:srgbClr val="344E63"/>
            </a:solidFill>
            <a:prstDash val="solid"/>
            <a:round/>
            <a:headEnd len="sm" w="sm" type="none"/>
            <a:tailEnd len="sm" w="sm" type="none"/>
          </a:ln>
        </p:spPr>
      </p:sp>
      <p:sp>
        <p:nvSpPr>
          <p:cNvPr id="586" name="Google Shape;586;p7"/>
          <p:cNvSpPr/>
          <p:nvPr/>
        </p:nvSpPr>
        <p:spPr>
          <a:xfrm>
            <a:off x="10893395" y="4991803"/>
            <a:ext cx="388970" cy="85615"/>
          </a:xfrm>
          <a:custGeom>
            <a:rect b="b" l="l" r="r" t="t"/>
            <a:pathLst>
              <a:path extrusionOk="0" h="85615" w="388970">
                <a:moveTo>
                  <a:pt x="388970" y="0"/>
                </a:moveTo>
                <a:lnTo>
                  <a:pt x="0" y="85615"/>
                </a:lnTo>
              </a:path>
            </a:pathLst>
          </a:custGeom>
          <a:noFill/>
          <a:ln cap="flat" cmpd="sng" w="12375">
            <a:solidFill>
              <a:srgbClr val="344E63"/>
            </a:solidFill>
            <a:prstDash val="solid"/>
            <a:round/>
            <a:headEnd len="sm" w="sm" type="none"/>
            <a:tailEnd len="sm" w="sm" type="none"/>
          </a:ln>
        </p:spPr>
      </p:sp>
      <p:sp>
        <p:nvSpPr>
          <p:cNvPr id="587" name="Google Shape;587;p7"/>
          <p:cNvSpPr/>
          <p:nvPr/>
        </p:nvSpPr>
        <p:spPr>
          <a:xfrm>
            <a:off x="11893130" y="5678615"/>
            <a:ext cx="279345" cy="345846"/>
          </a:xfrm>
          <a:custGeom>
            <a:rect b="b" l="l" r="r" t="t"/>
            <a:pathLst>
              <a:path extrusionOk="0" h="345846" w="279345">
                <a:moveTo>
                  <a:pt x="279345" y="0"/>
                </a:moveTo>
                <a:lnTo>
                  <a:pt x="0" y="345846"/>
                </a:lnTo>
              </a:path>
            </a:pathLst>
          </a:custGeom>
          <a:noFill/>
          <a:ln cap="flat" cmpd="sng" w="12375">
            <a:solidFill>
              <a:srgbClr val="344E63"/>
            </a:solidFill>
            <a:prstDash val="solid"/>
            <a:round/>
            <a:headEnd len="sm" w="sm" type="none"/>
            <a:tailEnd len="sm" w="sm" type="none"/>
          </a:ln>
        </p:spPr>
      </p:sp>
      <p:sp>
        <p:nvSpPr>
          <p:cNvPr id="588" name="Google Shape;588;p7"/>
          <p:cNvSpPr/>
          <p:nvPr/>
        </p:nvSpPr>
        <p:spPr>
          <a:xfrm>
            <a:off x="11717495" y="5285627"/>
            <a:ext cx="443119" cy="309382"/>
          </a:xfrm>
          <a:custGeom>
            <a:rect b="b" l="l" r="r" t="t"/>
            <a:pathLst>
              <a:path extrusionOk="0" h="309382" w="443119">
                <a:moveTo>
                  <a:pt x="443119" y="309382"/>
                </a:moveTo>
                <a:lnTo>
                  <a:pt x="0" y="0"/>
                </a:lnTo>
              </a:path>
            </a:pathLst>
          </a:custGeom>
          <a:noFill/>
          <a:ln cap="flat" cmpd="sng" w="12375">
            <a:solidFill>
              <a:srgbClr val="344E63"/>
            </a:solidFill>
            <a:prstDash val="solid"/>
            <a:round/>
            <a:headEnd len="sm" w="sm" type="none"/>
            <a:tailEnd len="sm" w="sm" type="none"/>
          </a:ln>
        </p:spPr>
      </p:sp>
      <p:sp>
        <p:nvSpPr>
          <p:cNvPr id="589" name="Google Shape;589;p7"/>
          <p:cNvSpPr/>
          <p:nvPr/>
        </p:nvSpPr>
        <p:spPr>
          <a:xfrm>
            <a:off x="11733264" y="5510167"/>
            <a:ext cx="163815" cy="254705"/>
          </a:xfrm>
          <a:custGeom>
            <a:rect b="b" l="l" r="r" t="t"/>
            <a:pathLst>
              <a:path extrusionOk="0" h="254705" w="163815">
                <a:moveTo>
                  <a:pt x="163815" y="0"/>
                </a:moveTo>
                <a:lnTo>
                  <a:pt x="0" y="254705"/>
                </a:lnTo>
              </a:path>
            </a:pathLst>
          </a:custGeom>
          <a:noFill/>
          <a:ln cap="flat" cmpd="sng" w="12375">
            <a:solidFill>
              <a:srgbClr val="344E63"/>
            </a:solidFill>
            <a:prstDash val="solid"/>
            <a:round/>
            <a:headEnd len="sm" w="sm" type="none"/>
            <a:tailEnd len="sm" w="sm" type="none"/>
          </a:ln>
        </p:spPr>
      </p:sp>
      <p:sp>
        <p:nvSpPr>
          <p:cNvPr id="590" name="Google Shape;590;p7"/>
          <p:cNvSpPr/>
          <p:nvPr/>
        </p:nvSpPr>
        <p:spPr>
          <a:xfrm>
            <a:off x="11534362" y="5170159"/>
            <a:ext cx="346124" cy="251539"/>
          </a:xfrm>
          <a:custGeom>
            <a:rect b="b" l="l" r="r" t="t"/>
            <a:pathLst>
              <a:path extrusionOk="0" h="251539" w="346124">
                <a:moveTo>
                  <a:pt x="346124" y="251539"/>
                </a:moveTo>
                <a:lnTo>
                  <a:pt x="0" y="0"/>
                </a:lnTo>
              </a:path>
            </a:pathLst>
          </a:custGeom>
          <a:noFill/>
          <a:ln cap="flat" cmpd="sng" w="12375">
            <a:solidFill>
              <a:srgbClr val="344E63"/>
            </a:solidFill>
            <a:prstDash val="solid"/>
            <a:round/>
            <a:headEnd len="sm" w="sm" type="none"/>
            <a:tailEnd len="sm" w="sm" type="none"/>
          </a:ln>
        </p:spPr>
      </p:sp>
      <p:sp>
        <p:nvSpPr>
          <p:cNvPr id="591" name="Google Shape;591;p7"/>
          <p:cNvSpPr/>
          <p:nvPr/>
        </p:nvSpPr>
        <p:spPr>
          <a:xfrm>
            <a:off x="11760751" y="5743126"/>
            <a:ext cx="134153" cy="54810"/>
          </a:xfrm>
          <a:custGeom>
            <a:rect b="b" l="l" r="r" t="t"/>
            <a:pathLst>
              <a:path extrusionOk="0" h="54810" w="134153">
                <a:moveTo>
                  <a:pt x="134153" y="0"/>
                </a:moveTo>
                <a:lnTo>
                  <a:pt x="0" y="54810"/>
                </a:lnTo>
              </a:path>
            </a:pathLst>
          </a:custGeom>
          <a:noFill/>
          <a:ln cap="flat" cmpd="sng" w="12375">
            <a:solidFill>
              <a:srgbClr val="344E63"/>
            </a:solidFill>
            <a:prstDash val="solid"/>
            <a:round/>
            <a:headEnd len="sm" w="sm" type="none"/>
            <a:tailEnd len="sm" w="sm" type="none"/>
          </a:ln>
        </p:spPr>
      </p:sp>
      <p:sp>
        <p:nvSpPr>
          <p:cNvPr id="592" name="Google Shape;592;p7"/>
          <p:cNvSpPr/>
          <p:nvPr/>
        </p:nvSpPr>
        <p:spPr>
          <a:xfrm>
            <a:off x="11493469" y="5185174"/>
            <a:ext cx="347055" cy="170084"/>
          </a:xfrm>
          <a:custGeom>
            <a:rect b="b" l="l" r="r" t="t"/>
            <a:pathLst>
              <a:path extrusionOk="0" h="170084" w="347055">
                <a:moveTo>
                  <a:pt x="347055" y="0"/>
                </a:moveTo>
                <a:lnTo>
                  <a:pt x="0" y="170084"/>
                </a:lnTo>
              </a:path>
            </a:pathLst>
          </a:custGeom>
          <a:noFill/>
          <a:ln cap="flat" cmpd="sng" w="12375">
            <a:solidFill>
              <a:srgbClr val="344E63"/>
            </a:solidFill>
            <a:prstDash val="solid"/>
            <a:round/>
            <a:headEnd len="sm" w="sm" type="none"/>
            <a:tailEnd len="sm" w="sm" type="none"/>
          </a:ln>
        </p:spPr>
      </p:sp>
      <p:sp>
        <p:nvSpPr>
          <p:cNvPr id="593" name="Google Shape;593;p7"/>
          <p:cNvSpPr/>
          <p:nvPr/>
        </p:nvSpPr>
        <p:spPr>
          <a:xfrm>
            <a:off x="11145309" y="4918906"/>
            <a:ext cx="246938" cy="406725"/>
          </a:xfrm>
          <a:custGeom>
            <a:rect b="b" l="l" r="r" t="t"/>
            <a:pathLst>
              <a:path extrusionOk="0" h="406725" w="246938">
                <a:moveTo>
                  <a:pt x="0" y="0"/>
                </a:moveTo>
                <a:lnTo>
                  <a:pt x="246938" y="406725"/>
                </a:lnTo>
              </a:path>
            </a:pathLst>
          </a:custGeom>
          <a:noFill/>
          <a:ln cap="flat" cmpd="sng" w="12375">
            <a:solidFill>
              <a:srgbClr val="344E63"/>
            </a:solidFill>
            <a:prstDash val="solid"/>
            <a:round/>
            <a:headEnd len="sm" w="sm" type="none"/>
            <a:tailEnd len="sm" w="sm" type="none"/>
          </a:ln>
        </p:spPr>
      </p:sp>
      <p:sp>
        <p:nvSpPr>
          <p:cNvPr id="594" name="Google Shape;594;p7"/>
          <p:cNvSpPr/>
          <p:nvPr/>
        </p:nvSpPr>
        <p:spPr>
          <a:xfrm>
            <a:off x="10711429" y="4909449"/>
            <a:ext cx="357658" cy="352575"/>
          </a:xfrm>
          <a:custGeom>
            <a:rect b="b" l="l" r="r" t="t"/>
            <a:pathLst>
              <a:path extrusionOk="0" h="352575" w="357658">
                <a:moveTo>
                  <a:pt x="357658" y="0"/>
                </a:moveTo>
                <a:lnTo>
                  <a:pt x="0" y="352575"/>
                </a:lnTo>
              </a:path>
            </a:pathLst>
          </a:custGeom>
          <a:noFill/>
          <a:ln cap="flat" cmpd="sng" w="12375">
            <a:solidFill>
              <a:srgbClr val="344E63"/>
            </a:solidFill>
            <a:prstDash val="solid"/>
            <a:round/>
            <a:headEnd len="sm" w="sm" type="none"/>
            <a:tailEnd len="sm" w="sm" type="none"/>
          </a:ln>
        </p:spPr>
      </p:sp>
      <p:sp>
        <p:nvSpPr>
          <p:cNvPr id="595" name="Google Shape;595;p7"/>
          <p:cNvSpPr/>
          <p:nvPr/>
        </p:nvSpPr>
        <p:spPr>
          <a:xfrm>
            <a:off x="10750949" y="4608178"/>
            <a:ext cx="311788" cy="221906"/>
          </a:xfrm>
          <a:custGeom>
            <a:rect b="b" l="l" r="r" t="t"/>
            <a:pathLst>
              <a:path extrusionOk="0" h="221906" w="311788">
                <a:moveTo>
                  <a:pt x="311788" y="221906"/>
                </a:moveTo>
                <a:lnTo>
                  <a:pt x="0" y="0"/>
                </a:lnTo>
              </a:path>
            </a:pathLst>
          </a:custGeom>
          <a:noFill/>
          <a:ln cap="flat" cmpd="sng" w="12375">
            <a:solidFill>
              <a:srgbClr val="344E63"/>
            </a:solidFill>
            <a:prstDash val="solid"/>
            <a:round/>
            <a:headEnd len="sm" w="sm" type="none"/>
            <a:tailEnd len="sm" w="sm" type="none"/>
          </a:ln>
        </p:spPr>
      </p:sp>
      <p:sp>
        <p:nvSpPr>
          <p:cNvPr id="596" name="Google Shape;596;p7"/>
          <p:cNvSpPr/>
          <p:nvPr/>
        </p:nvSpPr>
        <p:spPr>
          <a:xfrm>
            <a:off x="11120804" y="5267996"/>
            <a:ext cx="71475" cy="422576"/>
          </a:xfrm>
          <a:custGeom>
            <a:rect b="b" l="l" r="r" t="t"/>
            <a:pathLst>
              <a:path extrusionOk="0" h="422576" w="71475">
                <a:moveTo>
                  <a:pt x="71475" y="0"/>
                </a:moveTo>
                <a:lnTo>
                  <a:pt x="0" y="422576"/>
                </a:lnTo>
              </a:path>
            </a:pathLst>
          </a:custGeom>
          <a:noFill/>
          <a:ln cap="flat" cmpd="sng" w="12375">
            <a:solidFill>
              <a:srgbClr val="344E63"/>
            </a:solidFill>
            <a:prstDash val="solid"/>
            <a:round/>
            <a:headEnd len="sm" w="sm" type="none"/>
            <a:tailEnd len="sm" w="sm" type="none"/>
          </a:ln>
        </p:spPr>
      </p:sp>
      <p:sp>
        <p:nvSpPr>
          <p:cNvPr id="597" name="Google Shape;597;p7"/>
          <p:cNvSpPr/>
          <p:nvPr/>
        </p:nvSpPr>
        <p:spPr>
          <a:xfrm>
            <a:off x="10730684" y="5218749"/>
            <a:ext cx="411142" cy="79813"/>
          </a:xfrm>
          <a:custGeom>
            <a:rect b="b" l="l" r="r" t="t"/>
            <a:pathLst>
              <a:path extrusionOk="0" h="79813" w="411142">
                <a:moveTo>
                  <a:pt x="411142" y="0"/>
                </a:moveTo>
                <a:lnTo>
                  <a:pt x="0" y="79813"/>
                </a:lnTo>
              </a:path>
            </a:pathLst>
          </a:custGeom>
          <a:noFill/>
          <a:ln cap="flat" cmpd="sng" w="12375">
            <a:solidFill>
              <a:srgbClr val="344E63"/>
            </a:solidFill>
            <a:prstDash val="solid"/>
            <a:round/>
            <a:headEnd len="sm" w="sm" type="none"/>
            <a:tailEnd len="sm" w="sm" type="none"/>
          </a:ln>
        </p:spPr>
      </p:sp>
      <p:sp>
        <p:nvSpPr>
          <p:cNvPr id="598" name="Google Shape;598;p7"/>
          <p:cNvSpPr/>
          <p:nvPr/>
        </p:nvSpPr>
        <p:spPr>
          <a:xfrm>
            <a:off x="10897919" y="4871355"/>
            <a:ext cx="96140" cy="440697"/>
          </a:xfrm>
          <a:custGeom>
            <a:rect b="b" l="l" r="r" t="t"/>
            <a:pathLst>
              <a:path extrusionOk="0" h="440697" w="96140">
                <a:moveTo>
                  <a:pt x="96140" y="440697"/>
                </a:moveTo>
                <a:lnTo>
                  <a:pt x="0" y="0"/>
                </a:lnTo>
              </a:path>
            </a:pathLst>
          </a:custGeom>
          <a:noFill/>
          <a:ln cap="flat" cmpd="sng" w="12375">
            <a:solidFill>
              <a:srgbClr val="344E63"/>
            </a:solidFill>
            <a:prstDash val="solid"/>
            <a:round/>
            <a:headEnd len="sm" w="sm" type="none"/>
            <a:tailEnd len="sm" w="sm" type="none"/>
          </a:ln>
        </p:spPr>
      </p:sp>
      <p:sp>
        <p:nvSpPr>
          <p:cNvPr id="599" name="Google Shape;599;p7"/>
          <p:cNvSpPr/>
          <p:nvPr/>
        </p:nvSpPr>
        <p:spPr>
          <a:xfrm>
            <a:off x="11022926" y="5432438"/>
            <a:ext cx="67882" cy="259460"/>
          </a:xfrm>
          <a:custGeom>
            <a:rect b="b" l="l" r="r" t="t"/>
            <a:pathLst>
              <a:path extrusionOk="0" h="259460" w="67882">
                <a:moveTo>
                  <a:pt x="0" y="0"/>
                </a:moveTo>
                <a:lnTo>
                  <a:pt x="67882" y="259460"/>
                </a:lnTo>
              </a:path>
            </a:pathLst>
          </a:custGeom>
          <a:noFill/>
          <a:ln cap="flat" cmpd="sng" w="12375">
            <a:solidFill>
              <a:srgbClr val="344E63"/>
            </a:solidFill>
            <a:prstDash val="solid"/>
            <a:round/>
            <a:headEnd len="sm" w="sm" type="none"/>
            <a:tailEnd len="sm" w="sm" type="none"/>
          </a:ln>
        </p:spPr>
      </p:sp>
      <p:sp>
        <p:nvSpPr>
          <p:cNvPr id="600" name="Google Shape;600;p7"/>
          <p:cNvSpPr/>
          <p:nvPr/>
        </p:nvSpPr>
        <p:spPr>
          <a:xfrm>
            <a:off x="11779266" y="6148668"/>
            <a:ext cx="376481" cy="165612"/>
          </a:xfrm>
          <a:custGeom>
            <a:rect b="b" l="l" r="r" t="t"/>
            <a:pathLst>
              <a:path extrusionOk="0" h="165612" w="376481">
                <a:moveTo>
                  <a:pt x="376481" y="0"/>
                </a:moveTo>
                <a:lnTo>
                  <a:pt x="0" y="165612"/>
                </a:lnTo>
              </a:path>
            </a:pathLst>
          </a:custGeom>
          <a:noFill/>
          <a:ln cap="flat" cmpd="sng" w="12375">
            <a:solidFill>
              <a:srgbClr val="344E63"/>
            </a:solidFill>
            <a:prstDash val="solid"/>
            <a:round/>
            <a:headEnd len="sm" w="sm" type="none"/>
            <a:tailEnd len="sm" w="sm" type="none"/>
          </a:ln>
        </p:spPr>
      </p:sp>
      <p:sp>
        <p:nvSpPr>
          <p:cNvPr id="601" name="Google Shape;601;p7"/>
          <p:cNvSpPr/>
          <p:nvPr/>
        </p:nvSpPr>
        <p:spPr>
          <a:xfrm>
            <a:off x="12028415" y="6426307"/>
            <a:ext cx="363783" cy="152350"/>
          </a:xfrm>
          <a:custGeom>
            <a:rect b="b" l="l" r="r" t="t"/>
            <a:pathLst>
              <a:path extrusionOk="0" h="152350" w="363783">
                <a:moveTo>
                  <a:pt x="363783" y="0"/>
                </a:moveTo>
                <a:lnTo>
                  <a:pt x="0" y="152350"/>
                </a:lnTo>
              </a:path>
            </a:pathLst>
          </a:custGeom>
          <a:noFill/>
          <a:ln cap="flat" cmpd="sng" w="12375">
            <a:solidFill>
              <a:srgbClr val="344E63"/>
            </a:solidFill>
            <a:prstDash val="solid"/>
            <a:round/>
            <a:headEnd len="sm" w="sm" type="none"/>
            <a:tailEnd len="sm" w="sm" type="none"/>
          </a:ln>
        </p:spPr>
      </p:sp>
      <p:sp>
        <p:nvSpPr>
          <p:cNvPr id="602" name="Google Shape;602;p7"/>
          <p:cNvSpPr/>
          <p:nvPr/>
        </p:nvSpPr>
        <p:spPr>
          <a:xfrm>
            <a:off x="11168855" y="5799836"/>
            <a:ext cx="318197" cy="206031"/>
          </a:xfrm>
          <a:custGeom>
            <a:rect b="b" l="l" r="r" t="t"/>
            <a:pathLst>
              <a:path extrusionOk="0" h="206031" w="318197">
                <a:moveTo>
                  <a:pt x="318197" y="206031"/>
                </a:moveTo>
                <a:lnTo>
                  <a:pt x="0" y="0"/>
                </a:lnTo>
              </a:path>
            </a:pathLst>
          </a:custGeom>
          <a:noFill/>
          <a:ln cap="flat" cmpd="sng" w="12375">
            <a:solidFill>
              <a:srgbClr val="344E63"/>
            </a:solidFill>
            <a:prstDash val="solid"/>
            <a:round/>
            <a:headEnd len="sm" w="sm" type="none"/>
            <a:tailEnd len="sm" w="sm" type="none"/>
          </a:ln>
        </p:spPr>
      </p:sp>
      <p:sp>
        <p:nvSpPr>
          <p:cNvPr id="603" name="Google Shape;603;p7"/>
          <p:cNvSpPr/>
          <p:nvPr/>
        </p:nvSpPr>
        <p:spPr>
          <a:xfrm>
            <a:off x="11576082" y="6089112"/>
            <a:ext cx="343678" cy="459916"/>
          </a:xfrm>
          <a:custGeom>
            <a:rect b="b" l="l" r="r" t="t"/>
            <a:pathLst>
              <a:path extrusionOk="0" h="459916" w="343678">
                <a:moveTo>
                  <a:pt x="0" y="0"/>
                </a:moveTo>
                <a:lnTo>
                  <a:pt x="343678" y="459916"/>
                </a:lnTo>
              </a:path>
            </a:pathLst>
          </a:custGeom>
          <a:noFill/>
          <a:ln cap="flat" cmpd="sng" w="12375">
            <a:solidFill>
              <a:srgbClr val="344E63"/>
            </a:solidFill>
            <a:prstDash val="solid"/>
            <a:round/>
            <a:headEnd len="sm" w="sm" type="none"/>
            <a:tailEnd len="sm" w="sm" type="none"/>
          </a:ln>
        </p:spPr>
      </p:sp>
      <p:sp>
        <p:nvSpPr>
          <p:cNvPr id="604" name="Google Shape;604;p7"/>
          <p:cNvSpPr/>
          <p:nvPr/>
        </p:nvSpPr>
        <p:spPr>
          <a:xfrm>
            <a:off x="11706564" y="6382725"/>
            <a:ext cx="328240" cy="255346"/>
          </a:xfrm>
          <a:custGeom>
            <a:rect b="b" l="l" r="r" t="t"/>
            <a:pathLst>
              <a:path extrusionOk="0" h="255346" w="328240">
                <a:moveTo>
                  <a:pt x="328240" y="0"/>
                </a:moveTo>
                <a:lnTo>
                  <a:pt x="0" y="255346"/>
                </a:lnTo>
              </a:path>
            </a:pathLst>
          </a:custGeom>
          <a:noFill/>
          <a:ln cap="flat" cmpd="sng" w="12375">
            <a:solidFill>
              <a:srgbClr val="344E63"/>
            </a:solidFill>
            <a:prstDash val="solid"/>
            <a:round/>
            <a:headEnd len="sm" w="sm" type="none"/>
            <a:tailEnd len="sm" w="sm" type="none"/>
          </a:ln>
        </p:spPr>
      </p:sp>
      <p:sp>
        <p:nvSpPr>
          <p:cNvPr id="605" name="Google Shape;605;p7"/>
          <p:cNvSpPr/>
          <p:nvPr/>
        </p:nvSpPr>
        <p:spPr>
          <a:xfrm>
            <a:off x="11895721" y="6133412"/>
            <a:ext cx="146802" cy="165038"/>
          </a:xfrm>
          <a:custGeom>
            <a:rect b="b" l="l" r="r" t="t"/>
            <a:pathLst>
              <a:path extrusionOk="0" h="165038" w="146802">
                <a:moveTo>
                  <a:pt x="146802" y="165038"/>
                </a:moveTo>
                <a:lnTo>
                  <a:pt x="0" y="0"/>
                </a:lnTo>
              </a:path>
            </a:pathLst>
          </a:custGeom>
          <a:noFill/>
          <a:ln cap="flat" cmpd="sng" w="12375">
            <a:solidFill>
              <a:srgbClr val="344E63"/>
            </a:solidFill>
            <a:prstDash val="solid"/>
            <a:round/>
            <a:headEnd len="sm" w="sm" type="none"/>
            <a:tailEnd len="sm" w="sm" type="none"/>
          </a:ln>
        </p:spPr>
      </p:sp>
      <p:sp>
        <p:nvSpPr>
          <p:cNvPr id="606" name="Google Shape;606;p7"/>
          <p:cNvSpPr/>
          <p:nvPr/>
        </p:nvSpPr>
        <p:spPr>
          <a:xfrm>
            <a:off x="11785312" y="6343366"/>
            <a:ext cx="236447" cy="9525"/>
          </a:xfrm>
          <a:custGeom>
            <a:rect b="b" l="l" r="r" t="t"/>
            <a:pathLst>
              <a:path extrusionOk="0" h="9525" w="236447">
                <a:moveTo>
                  <a:pt x="236447" y="1065"/>
                </a:moveTo>
                <a:lnTo>
                  <a:pt x="0" y="0"/>
                </a:lnTo>
              </a:path>
            </a:pathLst>
          </a:custGeom>
          <a:noFill/>
          <a:ln cap="flat" cmpd="sng" w="12375">
            <a:solidFill>
              <a:srgbClr val="344E63"/>
            </a:solidFill>
            <a:prstDash val="solid"/>
            <a:round/>
            <a:headEnd len="sm" w="sm" type="none"/>
            <a:tailEnd len="sm" w="sm" type="none"/>
          </a:ln>
        </p:spPr>
      </p:sp>
      <p:sp>
        <p:nvSpPr>
          <p:cNvPr id="607" name="Google Shape;607;p7"/>
          <p:cNvSpPr/>
          <p:nvPr/>
        </p:nvSpPr>
        <p:spPr>
          <a:xfrm>
            <a:off x="11721614" y="6682413"/>
            <a:ext cx="554725" cy="9525"/>
          </a:xfrm>
          <a:custGeom>
            <a:rect b="b" l="l" r="r" t="t"/>
            <a:pathLst>
              <a:path extrusionOk="0" h="9525" w="554725">
                <a:moveTo>
                  <a:pt x="554725" y="3721"/>
                </a:moveTo>
                <a:lnTo>
                  <a:pt x="0" y="0"/>
                </a:lnTo>
              </a:path>
            </a:pathLst>
          </a:custGeom>
          <a:noFill/>
          <a:ln cap="flat" cmpd="sng" w="12375">
            <a:solidFill>
              <a:srgbClr val="344E63"/>
            </a:solidFill>
            <a:prstDash val="solid"/>
            <a:round/>
            <a:headEnd len="sm" w="sm" type="none"/>
            <a:tailEnd len="sm" w="sm" type="none"/>
          </a:ln>
        </p:spPr>
      </p:sp>
      <p:sp>
        <p:nvSpPr>
          <p:cNvPr id="608" name="Google Shape;608;p7"/>
          <p:cNvSpPr/>
          <p:nvPr/>
        </p:nvSpPr>
        <p:spPr>
          <a:xfrm>
            <a:off x="12032382" y="6621182"/>
            <a:ext cx="245323" cy="52428"/>
          </a:xfrm>
          <a:custGeom>
            <a:rect b="b" l="l" r="r" t="t"/>
            <a:pathLst>
              <a:path extrusionOk="0" h="52428" w="245323">
                <a:moveTo>
                  <a:pt x="245323" y="52428"/>
                </a:moveTo>
                <a:lnTo>
                  <a:pt x="0" y="0"/>
                </a:lnTo>
              </a:path>
            </a:pathLst>
          </a:custGeom>
          <a:noFill/>
          <a:ln cap="flat" cmpd="sng" w="12375">
            <a:solidFill>
              <a:srgbClr val="344E63"/>
            </a:solidFill>
            <a:prstDash val="solid"/>
            <a:round/>
            <a:headEnd len="sm" w="sm" type="none"/>
            <a:tailEnd len="sm" w="sm" type="none"/>
          </a:ln>
        </p:spPr>
      </p:sp>
      <p:sp>
        <p:nvSpPr>
          <p:cNvPr id="609" name="Google Shape;609;p7"/>
          <p:cNvSpPr/>
          <p:nvPr/>
        </p:nvSpPr>
        <p:spPr>
          <a:xfrm>
            <a:off x="11071595" y="4469519"/>
            <a:ext cx="279515" cy="537499"/>
          </a:xfrm>
          <a:custGeom>
            <a:rect b="b" l="l" r="r" t="t"/>
            <a:pathLst>
              <a:path extrusionOk="0" h="537499" w="279515">
                <a:moveTo>
                  <a:pt x="279515" y="0"/>
                </a:moveTo>
                <a:lnTo>
                  <a:pt x="0" y="537499"/>
                </a:lnTo>
              </a:path>
            </a:pathLst>
          </a:custGeom>
          <a:noFill/>
          <a:ln cap="flat" cmpd="sng" w="12375">
            <a:solidFill>
              <a:srgbClr val="344E63"/>
            </a:solidFill>
            <a:prstDash val="solid"/>
            <a:round/>
            <a:headEnd len="sm" w="sm" type="none"/>
            <a:tailEnd len="sm" w="sm" type="none"/>
          </a:ln>
        </p:spPr>
      </p:sp>
      <p:sp>
        <p:nvSpPr>
          <p:cNvPr id="610" name="Google Shape;610;p7"/>
          <p:cNvSpPr/>
          <p:nvPr/>
        </p:nvSpPr>
        <p:spPr>
          <a:xfrm>
            <a:off x="10727797" y="4617790"/>
            <a:ext cx="270396" cy="393719"/>
          </a:xfrm>
          <a:custGeom>
            <a:rect b="b" l="l" r="r" t="t"/>
            <a:pathLst>
              <a:path extrusionOk="0" h="393719" w="270396">
                <a:moveTo>
                  <a:pt x="0" y="0"/>
                </a:moveTo>
                <a:lnTo>
                  <a:pt x="270396" y="393719"/>
                </a:lnTo>
              </a:path>
            </a:pathLst>
          </a:custGeom>
          <a:noFill/>
          <a:ln cap="flat" cmpd="sng" w="12375">
            <a:solidFill>
              <a:srgbClr val="344E63"/>
            </a:solidFill>
            <a:prstDash val="solid"/>
            <a:round/>
            <a:headEnd len="sm" w="sm" type="none"/>
            <a:tailEnd len="sm" w="sm" type="none"/>
          </a:ln>
        </p:spPr>
      </p:sp>
      <p:sp>
        <p:nvSpPr>
          <p:cNvPr id="611" name="Google Shape;611;p7"/>
          <p:cNvSpPr/>
          <p:nvPr/>
        </p:nvSpPr>
        <p:spPr>
          <a:xfrm>
            <a:off x="10405631" y="4592857"/>
            <a:ext cx="230975" cy="107392"/>
          </a:xfrm>
          <a:custGeom>
            <a:rect b="b" l="l" r="r" t="t"/>
            <a:pathLst>
              <a:path extrusionOk="0" h="107392" w="230975">
                <a:moveTo>
                  <a:pt x="230975" y="0"/>
                </a:moveTo>
                <a:lnTo>
                  <a:pt x="0" y="107392"/>
                </a:lnTo>
              </a:path>
            </a:pathLst>
          </a:custGeom>
          <a:noFill/>
          <a:ln cap="flat" cmpd="sng" w="12375">
            <a:solidFill>
              <a:srgbClr val="344E63"/>
            </a:solidFill>
            <a:prstDash val="solid"/>
            <a:round/>
            <a:headEnd len="sm" w="sm" type="none"/>
            <a:tailEnd len="sm" w="sm" type="none"/>
          </a:ln>
        </p:spPr>
      </p:sp>
      <p:sp>
        <p:nvSpPr>
          <p:cNvPr id="612" name="Google Shape;612;p7"/>
          <p:cNvSpPr/>
          <p:nvPr/>
        </p:nvSpPr>
        <p:spPr>
          <a:xfrm>
            <a:off x="10424764" y="4238986"/>
            <a:ext cx="118268" cy="635036"/>
          </a:xfrm>
          <a:custGeom>
            <a:rect b="b" l="l" r="r" t="t"/>
            <a:pathLst>
              <a:path extrusionOk="0" h="635036" w="118268">
                <a:moveTo>
                  <a:pt x="0" y="0"/>
                </a:moveTo>
                <a:lnTo>
                  <a:pt x="118268" y="635036"/>
                </a:lnTo>
              </a:path>
            </a:pathLst>
          </a:custGeom>
          <a:noFill/>
          <a:ln cap="flat" cmpd="sng" w="12375">
            <a:solidFill>
              <a:srgbClr val="344E63"/>
            </a:solidFill>
            <a:prstDash val="solid"/>
            <a:round/>
            <a:headEnd len="sm" w="sm" type="none"/>
            <a:tailEnd len="sm" w="sm" type="none"/>
          </a:ln>
        </p:spPr>
      </p:sp>
      <p:sp>
        <p:nvSpPr>
          <p:cNvPr id="613" name="Google Shape;613;p7"/>
          <p:cNvSpPr/>
          <p:nvPr/>
        </p:nvSpPr>
        <p:spPr>
          <a:xfrm>
            <a:off x="10350161" y="4239505"/>
            <a:ext cx="55200" cy="420035"/>
          </a:xfrm>
          <a:custGeom>
            <a:rect b="b" l="l" r="r" t="t"/>
            <a:pathLst>
              <a:path extrusionOk="0" h="420035" w="55200">
                <a:moveTo>
                  <a:pt x="55200" y="0"/>
                </a:moveTo>
                <a:lnTo>
                  <a:pt x="0" y="420035"/>
                </a:lnTo>
              </a:path>
            </a:pathLst>
          </a:custGeom>
          <a:noFill/>
          <a:ln cap="flat" cmpd="sng" w="12375">
            <a:solidFill>
              <a:srgbClr val="344E63"/>
            </a:solidFill>
            <a:prstDash val="solid"/>
            <a:round/>
            <a:headEnd len="sm" w="sm" type="none"/>
            <a:tailEnd len="sm" w="sm" type="none"/>
          </a:ln>
        </p:spPr>
      </p:sp>
      <p:sp>
        <p:nvSpPr>
          <p:cNvPr id="614" name="Google Shape;614;p7"/>
          <p:cNvSpPr/>
          <p:nvPr/>
        </p:nvSpPr>
        <p:spPr>
          <a:xfrm>
            <a:off x="10621573" y="4826347"/>
            <a:ext cx="204387" cy="89303"/>
          </a:xfrm>
          <a:custGeom>
            <a:rect b="b" l="l" r="r" t="t"/>
            <a:pathLst>
              <a:path extrusionOk="0" h="89303" w="204387">
                <a:moveTo>
                  <a:pt x="204387" y="0"/>
                </a:moveTo>
                <a:lnTo>
                  <a:pt x="0" y="89303"/>
                </a:lnTo>
              </a:path>
            </a:pathLst>
          </a:custGeom>
          <a:noFill/>
          <a:ln cap="flat" cmpd="sng" w="12375">
            <a:solidFill>
              <a:srgbClr val="344E63"/>
            </a:solidFill>
            <a:prstDash val="solid"/>
            <a:round/>
            <a:headEnd len="sm" w="sm" type="none"/>
            <a:tailEnd len="sm" w="sm" type="none"/>
          </a:ln>
        </p:spPr>
      </p:sp>
      <p:sp>
        <p:nvSpPr>
          <p:cNvPr id="615" name="Google Shape;615;p7"/>
          <p:cNvSpPr/>
          <p:nvPr/>
        </p:nvSpPr>
        <p:spPr>
          <a:xfrm>
            <a:off x="11435333" y="5300116"/>
            <a:ext cx="195916" cy="392128"/>
          </a:xfrm>
          <a:custGeom>
            <a:rect b="b" l="l" r="r" t="t"/>
            <a:pathLst>
              <a:path extrusionOk="0" h="392128" w="195916">
                <a:moveTo>
                  <a:pt x="195916" y="0"/>
                </a:moveTo>
                <a:lnTo>
                  <a:pt x="0" y="392128"/>
                </a:lnTo>
              </a:path>
            </a:pathLst>
          </a:custGeom>
          <a:noFill/>
          <a:ln cap="flat" cmpd="sng" w="12375">
            <a:solidFill>
              <a:srgbClr val="344E63"/>
            </a:solidFill>
            <a:prstDash val="solid"/>
            <a:round/>
            <a:headEnd len="sm" w="sm" type="none"/>
            <a:tailEnd len="sm" w="sm" type="none"/>
          </a:ln>
        </p:spPr>
      </p:sp>
      <p:sp>
        <p:nvSpPr>
          <p:cNvPr id="616" name="Google Shape;616;p7"/>
          <p:cNvSpPr/>
          <p:nvPr/>
        </p:nvSpPr>
        <p:spPr>
          <a:xfrm>
            <a:off x="11271330" y="5180689"/>
            <a:ext cx="172471" cy="276435"/>
          </a:xfrm>
          <a:custGeom>
            <a:rect b="b" l="l" r="r" t="t"/>
            <a:pathLst>
              <a:path extrusionOk="0" h="276435" w="172471">
                <a:moveTo>
                  <a:pt x="172471" y="0"/>
                </a:moveTo>
                <a:lnTo>
                  <a:pt x="0" y="276435"/>
                </a:lnTo>
              </a:path>
            </a:pathLst>
          </a:custGeom>
          <a:noFill/>
          <a:ln cap="flat" cmpd="sng" w="12375">
            <a:solidFill>
              <a:srgbClr val="344E63"/>
            </a:solidFill>
            <a:prstDash val="solid"/>
            <a:round/>
            <a:headEnd len="sm" w="sm" type="none"/>
            <a:tailEnd len="sm" w="sm" type="none"/>
          </a:ln>
        </p:spPr>
      </p:sp>
      <p:sp>
        <p:nvSpPr>
          <p:cNvPr id="617" name="Google Shape;617;p7"/>
          <p:cNvSpPr/>
          <p:nvPr/>
        </p:nvSpPr>
        <p:spPr>
          <a:xfrm>
            <a:off x="10618568" y="4978928"/>
            <a:ext cx="150930" cy="83794"/>
          </a:xfrm>
          <a:custGeom>
            <a:rect b="b" l="l" r="r" t="t"/>
            <a:pathLst>
              <a:path extrusionOk="0" h="83794" w="150930">
                <a:moveTo>
                  <a:pt x="150930" y="83794"/>
                </a:moveTo>
                <a:lnTo>
                  <a:pt x="0" y="0"/>
                </a:lnTo>
              </a:path>
            </a:pathLst>
          </a:custGeom>
          <a:noFill/>
          <a:ln cap="flat" cmpd="sng" w="12375">
            <a:solidFill>
              <a:srgbClr val="344E63"/>
            </a:solidFill>
            <a:prstDash val="solid"/>
            <a:round/>
            <a:headEnd len="sm" w="sm" type="none"/>
            <a:tailEnd len="sm" w="sm" type="none"/>
          </a:ln>
        </p:spPr>
      </p:sp>
      <p:sp>
        <p:nvSpPr>
          <p:cNvPr id="618" name="Google Shape;618;p7"/>
          <p:cNvSpPr/>
          <p:nvPr/>
        </p:nvSpPr>
        <p:spPr>
          <a:xfrm>
            <a:off x="10866609" y="5137336"/>
            <a:ext cx="317312" cy="328979"/>
          </a:xfrm>
          <a:custGeom>
            <a:rect b="b" l="l" r="r" t="t"/>
            <a:pathLst>
              <a:path extrusionOk="0" h="328979" w="317312">
                <a:moveTo>
                  <a:pt x="0" y="0"/>
                </a:moveTo>
                <a:lnTo>
                  <a:pt x="317312" y="328979"/>
                </a:lnTo>
              </a:path>
            </a:pathLst>
          </a:custGeom>
          <a:noFill/>
          <a:ln cap="flat" cmpd="sng" w="12375">
            <a:solidFill>
              <a:srgbClr val="344E63"/>
            </a:solidFill>
            <a:prstDash val="solid"/>
            <a:round/>
            <a:headEnd len="sm" w="sm" type="none"/>
            <a:tailEnd len="sm" w="sm" type="none"/>
          </a:ln>
        </p:spPr>
      </p:sp>
      <p:sp>
        <p:nvSpPr>
          <p:cNvPr id="619" name="Google Shape;619;p7"/>
          <p:cNvSpPr/>
          <p:nvPr/>
        </p:nvSpPr>
        <p:spPr>
          <a:xfrm>
            <a:off x="11464359" y="6111572"/>
            <a:ext cx="330605" cy="195698"/>
          </a:xfrm>
          <a:custGeom>
            <a:rect b="b" l="l" r="r" t="t"/>
            <a:pathLst>
              <a:path extrusionOk="0" h="195698" w="330605">
                <a:moveTo>
                  <a:pt x="330605" y="0"/>
                </a:moveTo>
                <a:lnTo>
                  <a:pt x="0" y="195698"/>
                </a:lnTo>
              </a:path>
            </a:pathLst>
          </a:custGeom>
          <a:noFill/>
          <a:ln cap="flat" cmpd="sng" w="12375">
            <a:solidFill>
              <a:srgbClr val="344E63"/>
            </a:solidFill>
            <a:prstDash val="solid"/>
            <a:round/>
            <a:headEnd len="sm" w="sm" type="none"/>
            <a:tailEnd len="sm" w="sm" type="none"/>
          </a:ln>
        </p:spPr>
      </p:sp>
      <p:sp>
        <p:nvSpPr>
          <p:cNvPr id="620" name="Google Shape;620;p7"/>
          <p:cNvSpPr/>
          <p:nvPr/>
        </p:nvSpPr>
        <p:spPr>
          <a:xfrm>
            <a:off x="11461156" y="5798197"/>
            <a:ext cx="337035" cy="245395"/>
          </a:xfrm>
          <a:custGeom>
            <a:rect b="b" l="l" r="r" t="t"/>
            <a:pathLst>
              <a:path extrusionOk="0" h="245395" w="337035">
                <a:moveTo>
                  <a:pt x="337035" y="245395"/>
                </a:moveTo>
                <a:lnTo>
                  <a:pt x="0" y="0"/>
                </a:lnTo>
              </a:path>
            </a:pathLst>
          </a:custGeom>
          <a:noFill/>
          <a:ln cap="flat" cmpd="sng" w="12375">
            <a:solidFill>
              <a:srgbClr val="344E63"/>
            </a:solidFill>
            <a:prstDash val="solid"/>
            <a:round/>
            <a:headEnd len="sm" w="sm" type="none"/>
            <a:tailEnd len="sm" w="sm" type="none"/>
          </a:ln>
        </p:spPr>
      </p:sp>
      <p:sp>
        <p:nvSpPr>
          <p:cNvPr id="621" name="Google Shape;621;p7"/>
          <p:cNvSpPr/>
          <p:nvPr/>
        </p:nvSpPr>
        <p:spPr>
          <a:xfrm>
            <a:off x="11437904" y="5878919"/>
            <a:ext cx="226366" cy="402475"/>
          </a:xfrm>
          <a:custGeom>
            <a:rect b="b" l="l" r="r" t="t"/>
            <a:pathLst>
              <a:path extrusionOk="0" h="402475" w="226366">
                <a:moveTo>
                  <a:pt x="226366" y="0"/>
                </a:moveTo>
                <a:lnTo>
                  <a:pt x="0" y="402475"/>
                </a:lnTo>
              </a:path>
            </a:pathLst>
          </a:custGeom>
          <a:noFill/>
          <a:ln cap="flat" cmpd="sng" w="12375">
            <a:solidFill>
              <a:srgbClr val="344E63"/>
            </a:solidFill>
            <a:prstDash val="solid"/>
            <a:round/>
            <a:headEnd len="sm" w="sm" type="none"/>
            <a:tailEnd len="sm" w="sm" type="none"/>
          </a:ln>
        </p:spPr>
      </p:sp>
      <p:sp>
        <p:nvSpPr>
          <p:cNvPr id="622" name="Google Shape;622;p7"/>
          <p:cNvSpPr/>
          <p:nvPr/>
        </p:nvSpPr>
        <p:spPr>
          <a:xfrm>
            <a:off x="11292966" y="5557343"/>
            <a:ext cx="350131" cy="233284"/>
          </a:xfrm>
          <a:custGeom>
            <a:rect b="b" l="l" r="r" t="t"/>
            <a:pathLst>
              <a:path extrusionOk="0" h="233284" w="350131">
                <a:moveTo>
                  <a:pt x="350131" y="233284"/>
                </a:moveTo>
                <a:lnTo>
                  <a:pt x="0" y="0"/>
                </a:lnTo>
              </a:path>
            </a:pathLst>
          </a:custGeom>
          <a:noFill/>
          <a:ln cap="flat" cmpd="sng" w="12375">
            <a:solidFill>
              <a:srgbClr val="344E63"/>
            </a:solidFill>
            <a:prstDash val="solid"/>
            <a:round/>
            <a:headEnd len="sm" w="sm" type="none"/>
            <a:tailEnd len="sm" w="sm" type="none"/>
          </a:ln>
        </p:spPr>
      </p:sp>
      <p:sp>
        <p:nvSpPr>
          <p:cNvPr id="623" name="Google Shape;623;p7"/>
          <p:cNvSpPr/>
          <p:nvPr/>
        </p:nvSpPr>
        <p:spPr>
          <a:xfrm>
            <a:off x="11202794" y="5445344"/>
            <a:ext cx="206688" cy="611025"/>
          </a:xfrm>
          <a:custGeom>
            <a:rect b="b" l="l" r="r" t="t"/>
            <a:pathLst>
              <a:path extrusionOk="0" h="611025" w="206688">
                <a:moveTo>
                  <a:pt x="206688" y="0"/>
                </a:moveTo>
                <a:lnTo>
                  <a:pt x="0" y="611025"/>
                </a:lnTo>
              </a:path>
            </a:pathLst>
          </a:custGeom>
          <a:noFill/>
          <a:ln cap="flat" cmpd="sng" w="12375">
            <a:solidFill>
              <a:srgbClr val="344E63"/>
            </a:solidFill>
            <a:prstDash val="solid"/>
            <a:round/>
            <a:headEnd len="sm" w="sm" type="none"/>
            <a:tailEnd len="sm" w="sm" type="none"/>
          </a:ln>
        </p:spPr>
      </p:sp>
      <p:sp>
        <p:nvSpPr>
          <p:cNvPr id="624" name="Google Shape;624;p7"/>
          <p:cNvSpPr/>
          <p:nvPr/>
        </p:nvSpPr>
        <p:spPr>
          <a:xfrm>
            <a:off x="11094158" y="5115348"/>
            <a:ext cx="287043" cy="232390"/>
          </a:xfrm>
          <a:custGeom>
            <a:rect b="b" l="l" r="r" t="t"/>
            <a:pathLst>
              <a:path extrusionOk="0" h="232390" w="287043">
                <a:moveTo>
                  <a:pt x="287043" y="232390"/>
                </a:moveTo>
                <a:lnTo>
                  <a:pt x="0" y="0"/>
                </a:lnTo>
              </a:path>
            </a:pathLst>
          </a:custGeom>
          <a:noFill/>
          <a:ln cap="flat" cmpd="sng" w="12375">
            <a:solidFill>
              <a:srgbClr val="344E63"/>
            </a:solidFill>
            <a:prstDash val="solid"/>
            <a:round/>
            <a:headEnd len="sm" w="sm" type="none"/>
            <a:tailEnd len="sm" w="sm" type="none"/>
          </a:ln>
        </p:spPr>
      </p:sp>
      <p:sp>
        <p:nvSpPr>
          <p:cNvPr id="625" name="Google Shape;625;p7"/>
          <p:cNvSpPr/>
          <p:nvPr/>
        </p:nvSpPr>
        <p:spPr>
          <a:xfrm>
            <a:off x="10458445" y="5368493"/>
            <a:ext cx="176392" cy="386256"/>
          </a:xfrm>
          <a:custGeom>
            <a:rect b="b" l="l" r="r" t="t"/>
            <a:pathLst>
              <a:path extrusionOk="0" h="386256" w="176392">
                <a:moveTo>
                  <a:pt x="176392" y="0"/>
                </a:moveTo>
                <a:lnTo>
                  <a:pt x="0" y="386256"/>
                </a:lnTo>
              </a:path>
            </a:pathLst>
          </a:custGeom>
          <a:noFill/>
          <a:ln cap="flat" cmpd="sng" w="12375">
            <a:solidFill>
              <a:srgbClr val="344E63"/>
            </a:solidFill>
            <a:prstDash val="solid"/>
            <a:round/>
            <a:headEnd len="sm" w="sm" type="none"/>
            <a:tailEnd len="sm" w="sm" type="none"/>
          </a:ln>
        </p:spPr>
      </p:sp>
      <p:sp>
        <p:nvSpPr>
          <p:cNvPr id="626" name="Google Shape;626;p7"/>
          <p:cNvSpPr/>
          <p:nvPr/>
        </p:nvSpPr>
        <p:spPr>
          <a:xfrm>
            <a:off x="10375256" y="4792976"/>
            <a:ext cx="255483" cy="464939"/>
          </a:xfrm>
          <a:custGeom>
            <a:rect b="b" l="l" r="r" t="t"/>
            <a:pathLst>
              <a:path extrusionOk="0" h="464939" w="255483">
                <a:moveTo>
                  <a:pt x="255483" y="464939"/>
                </a:moveTo>
                <a:lnTo>
                  <a:pt x="0" y="0"/>
                </a:lnTo>
              </a:path>
            </a:pathLst>
          </a:custGeom>
          <a:noFill/>
          <a:ln cap="flat" cmpd="sng" w="12375">
            <a:solidFill>
              <a:srgbClr val="344E63"/>
            </a:solidFill>
            <a:prstDash val="solid"/>
            <a:round/>
            <a:headEnd len="sm" w="sm" type="none"/>
            <a:tailEnd len="sm" w="sm" type="none"/>
          </a:ln>
        </p:spPr>
      </p:sp>
      <p:sp>
        <p:nvSpPr>
          <p:cNvPr id="627" name="Google Shape;627;p7"/>
          <p:cNvSpPr/>
          <p:nvPr/>
        </p:nvSpPr>
        <p:spPr>
          <a:xfrm>
            <a:off x="10499942" y="5766335"/>
            <a:ext cx="547265" cy="47251"/>
          </a:xfrm>
          <a:custGeom>
            <a:rect b="b" l="l" r="r" t="t"/>
            <a:pathLst>
              <a:path extrusionOk="0" h="47251" w="547265">
                <a:moveTo>
                  <a:pt x="547265" y="0"/>
                </a:moveTo>
                <a:lnTo>
                  <a:pt x="0" y="47251"/>
                </a:lnTo>
              </a:path>
            </a:pathLst>
          </a:custGeom>
          <a:noFill/>
          <a:ln cap="flat" cmpd="sng" w="12375">
            <a:solidFill>
              <a:srgbClr val="344E63"/>
            </a:solidFill>
            <a:prstDash val="solid"/>
            <a:round/>
            <a:headEnd len="sm" w="sm" type="none"/>
            <a:tailEnd len="sm" w="sm" type="none"/>
          </a:ln>
        </p:spPr>
      </p:sp>
      <p:sp>
        <p:nvSpPr>
          <p:cNvPr id="628" name="Google Shape;628;p7"/>
          <p:cNvSpPr/>
          <p:nvPr/>
        </p:nvSpPr>
        <p:spPr>
          <a:xfrm>
            <a:off x="11267461" y="6373410"/>
            <a:ext cx="392459" cy="220869"/>
          </a:xfrm>
          <a:custGeom>
            <a:rect b="b" l="l" r="r" t="t"/>
            <a:pathLst>
              <a:path extrusionOk="0" h="220869" w="392459">
                <a:moveTo>
                  <a:pt x="392459" y="0"/>
                </a:moveTo>
                <a:lnTo>
                  <a:pt x="0" y="220869"/>
                </a:lnTo>
              </a:path>
            </a:pathLst>
          </a:custGeom>
          <a:noFill/>
          <a:ln cap="flat" cmpd="sng" w="12375">
            <a:solidFill>
              <a:srgbClr val="344E63"/>
            </a:solidFill>
            <a:prstDash val="solid"/>
            <a:round/>
            <a:headEnd len="sm" w="sm" type="none"/>
            <a:tailEnd len="sm" w="sm" type="none"/>
          </a:ln>
        </p:spPr>
      </p:sp>
      <p:sp>
        <p:nvSpPr>
          <p:cNvPr id="629" name="Google Shape;629;p7"/>
          <p:cNvSpPr/>
          <p:nvPr/>
        </p:nvSpPr>
        <p:spPr>
          <a:xfrm>
            <a:off x="11245998" y="6151148"/>
            <a:ext cx="410595" cy="168403"/>
          </a:xfrm>
          <a:custGeom>
            <a:rect b="b" l="l" r="r" t="t"/>
            <a:pathLst>
              <a:path extrusionOk="0" h="168403" w="410595">
                <a:moveTo>
                  <a:pt x="410595" y="168403"/>
                </a:moveTo>
                <a:lnTo>
                  <a:pt x="0" y="0"/>
                </a:lnTo>
              </a:path>
            </a:pathLst>
          </a:custGeom>
          <a:noFill/>
          <a:ln cap="flat" cmpd="sng" w="12375">
            <a:solidFill>
              <a:srgbClr val="344E63"/>
            </a:solidFill>
            <a:prstDash val="solid"/>
            <a:round/>
            <a:headEnd len="sm" w="sm" type="none"/>
            <a:tailEnd len="sm" w="sm" type="none"/>
          </a:ln>
        </p:spPr>
      </p:sp>
      <p:sp>
        <p:nvSpPr>
          <p:cNvPr id="630" name="Google Shape;630;p7"/>
          <p:cNvSpPr/>
          <p:nvPr/>
        </p:nvSpPr>
        <p:spPr>
          <a:xfrm>
            <a:off x="11276610" y="6608137"/>
            <a:ext cx="624028" cy="19004"/>
          </a:xfrm>
          <a:custGeom>
            <a:rect b="b" l="l" r="r" t="t"/>
            <a:pathLst>
              <a:path extrusionOk="0" h="19004" w="624028">
                <a:moveTo>
                  <a:pt x="624028" y="0"/>
                </a:moveTo>
                <a:lnTo>
                  <a:pt x="0" y="19004"/>
                </a:lnTo>
              </a:path>
            </a:pathLst>
          </a:custGeom>
          <a:noFill/>
          <a:ln cap="flat" cmpd="sng" w="12375">
            <a:solidFill>
              <a:srgbClr val="344E63"/>
            </a:solidFill>
            <a:prstDash val="solid"/>
            <a:round/>
            <a:headEnd len="sm" w="sm" type="none"/>
            <a:tailEnd len="sm" w="sm" type="none"/>
          </a:ln>
        </p:spPr>
      </p:sp>
      <p:sp>
        <p:nvSpPr>
          <p:cNvPr id="631" name="Google Shape;631;p7"/>
          <p:cNvSpPr/>
          <p:nvPr/>
        </p:nvSpPr>
        <p:spPr>
          <a:xfrm>
            <a:off x="11445044" y="6401329"/>
            <a:ext cx="168596" cy="230624"/>
          </a:xfrm>
          <a:custGeom>
            <a:rect b="b" l="l" r="r" t="t"/>
            <a:pathLst>
              <a:path extrusionOk="0" h="230624" w="168596">
                <a:moveTo>
                  <a:pt x="168596" y="230624"/>
                </a:moveTo>
                <a:lnTo>
                  <a:pt x="0" y="0"/>
                </a:lnTo>
              </a:path>
            </a:pathLst>
          </a:custGeom>
          <a:noFill/>
          <a:ln cap="flat" cmpd="sng" w="12375">
            <a:solidFill>
              <a:srgbClr val="344E63"/>
            </a:solidFill>
            <a:prstDash val="solid"/>
            <a:round/>
            <a:headEnd len="sm" w="sm" type="none"/>
            <a:tailEnd len="sm" w="sm" type="none"/>
          </a:ln>
        </p:spPr>
      </p:sp>
      <p:sp>
        <p:nvSpPr>
          <p:cNvPr id="632" name="Google Shape;632;p7"/>
          <p:cNvSpPr/>
          <p:nvPr/>
        </p:nvSpPr>
        <p:spPr>
          <a:xfrm>
            <a:off x="11276149" y="6637705"/>
            <a:ext cx="312545" cy="36959"/>
          </a:xfrm>
          <a:custGeom>
            <a:rect b="b" l="l" r="r" t="t"/>
            <a:pathLst>
              <a:path extrusionOk="0" h="36959" w="312545">
                <a:moveTo>
                  <a:pt x="312545" y="36959"/>
                </a:moveTo>
                <a:lnTo>
                  <a:pt x="0" y="0"/>
                </a:lnTo>
              </a:path>
            </a:pathLst>
          </a:custGeom>
          <a:noFill/>
          <a:ln cap="flat" cmpd="sng" w="12375">
            <a:solidFill>
              <a:srgbClr val="344E63"/>
            </a:solidFill>
            <a:prstDash val="solid"/>
            <a:round/>
            <a:headEnd len="sm" w="sm" type="none"/>
            <a:tailEnd len="sm" w="sm" type="none"/>
          </a:ln>
        </p:spPr>
      </p:sp>
      <p:sp>
        <p:nvSpPr>
          <p:cNvPr id="633" name="Google Shape;633;p7"/>
          <p:cNvSpPr/>
          <p:nvPr/>
        </p:nvSpPr>
        <p:spPr>
          <a:xfrm>
            <a:off x="10831886" y="5127270"/>
            <a:ext cx="182283" cy="423716"/>
          </a:xfrm>
          <a:custGeom>
            <a:rect b="b" l="l" r="r" t="t"/>
            <a:pathLst>
              <a:path extrusionOk="0" h="423716" w="182283">
                <a:moveTo>
                  <a:pt x="182283" y="0"/>
                </a:moveTo>
                <a:lnTo>
                  <a:pt x="0" y="423716"/>
                </a:lnTo>
              </a:path>
            </a:pathLst>
          </a:custGeom>
          <a:noFill/>
          <a:ln cap="flat" cmpd="sng" w="12375">
            <a:solidFill>
              <a:srgbClr val="344E63"/>
            </a:solidFill>
            <a:prstDash val="solid"/>
            <a:round/>
            <a:headEnd len="sm" w="sm" type="none"/>
            <a:tailEnd len="sm" w="sm" type="none"/>
          </a:ln>
        </p:spPr>
      </p:sp>
      <p:sp>
        <p:nvSpPr>
          <p:cNvPr id="634" name="Google Shape;634;p7"/>
          <p:cNvSpPr/>
          <p:nvPr/>
        </p:nvSpPr>
        <p:spPr>
          <a:xfrm>
            <a:off x="10342280" y="4792264"/>
            <a:ext cx="10575" cy="458692"/>
          </a:xfrm>
          <a:custGeom>
            <a:rect b="b" l="l" r="r" t="t"/>
            <a:pathLst>
              <a:path extrusionOk="0" h="458692" w="10575">
                <a:moveTo>
                  <a:pt x="0" y="0"/>
                </a:moveTo>
                <a:lnTo>
                  <a:pt x="10575" y="458692"/>
                </a:lnTo>
              </a:path>
            </a:pathLst>
          </a:custGeom>
          <a:noFill/>
          <a:ln cap="flat" cmpd="sng" w="12375">
            <a:solidFill>
              <a:srgbClr val="344E63"/>
            </a:solidFill>
            <a:prstDash val="solid"/>
            <a:round/>
            <a:headEnd len="sm" w="sm" type="none"/>
            <a:tailEnd len="sm" w="sm" type="none"/>
          </a:ln>
        </p:spPr>
      </p:sp>
      <p:sp>
        <p:nvSpPr>
          <p:cNvPr id="635" name="Google Shape;635;p7"/>
          <p:cNvSpPr/>
          <p:nvPr/>
        </p:nvSpPr>
        <p:spPr>
          <a:xfrm>
            <a:off x="10388112" y="4998884"/>
            <a:ext cx="138870" cy="260453"/>
          </a:xfrm>
          <a:custGeom>
            <a:rect b="b" l="l" r="r" t="t"/>
            <a:pathLst>
              <a:path extrusionOk="0" h="260453" w="138870">
                <a:moveTo>
                  <a:pt x="138870" y="0"/>
                </a:moveTo>
                <a:lnTo>
                  <a:pt x="0" y="260453"/>
                </a:lnTo>
              </a:path>
            </a:pathLst>
          </a:custGeom>
          <a:noFill/>
          <a:ln cap="flat" cmpd="sng" w="12375">
            <a:solidFill>
              <a:srgbClr val="344E63"/>
            </a:solidFill>
            <a:prstDash val="solid"/>
            <a:round/>
            <a:headEnd len="sm" w="sm" type="none"/>
            <a:tailEnd len="sm" w="sm" type="none"/>
          </a:ln>
        </p:spPr>
      </p:sp>
      <p:sp>
        <p:nvSpPr>
          <p:cNvPr id="636" name="Google Shape;636;p7"/>
          <p:cNvSpPr/>
          <p:nvPr/>
        </p:nvSpPr>
        <p:spPr>
          <a:xfrm>
            <a:off x="10888809" y="5783555"/>
            <a:ext cx="459079" cy="226629"/>
          </a:xfrm>
          <a:custGeom>
            <a:rect b="b" l="l" r="r" t="t"/>
            <a:pathLst>
              <a:path extrusionOk="0" h="226629" w="459079">
                <a:moveTo>
                  <a:pt x="459079" y="0"/>
                </a:moveTo>
                <a:lnTo>
                  <a:pt x="0" y="226629"/>
                </a:lnTo>
              </a:path>
            </a:pathLst>
          </a:custGeom>
          <a:noFill/>
          <a:ln cap="flat" cmpd="sng" w="12375">
            <a:solidFill>
              <a:srgbClr val="344E63"/>
            </a:solidFill>
            <a:prstDash val="solid"/>
            <a:round/>
            <a:headEnd len="sm" w="sm" type="none"/>
            <a:tailEnd len="sm" w="sm" type="none"/>
          </a:ln>
        </p:spPr>
      </p:sp>
      <p:sp>
        <p:nvSpPr>
          <p:cNvPr id="637" name="Google Shape;637;p7"/>
          <p:cNvSpPr/>
          <p:nvPr/>
        </p:nvSpPr>
        <p:spPr>
          <a:xfrm>
            <a:off x="10873234" y="5632797"/>
            <a:ext cx="469869" cy="109321"/>
          </a:xfrm>
          <a:custGeom>
            <a:rect b="b" l="l" r="r" t="t"/>
            <a:pathLst>
              <a:path extrusionOk="0" h="109321" w="469869">
                <a:moveTo>
                  <a:pt x="469869" y="109321"/>
                </a:moveTo>
                <a:lnTo>
                  <a:pt x="0" y="0"/>
                </a:lnTo>
              </a:path>
            </a:pathLst>
          </a:custGeom>
          <a:noFill/>
          <a:ln cap="flat" cmpd="sng" w="12375">
            <a:solidFill>
              <a:srgbClr val="344E63"/>
            </a:solidFill>
            <a:prstDash val="solid"/>
            <a:round/>
            <a:headEnd len="sm" w="sm" type="none"/>
            <a:tailEnd len="sm" w="sm" type="none"/>
          </a:ln>
        </p:spPr>
      </p:sp>
      <p:sp>
        <p:nvSpPr>
          <p:cNvPr id="638" name="Google Shape;638;p7"/>
          <p:cNvSpPr/>
          <p:nvPr/>
        </p:nvSpPr>
        <p:spPr>
          <a:xfrm>
            <a:off x="10868687" y="5566551"/>
            <a:ext cx="326751" cy="418925"/>
          </a:xfrm>
          <a:custGeom>
            <a:rect b="b" l="l" r="r" t="t"/>
            <a:pathLst>
              <a:path extrusionOk="0" h="418925" w="326751">
                <a:moveTo>
                  <a:pt x="326751" y="0"/>
                </a:moveTo>
                <a:lnTo>
                  <a:pt x="0" y="418925"/>
                </a:lnTo>
              </a:path>
            </a:pathLst>
          </a:custGeom>
          <a:noFill/>
          <a:ln cap="flat" cmpd="sng" w="12375">
            <a:solidFill>
              <a:srgbClr val="344E63"/>
            </a:solidFill>
            <a:prstDash val="solid"/>
            <a:round/>
            <a:headEnd len="sm" w="sm" type="none"/>
            <a:tailEnd len="sm" w="sm" type="none"/>
          </a:ln>
        </p:spPr>
      </p:sp>
      <p:sp>
        <p:nvSpPr>
          <p:cNvPr id="639" name="Google Shape;639;p7"/>
          <p:cNvSpPr/>
          <p:nvPr/>
        </p:nvSpPr>
        <p:spPr>
          <a:xfrm>
            <a:off x="10888077" y="6074870"/>
            <a:ext cx="459925" cy="240134"/>
          </a:xfrm>
          <a:custGeom>
            <a:rect b="b" l="l" r="r" t="t"/>
            <a:pathLst>
              <a:path extrusionOk="0" h="240134" w="459925">
                <a:moveTo>
                  <a:pt x="459925" y="240134"/>
                </a:moveTo>
                <a:lnTo>
                  <a:pt x="0" y="0"/>
                </a:lnTo>
              </a:path>
            </a:pathLst>
          </a:custGeom>
          <a:noFill/>
          <a:ln cap="flat" cmpd="sng" w="12375">
            <a:solidFill>
              <a:srgbClr val="344E63"/>
            </a:solidFill>
            <a:prstDash val="solid"/>
            <a:round/>
            <a:headEnd len="sm" w="sm" type="none"/>
            <a:tailEnd len="sm" w="sm" type="none"/>
          </a:ln>
        </p:spPr>
      </p:sp>
      <p:sp>
        <p:nvSpPr>
          <p:cNvPr id="640" name="Google Shape;640;p7"/>
          <p:cNvSpPr/>
          <p:nvPr/>
        </p:nvSpPr>
        <p:spPr>
          <a:xfrm>
            <a:off x="10828410" y="6169517"/>
            <a:ext cx="309482" cy="335011"/>
          </a:xfrm>
          <a:custGeom>
            <a:rect b="b" l="l" r="r" t="t"/>
            <a:pathLst>
              <a:path extrusionOk="0" h="335011" w="309482">
                <a:moveTo>
                  <a:pt x="309482" y="0"/>
                </a:moveTo>
                <a:lnTo>
                  <a:pt x="0" y="335011"/>
                </a:lnTo>
              </a:path>
            </a:pathLst>
          </a:custGeom>
          <a:noFill/>
          <a:ln cap="flat" cmpd="sng" w="12375">
            <a:solidFill>
              <a:srgbClr val="344E63"/>
            </a:solidFill>
            <a:prstDash val="solid"/>
            <a:round/>
            <a:headEnd len="sm" w="sm" type="none"/>
            <a:tailEnd len="sm" w="sm" type="none"/>
          </a:ln>
        </p:spPr>
      </p:sp>
      <p:sp>
        <p:nvSpPr>
          <p:cNvPr id="641" name="Google Shape;641;p7"/>
          <p:cNvSpPr/>
          <p:nvPr/>
        </p:nvSpPr>
        <p:spPr>
          <a:xfrm>
            <a:off x="10846204" y="5673992"/>
            <a:ext cx="296824" cy="400315"/>
          </a:xfrm>
          <a:custGeom>
            <a:rect b="b" l="l" r="r" t="t"/>
            <a:pathLst>
              <a:path extrusionOk="0" h="400315" w="296824">
                <a:moveTo>
                  <a:pt x="296824" y="400315"/>
                </a:moveTo>
                <a:lnTo>
                  <a:pt x="0" y="0"/>
                </a:lnTo>
              </a:path>
            </a:pathLst>
          </a:custGeom>
          <a:noFill/>
          <a:ln cap="flat" cmpd="sng" w="12375">
            <a:solidFill>
              <a:srgbClr val="344E63"/>
            </a:solidFill>
            <a:prstDash val="solid"/>
            <a:round/>
            <a:headEnd len="sm" w="sm" type="none"/>
            <a:tailEnd len="sm" w="sm" type="none"/>
          </a:ln>
        </p:spPr>
      </p:sp>
      <p:sp>
        <p:nvSpPr>
          <p:cNvPr id="642" name="Google Shape;642;p7"/>
          <p:cNvSpPr/>
          <p:nvPr/>
        </p:nvSpPr>
        <p:spPr>
          <a:xfrm>
            <a:off x="10455393" y="5875627"/>
            <a:ext cx="293823" cy="616880"/>
          </a:xfrm>
          <a:custGeom>
            <a:rect b="b" l="l" r="r" t="t"/>
            <a:pathLst>
              <a:path extrusionOk="0" h="616880" w="293823">
                <a:moveTo>
                  <a:pt x="0" y="0"/>
                </a:moveTo>
                <a:lnTo>
                  <a:pt x="293823" y="616880"/>
                </a:lnTo>
              </a:path>
            </a:pathLst>
          </a:custGeom>
          <a:noFill/>
          <a:ln cap="flat" cmpd="sng" w="12375">
            <a:solidFill>
              <a:srgbClr val="344E63"/>
            </a:solidFill>
            <a:prstDash val="solid"/>
            <a:round/>
            <a:headEnd len="sm" w="sm" type="none"/>
            <a:tailEnd len="sm" w="sm" type="none"/>
          </a:ln>
        </p:spPr>
      </p:sp>
      <p:sp>
        <p:nvSpPr>
          <p:cNvPr id="643" name="Google Shape;643;p7"/>
          <p:cNvSpPr/>
          <p:nvPr/>
        </p:nvSpPr>
        <p:spPr>
          <a:xfrm>
            <a:off x="10365052" y="5393029"/>
            <a:ext cx="54574" cy="365469"/>
          </a:xfrm>
          <a:custGeom>
            <a:rect b="b" l="l" r="r" t="t"/>
            <a:pathLst>
              <a:path extrusionOk="0" h="365469" w="54574">
                <a:moveTo>
                  <a:pt x="54574" y="365469"/>
                </a:moveTo>
                <a:lnTo>
                  <a:pt x="0" y="0"/>
                </a:lnTo>
              </a:path>
            </a:pathLst>
          </a:custGeom>
          <a:noFill/>
          <a:ln cap="flat" cmpd="sng" w="12375">
            <a:solidFill>
              <a:srgbClr val="344E63"/>
            </a:solidFill>
            <a:prstDash val="solid"/>
            <a:round/>
            <a:headEnd len="sm" w="sm" type="none"/>
            <a:tailEnd len="sm" w="sm" type="none"/>
          </a:ln>
        </p:spPr>
      </p:sp>
      <p:sp>
        <p:nvSpPr>
          <p:cNvPr id="644" name="Google Shape;644;p7"/>
          <p:cNvSpPr/>
          <p:nvPr/>
        </p:nvSpPr>
        <p:spPr>
          <a:xfrm>
            <a:off x="10850362" y="6568977"/>
            <a:ext cx="293808" cy="49960"/>
          </a:xfrm>
          <a:custGeom>
            <a:rect b="b" l="l" r="r" t="t"/>
            <a:pathLst>
              <a:path extrusionOk="0" h="49960" w="293808">
                <a:moveTo>
                  <a:pt x="293808" y="49960"/>
                </a:moveTo>
                <a:lnTo>
                  <a:pt x="0" y="0"/>
                </a:lnTo>
              </a:path>
            </a:pathLst>
          </a:custGeom>
          <a:noFill/>
          <a:ln cap="flat" cmpd="sng" w="12375">
            <a:solidFill>
              <a:srgbClr val="344E63"/>
            </a:solidFill>
            <a:prstDash val="solid"/>
            <a:round/>
            <a:headEnd len="sm" w="sm" type="none"/>
            <a:tailEnd len="sm" w="sm" type="none"/>
          </a:ln>
        </p:spPr>
      </p:sp>
      <p:sp>
        <p:nvSpPr>
          <p:cNvPr id="645" name="Google Shape;645;p7"/>
          <p:cNvSpPr/>
          <p:nvPr/>
        </p:nvSpPr>
        <p:spPr>
          <a:xfrm>
            <a:off x="10427592" y="5671938"/>
            <a:ext cx="348281" cy="693641"/>
          </a:xfrm>
          <a:custGeom>
            <a:rect b="b" l="l" r="r" t="t"/>
            <a:pathLst>
              <a:path extrusionOk="0" h="693641" w="348281">
                <a:moveTo>
                  <a:pt x="348281" y="0"/>
                </a:moveTo>
                <a:lnTo>
                  <a:pt x="0" y="693641"/>
                </a:lnTo>
              </a:path>
            </a:pathLst>
          </a:custGeom>
          <a:noFill/>
          <a:ln cap="flat" cmpd="sng" w="12375">
            <a:solidFill>
              <a:srgbClr val="344E63"/>
            </a:solidFill>
            <a:prstDash val="solid"/>
            <a:round/>
            <a:headEnd len="sm" w="sm" type="none"/>
            <a:tailEnd len="sm" w="sm" type="none"/>
          </a:ln>
        </p:spPr>
      </p:sp>
      <p:sp>
        <p:nvSpPr>
          <p:cNvPr id="646" name="Google Shape;646;p7"/>
          <p:cNvSpPr/>
          <p:nvPr/>
        </p:nvSpPr>
        <p:spPr>
          <a:xfrm>
            <a:off x="10356794" y="5384245"/>
            <a:ext cx="36096" cy="973787"/>
          </a:xfrm>
          <a:custGeom>
            <a:rect b="b" l="l" r="r" t="t"/>
            <a:pathLst>
              <a:path extrusionOk="0" h="973787" w="36096">
                <a:moveTo>
                  <a:pt x="0" y="0"/>
                </a:moveTo>
                <a:lnTo>
                  <a:pt x="36096" y="973787"/>
                </a:lnTo>
              </a:path>
            </a:pathLst>
          </a:custGeom>
          <a:noFill/>
          <a:ln cap="flat" cmpd="sng" w="12375">
            <a:solidFill>
              <a:srgbClr val="344E63"/>
            </a:solidFill>
            <a:prstDash val="solid"/>
            <a:round/>
            <a:headEnd len="sm" w="sm" type="none"/>
            <a:tailEnd len="sm" w="sm" type="none"/>
          </a:ln>
        </p:spPr>
      </p:sp>
      <p:sp>
        <p:nvSpPr>
          <p:cNvPr id="647" name="Google Shape;647;p7"/>
          <p:cNvSpPr/>
          <p:nvPr/>
        </p:nvSpPr>
        <p:spPr>
          <a:xfrm>
            <a:off x="10448555" y="6083302"/>
            <a:ext cx="330248" cy="298240"/>
          </a:xfrm>
          <a:custGeom>
            <a:rect b="b" l="l" r="r" t="t"/>
            <a:pathLst>
              <a:path extrusionOk="0" h="298240" w="330248">
                <a:moveTo>
                  <a:pt x="330248" y="0"/>
                </a:moveTo>
                <a:lnTo>
                  <a:pt x="0" y="298240"/>
                </a:lnTo>
              </a:path>
            </a:pathLst>
          </a:custGeom>
          <a:noFill/>
          <a:ln cap="flat" cmpd="sng" w="12375">
            <a:solidFill>
              <a:srgbClr val="344E63"/>
            </a:solidFill>
            <a:prstDash val="solid"/>
            <a:round/>
            <a:headEnd len="sm" w="sm" type="none"/>
            <a:tailEnd len="sm" w="sm" type="none"/>
          </a:ln>
        </p:spPr>
      </p:sp>
      <p:sp>
        <p:nvSpPr>
          <p:cNvPr id="648" name="Google Shape;648;p7"/>
          <p:cNvSpPr/>
          <p:nvPr/>
        </p:nvSpPr>
        <p:spPr>
          <a:xfrm>
            <a:off x="10463337" y="6451924"/>
            <a:ext cx="257837" cy="85576"/>
          </a:xfrm>
          <a:custGeom>
            <a:rect b="b" l="l" r="r" t="t"/>
            <a:pathLst>
              <a:path extrusionOk="0" h="85576" w="257837">
                <a:moveTo>
                  <a:pt x="257837" y="85576"/>
                </a:moveTo>
                <a:lnTo>
                  <a:pt x="0" y="0"/>
                </a:lnTo>
              </a:path>
            </a:pathLst>
          </a:custGeom>
          <a:noFill/>
          <a:ln cap="flat" cmpd="sng" w="12375">
            <a:solidFill>
              <a:srgbClr val="344E63"/>
            </a:solidFill>
            <a:prstDash val="solid"/>
            <a:round/>
            <a:headEnd len="sm" w="sm" type="none"/>
            <a:tailEnd len="sm" w="sm" type="none"/>
          </a:ln>
        </p:spPr>
      </p:sp>
      <p:sp>
        <p:nvSpPr>
          <p:cNvPr id="649" name="Google Shape;649;p7"/>
          <p:cNvSpPr/>
          <p:nvPr/>
        </p:nvSpPr>
        <p:spPr>
          <a:xfrm>
            <a:off x="13564018" y="3664400"/>
            <a:ext cx="85725" cy="85725"/>
          </a:xfrm>
          <a:prstGeom prst="ellipse">
            <a:avLst/>
          </a:prstGeom>
          <a:solidFill>
            <a:srgbClr val="64DEC3"/>
          </a:solidFill>
          <a:ln cap="flat" cmpd="sng" w="12375">
            <a:solidFill>
              <a:srgbClr val="64DEC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7"/>
          <p:cNvSpPr/>
          <p:nvPr/>
        </p:nvSpPr>
        <p:spPr>
          <a:xfrm>
            <a:off x="13174031" y="3547102"/>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7"/>
          <p:cNvSpPr/>
          <p:nvPr/>
        </p:nvSpPr>
        <p:spPr>
          <a:xfrm>
            <a:off x="13134584" y="4052202"/>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7"/>
          <p:cNvSpPr/>
          <p:nvPr/>
        </p:nvSpPr>
        <p:spPr>
          <a:xfrm>
            <a:off x="13608772" y="4779825"/>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7"/>
          <p:cNvSpPr/>
          <p:nvPr/>
        </p:nvSpPr>
        <p:spPr>
          <a:xfrm>
            <a:off x="13170284" y="4492252"/>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7"/>
          <p:cNvSpPr/>
          <p:nvPr/>
        </p:nvSpPr>
        <p:spPr>
          <a:xfrm>
            <a:off x="12755733" y="3469771"/>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7"/>
          <p:cNvSpPr/>
          <p:nvPr/>
        </p:nvSpPr>
        <p:spPr>
          <a:xfrm>
            <a:off x="13534459" y="4277223"/>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7"/>
          <p:cNvSpPr/>
          <p:nvPr/>
        </p:nvSpPr>
        <p:spPr>
          <a:xfrm>
            <a:off x="12768848" y="3999642"/>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7"/>
          <p:cNvSpPr/>
          <p:nvPr/>
        </p:nvSpPr>
        <p:spPr>
          <a:xfrm>
            <a:off x="12574114" y="3758072"/>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8" name="Google Shape;658;p7"/>
          <p:cNvSpPr/>
          <p:nvPr/>
        </p:nvSpPr>
        <p:spPr>
          <a:xfrm>
            <a:off x="12725550" y="4576244"/>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7"/>
          <p:cNvSpPr/>
          <p:nvPr/>
        </p:nvSpPr>
        <p:spPr>
          <a:xfrm>
            <a:off x="12557461" y="4352681"/>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7"/>
          <p:cNvSpPr/>
          <p:nvPr/>
        </p:nvSpPr>
        <p:spPr>
          <a:xfrm>
            <a:off x="13410084" y="5152327"/>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7"/>
          <p:cNvSpPr/>
          <p:nvPr/>
        </p:nvSpPr>
        <p:spPr>
          <a:xfrm>
            <a:off x="13619284" y="5378908"/>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7"/>
          <p:cNvSpPr/>
          <p:nvPr/>
        </p:nvSpPr>
        <p:spPr>
          <a:xfrm>
            <a:off x="12860022" y="5063130"/>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7"/>
          <p:cNvSpPr/>
          <p:nvPr/>
        </p:nvSpPr>
        <p:spPr>
          <a:xfrm>
            <a:off x="12311000" y="3420021"/>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7"/>
          <p:cNvSpPr/>
          <p:nvPr/>
        </p:nvSpPr>
        <p:spPr>
          <a:xfrm>
            <a:off x="11999905" y="3497664"/>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7"/>
          <p:cNvSpPr/>
          <p:nvPr/>
        </p:nvSpPr>
        <p:spPr>
          <a:xfrm>
            <a:off x="12250530" y="3760362"/>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7"/>
          <p:cNvSpPr/>
          <p:nvPr/>
        </p:nvSpPr>
        <p:spPr>
          <a:xfrm>
            <a:off x="12868972" y="4342273"/>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7"/>
          <p:cNvSpPr/>
          <p:nvPr/>
        </p:nvSpPr>
        <p:spPr>
          <a:xfrm>
            <a:off x="13306212" y="4798351"/>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7"/>
          <p:cNvSpPr/>
          <p:nvPr/>
        </p:nvSpPr>
        <p:spPr>
          <a:xfrm>
            <a:off x="12540288" y="4723517"/>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7"/>
          <p:cNvSpPr/>
          <p:nvPr/>
        </p:nvSpPr>
        <p:spPr>
          <a:xfrm>
            <a:off x="12264997" y="4275766"/>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7"/>
          <p:cNvSpPr/>
          <p:nvPr/>
        </p:nvSpPr>
        <p:spPr>
          <a:xfrm>
            <a:off x="12115954" y="4020458"/>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7"/>
          <p:cNvSpPr/>
          <p:nvPr/>
        </p:nvSpPr>
        <p:spPr>
          <a:xfrm>
            <a:off x="13109085" y="4993813"/>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7"/>
          <p:cNvSpPr/>
          <p:nvPr/>
        </p:nvSpPr>
        <p:spPr>
          <a:xfrm>
            <a:off x="12487103" y="4971540"/>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7"/>
          <p:cNvSpPr/>
          <p:nvPr/>
        </p:nvSpPr>
        <p:spPr>
          <a:xfrm>
            <a:off x="12303402" y="4855699"/>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7"/>
          <p:cNvSpPr/>
          <p:nvPr/>
        </p:nvSpPr>
        <p:spPr>
          <a:xfrm>
            <a:off x="13104193" y="5283051"/>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7"/>
          <p:cNvSpPr/>
          <p:nvPr/>
        </p:nvSpPr>
        <p:spPr>
          <a:xfrm>
            <a:off x="13547365" y="5926556"/>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7"/>
          <p:cNvSpPr/>
          <p:nvPr/>
        </p:nvSpPr>
        <p:spPr>
          <a:xfrm>
            <a:off x="13267182" y="5535653"/>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7"/>
          <p:cNvSpPr/>
          <p:nvPr/>
        </p:nvSpPr>
        <p:spPr>
          <a:xfrm>
            <a:off x="12587332" y="5655699"/>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7"/>
          <p:cNvSpPr/>
          <p:nvPr/>
        </p:nvSpPr>
        <p:spPr>
          <a:xfrm>
            <a:off x="11623656" y="3414713"/>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7"/>
          <p:cNvSpPr/>
          <p:nvPr/>
        </p:nvSpPr>
        <p:spPr>
          <a:xfrm>
            <a:off x="11877403" y="3761819"/>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7"/>
          <p:cNvSpPr/>
          <p:nvPr/>
        </p:nvSpPr>
        <p:spPr>
          <a:xfrm>
            <a:off x="12421221" y="4061569"/>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7"/>
          <p:cNvSpPr/>
          <p:nvPr/>
        </p:nvSpPr>
        <p:spPr>
          <a:xfrm>
            <a:off x="11515205" y="3698226"/>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7"/>
          <p:cNvSpPr/>
          <p:nvPr/>
        </p:nvSpPr>
        <p:spPr>
          <a:xfrm>
            <a:off x="11744077" y="3986215"/>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7"/>
          <p:cNvSpPr/>
          <p:nvPr/>
        </p:nvSpPr>
        <p:spPr>
          <a:xfrm>
            <a:off x="12951508" y="4717585"/>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7"/>
          <p:cNvSpPr/>
          <p:nvPr/>
        </p:nvSpPr>
        <p:spPr>
          <a:xfrm>
            <a:off x="12786645" y="4884425"/>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7"/>
          <p:cNvSpPr/>
          <p:nvPr/>
        </p:nvSpPr>
        <p:spPr>
          <a:xfrm>
            <a:off x="12877819" y="5268480"/>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7"/>
          <p:cNvSpPr/>
          <p:nvPr/>
        </p:nvSpPr>
        <p:spPr>
          <a:xfrm>
            <a:off x="12067245" y="4946456"/>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7"/>
          <p:cNvSpPr/>
          <p:nvPr/>
        </p:nvSpPr>
        <p:spPr>
          <a:xfrm>
            <a:off x="12005317" y="4380574"/>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7"/>
          <p:cNvSpPr/>
          <p:nvPr/>
        </p:nvSpPr>
        <p:spPr>
          <a:xfrm>
            <a:off x="12030609" y="4635258"/>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7"/>
          <p:cNvSpPr/>
          <p:nvPr/>
        </p:nvSpPr>
        <p:spPr>
          <a:xfrm>
            <a:off x="11742411" y="4473621"/>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7"/>
          <p:cNvSpPr/>
          <p:nvPr/>
        </p:nvSpPr>
        <p:spPr>
          <a:xfrm>
            <a:off x="12614081" y="5122872"/>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7"/>
          <p:cNvSpPr/>
          <p:nvPr/>
        </p:nvSpPr>
        <p:spPr>
          <a:xfrm>
            <a:off x="12869805" y="5585611"/>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7"/>
          <p:cNvSpPr/>
          <p:nvPr/>
        </p:nvSpPr>
        <p:spPr>
          <a:xfrm>
            <a:off x="12070263" y="5213630"/>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7"/>
          <p:cNvSpPr/>
          <p:nvPr/>
        </p:nvSpPr>
        <p:spPr>
          <a:xfrm>
            <a:off x="12105026" y="5416169"/>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7"/>
          <p:cNvSpPr/>
          <p:nvPr/>
        </p:nvSpPr>
        <p:spPr>
          <a:xfrm>
            <a:off x="13157378" y="5859872"/>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7"/>
          <p:cNvSpPr/>
          <p:nvPr/>
        </p:nvSpPr>
        <p:spPr>
          <a:xfrm>
            <a:off x="13436936" y="6480511"/>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7"/>
          <p:cNvSpPr/>
          <p:nvPr/>
        </p:nvSpPr>
        <p:spPr>
          <a:xfrm>
            <a:off x="12968681" y="6048881"/>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7"/>
          <p:cNvSpPr/>
          <p:nvPr/>
        </p:nvSpPr>
        <p:spPr>
          <a:xfrm>
            <a:off x="12274260" y="5787724"/>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7"/>
          <p:cNvSpPr/>
          <p:nvPr/>
        </p:nvSpPr>
        <p:spPr>
          <a:xfrm>
            <a:off x="11497199" y="4014941"/>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7"/>
          <p:cNvSpPr/>
          <p:nvPr/>
        </p:nvSpPr>
        <p:spPr>
          <a:xfrm>
            <a:off x="11053933" y="3459779"/>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7"/>
          <p:cNvSpPr/>
          <p:nvPr/>
        </p:nvSpPr>
        <p:spPr>
          <a:xfrm>
            <a:off x="11147626" y="3788047"/>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7"/>
          <p:cNvSpPr/>
          <p:nvPr/>
        </p:nvSpPr>
        <p:spPr>
          <a:xfrm>
            <a:off x="12313394" y="4510362"/>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7"/>
          <p:cNvSpPr/>
          <p:nvPr/>
        </p:nvSpPr>
        <p:spPr>
          <a:xfrm>
            <a:off x="11917682" y="4153159"/>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7"/>
          <p:cNvSpPr/>
          <p:nvPr/>
        </p:nvSpPr>
        <p:spPr>
          <a:xfrm>
            <a:off x="11278423" y="4129429"/>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7"/>
          <p:cNvSpPr/>
          <p:nvPr/>
        </p:nvSpPr>
        <p:spPr>
          <a:xfrm>
            <a:off x="11500218" y="4540441"/>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7"/>
          <p:cNvSpPr/>
          <p:nvPr/>
        </p:nvSpPr>
        <p:spPr>
          <a:xfrm>
            <a:off x="12656858" y="5364129"/>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7"/>
          <p:cNvSpPr/>
          <p:nvPr/>
        </p:nvSpPr>
        <p:spPr>
          <a:xfrm>
            <a:off x="12274572" y="5104554"/>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7"/>
          <p:cNvSpPr/>
          <p:nvPr/>
        </p:nvSpPr>
        <p:spPr>
          <a:xfrm>
            <a:off x="12382295" y="5303138"/>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7"/>
          <p:cNvSpPr/>
          <p:nvPr/>
        </p:nvSpPr>
        <p:spPr>
          <a:xfrm>
            <a:off x="11698386" y="5366835"/>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p7"/>
          <p:cNvSpPr/>
          <p:nvPr/>
        </p:nvSpPr>
        <p:spPr>
          <a:xfrm>
            <a:off x="12216704" y="4696144"/>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7"/>
          <p:cNvSpPr/>
          <p:nvPr/>
        </p:nvSpPr>
        <p:spPr>
          <a:xfrm>
            <a:off x="11540913" y="4762964"/>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7"/>
          <p:cNvSpPr/>
          <p:nvPr/>
        </p:nvSpPr>
        <p:spPr>
          <a:xfrm>
            <a:off x="11650509" y="4955720"/>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7"/>
          <p:cNvSpPr/>
          <p:nvPr/>
        </p:nvSpPr>
        <p:spPr>
          <a:xfrm>
            <a:off x="11263051" y="4688338"/>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7"/>
          <p:cNvSpPr/>
          <p:nvPr/>
        </p:nvSpPr>
        <p:spPr>
          <a:xfrm>
            <a:off x="12400197" y="5527326"/>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7"/>
          <p:cNvSpPr/>
          <p:nvPr/>
        </p:nvSpPr>
        <p:spPr>
          <a:xfrm>
            <a:off x="12633960" y="5906666"/>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7"/>
          <p:cNvSpPr/>
          <p:nvPr/>
        </p:nvSpPr>
        <p:spPr>
          <a:xfrm>
            <a:off x="12007087" y="5899818"/>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7"/>
          <p:cNvSpPr/>
          <p:nvPr/>
        </p:nvSpPr>
        <p:spPr>
          <a:xfrm>
            <a:off x="11606275" y="5551473"/>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7"/>
          <p:cNvSpPr/>
          <p:nvPr/>
        </p:nvSpPr>
        <p:spPr>
          <a:xfrm>
            <a:off x="12766141" y="6264639"/>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7"/>
          <p:cNvSpPr/>
          <p:nvPr/>
        </p:nvSpPr>
        <p:spPr>
          <a:xfrm>
            <a:off x="12864497" y="6596894"/>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7"/>
          <p:cNvSpPr/>
          <p:nvPr/>
        </p:nvSpPr>
        <p:spPr>
          <a:xfrm>
            <a:off x="12419659" y="6038463"/>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7"/>
          <p:cNvSpPr/>
          <p:nvPr/>
        </p:nvSpPr>
        <p:spPr>
          <a:xfrm>
            <a:off x="11647595" y="4270978"/>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7"/>
          <p:cNvSpPr/>
          <p:nvPr/>
        </p:nvSpPr>
        <p:spPr>
          <a:xfrm>
            <a:off x="10945461" y="4009321"/>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7"/>
          <p:cNvSpPr/>
          <p:nvPr/>
        </p:nvSpPr>
        <p:spPr>
          <a:xfrm>
            <a:off x="10480828" y="3578534"/>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7"/>
          <p:cNvSpPr/>
          <p:nvPr/>
        </p:nvSpPr>
        <p:spPr>
          <a:xfrm>
            <a:off x="10761479" y="4202181"/>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7"/>
          <p:cNvSpPr/>
          <p:nvPr/>
        </p:nvSpPr>
        <p:spPr>
          <a:xfrm>
            <a:off x="11809023" y="4646706"/>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7"/>
          <p:cNvSpPr/>
          <p:nvPr/>
        </p:nvSpPr>
        <p:spPr>
          <a:xfrm>
            <a:off x="11857420" y="4846228"/>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7"/>
          <p:cNvSpPr/>
          <p:nvPr/>
        </p:nvSpPr>
        <p:spPr>
          <a:xfrm>
            <a:off x="11056317" y="4474662"/>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7"/>
          <p:cNvSpPr/>
          <p:nvPr/>
        </p:nvSpPr>
        <p:spPr>
          <a:xfrm>
            <a:off x="11299968" y="4935632"/>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7"/>
          <p:cNvSpPr/>
          <p:nvPr/>
        </p:nvSpPr>
        <p:spPr>
          <a:xfrm>
            <a:off x="12168515" y="5587589"/>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7"/>
          <p:cNvSpPr/>
          <p:nvPr/>
        </p:nvSpPr>
        <p:spPr>
          <a:xfrm>
            <a:off x="11887707" y="5415232"/>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7"/>
          <p:cNvSpPr/>
          <p:nvPr/>
        </p:nvSpPr>
        <p:spPr>
          <a:xfrm>
            <a:off x="11909356" y="5676848"/>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7"/>
          <p:cNvSpPr/>
          <p:nvPr/>
        </p:nvSpPr>
        <p:spPr>
          <a:xfrm>
            <a:off x="11853257" y="5115066"/>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7"/>
          <p:cNvSpPr/>
          <p:nvPr/>
        </p:nvSpPr>
        <p:spPr>
          <a:xfrm>
            <a:off x="11070316" y="4823122"/>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7"/>
          <p:cNvSpPr/>
          <p:nvPr/>
        </p:nvSpPr>
        <p:spPr>
          <a:xfrm>
            <a:off x="11159741" y="5164088"/>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7"/>
          <p:cNvSpPr/>
          <p:nvPr/>
        </p:nvSpPr>
        <p:spPr>
          <a:xfrm>
            <a:off x="10964393" y="5329679"/>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7"/>
          <p:cNvSpPr/>
          <p:nvPr/>
        </p:nvSpPr>
        <p:spPr>
          <a:xfrm>
            <a:off x="12169555" y="6080875"/>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7"/>
          <p:cNvSpPr/>
          <p:nvPr/>
        </p:nvSpPr>
        <p:spPr>
          <a:xfrm>
            <a:off x="12406441" y="6359529"/>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7"/>
          <p:cNvSpPr/>
          <p:nvPr/>
        </p:nvSpPr>
        <p:spPr>
          <a:xfrm>
            <a:off x="11496158" y="5996654"/>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7"/>
          <p:cNvSpPr/>
          <p:nvPr/>
        </p:nvSpPr>
        <p:spPr>
          <a:xfrm>
            <a:off x="12040809" y="6301847"/>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7"/>
          <p:cNvSpPr/>
          <p:nvPr/>
        </p:nvSpPr>
        <p:spPr>
          <a:xfrm>
            <a:off x="12295388" y="6643688"/>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7"/>
          <p:cNvSpPr/>
          <p:nvPr/>
        </p:nvSpPr>
        <p:spPr>
          <a:xfrm>
            <a:off x="11336812" y="4371727"/>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7"/>
          <p:cNvSpPr/>
          <p:nvPr/>
        </p:nvSpPr>
        <p:spPr>
          <a:xfrm>
            <a:off x="10649885" y="4523892"/>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7"/>
          <p:cNvSpPr/>
          <p:nvPr/>
        </p:nvSpPr>
        <p:spPr>
          <a:xfrm>
            <a:off x="10370565" y="4135258"/>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7"/>
          <p:cNvSpPr/>
          <p:nvPr/>
        </p:nvSpPr>
        <p:spPr>
          <a:xfrm>
            <a:off x="10839831" y="4758696"/>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7"/>
          <p:cNvSpPr/>
          <p:nvPr/>
        </p:nvSpPr>
        <p:spPr>
          <a:xfrm>
            <a:off x="11616058" y="5201869"/>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7"/>
          <p:cNvSpPr/>
          <p:nvPr/>
        </p:nvSpPr>
        <p:spPr>
          <a:xfrm>
            <a:off x="11433710" y="5085299"/>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p7"/>
          <p:cNvSpPr/>
          <p:nvPr/>
        </p:nvSpPr>
        <p:spPr>
          <a:xfrm>
            <a:off x="10780765" y="5049912"/>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7"/>
          <p:cNvSpPr/>
          <p:nvPr/>
        </p:nvSpPr>
        <p:spPr>
          <a:xfrm>
            <a:off x="11805380" y="6037172"/>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7"/>
          <p:cNvSpPr/>
          <p:nvPr/>
        </p:nvSpPr>
        <p:spPr>
          <a:xfrm>
            <a:off x="11651758" y="5782093"/>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7"/>
          <p:cNvSpPr/>
          <p:nvPr/>
        </p:nvSpPr>
        <p:spPr>
          <a:xfrm>
            <a:off x="11386458" y="5343834"/>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7"/>
          <p:cNvSpPr/>
          <p:nvPr/>
        </p:nvSpPr>
        <p:spPr>
          <a:xfrm>
            <a:off x="10617693" y="5269312"/>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7"/>
          <p:cNvSpPr/>
          <p:nvPr/>
        </p:nvSpPr>
        <p:spPr>
          <a:xfrm>
            <a:off x="11066027" y="5718147"/>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7"/>
          <p:cNvSpPr/>
          <p:nvPr/>
        </p:nvSpPr>
        <p:spPr>
          <a:xfrm>
            <a:off x="11671013" y="6300182"/>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7"/>
          <p:cNvSpPr/>
          <p:nvPr/>
        </p:nvSpPr>
        <p:spPr>
          <a:xfrm>
            <a:off x="11919660" y="6563390"/>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7"/>
          <p:cNvSpPr/>
          <p:nvPr/>
        </p:nvSpPr>
        <p:spPr>
          <a:xfrm>
            <a:off x="11607316" y="6639072"/>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7"/>
          <p:cNvSpPr/>
          <p:nvPr/>
        </p:nvSpPr>
        <p:spPr>
          <a:xfrm>
            <a:off x="10995773" y="5027535"/>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7"/>
          <p:cNvSpPr/>
          <p:nvPr/>
        </p:nvSpPr>
        <p:spPr>
          <a:xfrm>
            <a:off x="10297991" y="4687506"/>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7"/>
          <p:cNvSpPr/>
          <p:nvPr/>
        </p:nvSpPr>
        <p:spPr>
          <a:xfrm>
            <a:off x="10513249" y="4901390"/>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7"/>
          <p:cNvSpPr/>
          <p:nvPr/>
        </p:nvSpPr>
        <p:spPr>
          <a:xfrm>
            <a:off x="11360542" y="5713286"/>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7"/>
          <p:cNvSpPr/>
          <p:nvPr/>
        </p:nvSpPr>
        <p:spPr>
          <a:xfrm>
            <a:off x="11190653" y="5474870"/>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7"/>
          <p:cNvSpPr/>
          <p:nvPr/>
        </p:nvSpPr>
        <p:spPr>
          <a:xfrm>
            <a:off x="11360022" y="6300796"/>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7"/>
          <p:cNvSpPr/>
          <p:nvPr/>
        </p:nvSpPr>
        <p:spPr>
          <a:xfrm>
            <a:off x="11137041" y="6081177"/>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7"/>
          <p:cNvSpPr/>
          <p:nvPr/>
        </p:nvSpPr>
        <p:spPr>
          <a:xfrm>
            <a:off x="10385907" y="5776868"/>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p7"/>
          <p:cNvSpPr/>
          <p:nvPr/>
        </p:nvSpPr>
        <p:spPr>
          <a:xfrm>
            <a:off x="11162343" y="6586453"/>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7"/>
          <p:cNvSpPr/>
          <p:nvPr/>
        </p:nvSpPr>
        <p:spPr>
          <a:xfrm>
            <a:off x="10760792" y="5573746"/>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7"/>
          <p:cNvSpPr/>
          <p:nvPr/>
        </p:nvSpPr>
        <p:spPr>
          <a:xfrm>
            <a:off x="10311639" y="5279512"/>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7"/>
          <p:cNvSpPr/>
          <p:nvPr/>
        </p:nvSpPr>
        <p:spPr>
          <a:xfrm>
            <a:off x="10781889" y="5998944"/>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7"/>
          <p:cNvSpPr/>
          <p:nvPr/>
        </p:nvSpPr>
        <p:spPr>
          <a:xfrm>
            <a:off x="10737072" y="6514139"/>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7"/>
          <p:cNvSpPr/>
          <p:nvPr/>
        </p:nvSpPr>
        <p:spPr>
          <a:xfrm>
            <a:off x="10352674" y="6386558"/>
            <a:ext cx="85725" cy="85725"/>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7"/>
          <p:cNvSpPr/>
          <p:nvPr/>
        </p:nvSpPr>
        <p:spPr>
          <a:xfrm>
            <a:off x="838200" y="3810000"/>
            <a:ext cx="8096250" cy="1666875"/>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64DEC3"/>
              </a:buClr>
              <a:buSzPts val="8250"/>
              <a:buFont typeface="Cambria Math"/>
              <a:buNone/>
            </a:pPr>
            <a:r>
              <a:rPr b="0" lang="en-US" sz="8250">
                <a:solidFill>
                  <a:srgbClr val="64DEC3"/>
                </a:solidFill>
                <a:latin typeface="Cambria Math"/>
                <a:ea typeface="Cambria Math"/>
                <a:cs typeface="Cambria Math"/>
                <a:sym typeface="Cambria Math"/>
              </a:rPr>
              <a:t>Найти путь</a:t>
            </a:r>
            <a:endParaRPr/>
          </a:p>
        </p:txBody>
      </p:sp>
      <p:sp>
        <p:nvSpPr>
          <p:cNvPr id="770" name="Google Shape;770;p7"/>
          <p:cNvSpPr/>
          <p:nvPr/>
        </p:nvSpPr>
        <p:spPr>
          <a:xfrm>
            <a:off x="838200" y="6048375"/>
            <a:ext cx="8572500" cy="9525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2400"/>
              <a:buFont typeface="Arial"/>
              <a:buNone/>
            </a:pPr>
            <a:r>
              <a:rPr b="0" lang="en-US" sz="2400">
                <a:solidFill>
                  <a:srgbClr val="A5B5C3"/>
                </a:solidFill>
                <a:latin typeface="Arial"/>
                <a:ea typeface="Arial"/>
                <a:cs typeface="Arial"/>
                <a:sym typeface="Arial"/>
              </a:rPr>
              <a:t>Состояние и операции известны</a:t>
            </a:r>
            <a:endParaRPr/>
          </a:p>
          <a:p>
            <a:pPr indent="0" lvl="0" marL="0" marR="0" rtl="0" algn="l">
              <a:lnSpc>
                <a:spcPct val="112000"/>
              </a:lnSpc>
              <a:spcBef>
                <a:spcPts val="0"/>
              </a:spcBef>
              <a:spcAft>
                <a:spcPts val="0"/>
              </a:spcAft>
              <a:buClr>
                <a:srgbClr val="A5B5C3"/>
              </a:buClr>
              <a:buSzPts val="2400"/>
              <a:buFont typeface="Arial"/>
              <a:buNone/>
            </a:pPr>
            <a:r>
              <a:rPr b="0" lang="en-US" sz="2400">
                <a:solidFill>
                  <a:srgbClr val="A5B5C3"/>
                </a:solidFill>
                <a:latin typeface="Arial"/>
                <a:ea typeface="Arial"/>
                <a:cs typeface="Arial"/>
                <a:sym typeface="Arial"/>
              </a:rPr>
              <a:t>Соседей можно вычислить</a:t>
            </a:r>
            <a:endParaRPr/>
          </a:p>
        </p:txBody>
      </p:sp>
      <p:sp>
        <p:nvSpPr>
          <p:cNvPr id="771" name="Google Shape;771;p7"/>
          <p:cNvSpPr/>
          <p:nvPr/>
        </p:nvSpPr>
        <p:spPr>
          <a:xfrm>
            <a:off x="838200" y="7934325"/>
            <a:ext cx="13563600" cy="9525"/>
          </a:xfrm>
          <a:custGeom>
            <a:rect b="b" l="l" r="r" t="t"/>
            <a:pathLst>
              <a:path extrusionOk="0" h="9525" w="13563600">
                <a:moveTo>
                  <a:pt x="0" y="0"/>
                </a:moveTo>
                <a:lnTo>
                  <a:pt x="13563600" y="0"/>
                </a:lnTo>
              </a:path>
            </a:pathLst>
          </a:custGeom>
          <a:noFill/>
          <a:ln cap="flat" cmpd="sng" w="9525">
            <a:solidFill>
              <a:srgbClr val="354857"/>
            </a:solidFill>
            <a:prstDash val="solid"/>
            <a:round/>
            <a:headEnd len="sm" w="sm" type="none"/>
            <a:tailEnd len="sm" w="sm" type="none"/>
          </a:ln>
        </p:spPr>
      </p:sp>
      <p:sp>
        <p:nvSpPr>
          <p:cNvPr id="772" name="Google Shape;772;p7"/>
          <p:cNvSpPr/>
          <p:nvPr/>
        </p:nvSpPr>
        <p:spPr>
          <a:xfrm>
            <a:off x="13620750" y="8039100"/>
            <a:ext cx="781050" cy="333375"/>
          </a:xfrm>
          <a:prstGeom prst="rect">
            <a:avLst/>
          </a:prstGeom>
          <a:noFill/>
          <a:ln>
            <a:noFill/>
          </a:ln>
        </p:spPr>
        <p:txBody>
          <a:bodyPr anchorCtr="0" anchor="t" bIns="0" lIns="0" spcFirstLastPara="1" rIns="0" wrap="square" tIns="0">
            <a:noAutofit/>
          </a:bodyPr>
          <a:lstStyle/>
          <a:p>
            <a:pPr indent="0" lvl="0" marL="0" marR="0" rtl="0" algn="r">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03</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A25"/>
        </a:solidFill>
      </p:bgPr>
    </p:bg>
    <p:spTree>
      <p:nvGrpSpPr>
        <p:cNvPr id="777" name="Shape 777"/>
        <p:cNvGrpSpPr/>
        <p:nvPr/>
      </p:nvGrpSpPr>
      <p:grpSpPr>
        <a:xfrm>
          <a:off x="0" y="0"/>
          <a:ext cx="0" cy="0"/>
          <a:chOff x="0" y="0"/>
          <a:chExt cx="0" cy="0"/>
        </a:xfrm>
      </p:grpSpPr>
      <p:sp>
        <p:nvSpPr>
          <p:cNvPr id="778" name="Google Shape;778;p8"/>
          <p:cNvSpPr/>
          <p:nvPr/>
        </p:nvSpPr>
        <p:spPr>
          <a:xfrm>
            <a:off x="838200" y="428625"/>
            <a:ext cx="13239750" cy="2857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350"/>
              <a:buFont typeface="Arial"/>
              <a:buNone/>
            </a:pPr>
            <a:r>
              <a:rPr b="1" lang="en-US" sz="1350">
                <a:solidFill>
                  <a:srgbClr val="A5B5C3"/>
                </a:solidFill>
                <a:latin typeface="Arial"/>
                <a:ea typeface="Arial"/>
                <a:cs typeface="Arial"/>
                <a:sym typeface="Arial"/>
              </a:rPr>
              <a:t>ГРАФ КЭЛИ</a:t>
            </a:r>
            <a:endParaRPr/>
          </a:p>
        </p:txBody>
      </p:sp>
      <p:sp>
        <p:nvSpPr>
          <p:cNvPr id="779" name="Google Shape;779;p8"/>
          <p:cNvSpPr/>
          <p:nvPr/>
        </p:nvSpPr>
        <p:spPr>
          <a:xfrm>
            <a:off x="838200" y="1028700"/>
            <a:ext cx="13563600" cy="1295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3900"/>
              <a:buFont typeface="Arial"/>
              <a:buNone/>
            </a:pPr>
            <a:r>
              <a:rPr b="1" lang="en-US" sz="3900">
                <a:solidFill>
                  <a:srgbClr val="F4F0E7"/>
                </a:solidFill>
                <a:latin typeface="Arial"/>
                <a:ea typeface="Arial"/>
                <a:cs typeface="Arial"/>
                <a:sym typeface="Arial"/>
              </a:rPr>
              <a:t>Граф Кэли: состояния и генераторы</a:t>
            </a:r>
            <a:endParaRPr/>
          </a:p>
        </p:txBody>
      </p:sp>
      <p:sp>
        <p:nvSpPr>
          <p:cNvPr id="780" name="Google Shape;780;p8"/>
          <p:cNvSpPr/>
          <p:nvPr/>
        </p:nvSpPr>
        <p:spPr>
          <a:xfrm>
            <a:off x="10408994" y="6400800"/>
            <a:ext cx="1194321" cy="9525"/>
          </a:xfrm>
          <a:custGeom>
            <a:rect b="b" l="l" r="r" t="t"/>
            <a:pathLst>
              <a:path extrusionOk="0" h="9525" w="1194321">
                <a:moveTo>
                  <a:pt x="1194321" y="0"/>
                </a:moveTo>
                <a:lnTo>
                  <a:pt x="0" y="0"/>
                </a:lnTo>
              </a:path>
            </a:pathLst>
          </a:custGeom>
          <a:noFill/>
          <a:ln cap="flat" cmpd="sng" w="12375">
            <a:solidFill>
              <a:srgbClr val="79BFFF"/>
            </a:solidFill>
            <a:prstDash val="solid"/>
            <a:round/>
            <a:headEnd len="sm" w="sm" type="none"/>
            <a:tailEnd len="sm" w="sm" type="none"/>
          </a:ln>
        </p:spPr>
      </p:sp>
      <p:sp>
        <p:nvSpPr>
          <p:cNvPr id="781" name="Google Shape;781;p8"/>
          <p:cNvSpPr/>
          <p:nvPr/>
        </p:nvSpPr>
        <p:spPr>
          <a:xfrm>
            <a:off x="12160528" y="5044913"/>
            <a:ext cx="597091" cy="1034181"/>
          </a:xfrm>
          <a:custGeom>
            <a:rect b="b" l="l" r="r" t="t"/>
            <a:pathLst>
              <a:path extrusionOk="0" h="1034181" w="597091">
                <a:moveTo>
                  <a:pt x="0" y="1034181"/>
                </a:moveTo>
                <a:lnTo>
                  <a:pt x="597091" y="0"/>
                </a:lnTo>
              </a:path>
            </a:pathLst>
          </a:custGeom>
          <a:noFill/>
          <a:ln cap="flat" cmpd="sng" w="12375">
            <a:solidFill>
              <a:srgbClr val="64DEC3"/>
            </a:solidFill>
            <a:prstDash val="solid"/>
            <a:round/>
            <a:headEnd len="sm" w="sm" type="none"/>
            <a:tailEnd len="sm" w="sm" type="none"/>
          </a:ln>
        </p:spPr>
      </p:sp>
      <p:sp>
        <p:nvSpPr>
          <p:cNvPr id="782" name="Google Shape;782;p8"/>
          <p:cNvSpPr/>
          <p:nvPr/>
        </p:nvSpPr>
        <p:spPr>
          <a:xfrm>
            <a:off x="9245136" y="5044910"/>
            <a:ext cx="597114" cy="1034187"/>
          </a:xfrm>
          <a:custGeom>
            <a:rect b="b" l="l" r="r" t="t"/>
            <a:pathLst>
              <a:path extrusionOk="0" h="1034187" w="597114">
                <a:moveTo>
                  <a:pt x="597114" y="1034187"/>
                </a:moveTo>
                <a:lnTo>
                  <a:pt x="0" y="0"/>
                </a:lnTo>
              </a:path>
            </a:pathLst>
          </a:custGeom>
          <a:noFill/>
          <a:ln cap="flat" cmpd="sng" w="12375">
            <a:solidFill>
              <a:srgbClr val="64DEC3"/>
            </a:solidFill>
            <a:prstDash val="solid"/>
            <a:round/>
            <a:headEnd len="sm" w="sm" type="none"/>
            <a:tailEnd len="sm" w="sm" type="none"/>
          </a:ln>
        </p:spPr>
      </p:sp>
      <p:sp>
        <p:nvSpPr>
          <p:cNvPr id="783" name="Google Shape;783;p8"/>
          <p:cNvSpPr/>
          <p:nvPr/>
        </p:nvSpPr>
        <p:spPr>
          <a:xfrm>
            <a:off x="12165277" y="3358913"/>
            <a:ext cx="597119" cy="1034331"/>
          </a:xfrm>
          <a:custGeom>
            <a:rect b="b" l="l" r="r" t="t"/>
            <a:pathLst>
              <a:path extrusionOk="0" h="1034331" w="597119">
                <a:moveTo>
                  <a:pt x="597119" y="1034331"/>
                </a:moveTo>
                <a:lnTo>
                  <a:pt x="0" y="0"/>
                </a:lnTo>
              </a:path>
            </a:pathLst>
          </a:custGeom>
          <a:noFill/>
          <a:ln cap="flat" cmpd="sng" w="12375">
            <a:solidFill>
              <a:srgbClr val="79BFFF"/>
            </a:solidFill>
            <a:prstDash val="solid"/>
            <a:round/>
            <a:headEnd len="sm" w="sm" type="none"/>
            <a:tailEnd len="sm" w="sm" type="none"/>
          </a:ln>
        </p:spPr>
      </p:sp>
      <p:sp>
        <p:nvSpPr>
          <p:cNvPr id="784" name="Google Shape;784;p8"/>
          <p:cNvSpPr/>
          <p:nvPr/>
        </p:nvSpPr>
        <p:spPr>
          <a:xfrm>
            <a:off x="9240359" y="3358910"/>
            <a:ext cx="597142" cy="1034337"/>
          </a:xfrm>
          <a:custGeom>
            <a:rect b="b" l="l" r="r" t="t"/>
            <a:pathLst>
              <a:path extrusionOk="0" h="1034337" w="597142">
                <a:moveTo>
                  <a:pt x="0" y="1034337"/>
                </a:moveTo>
                <a:lnTo>
                  <a:pt x="597142" y="0"/>
                </a:lnTo>
              </a:path>
            </a:pathLst>
          </a:custGeom>
          <a:noFill/>
          <a:ln cap="flat" cmpd="sng" w="12375">
            <a:solidFill>
              <a:srgbClr val="79BFFF"/>
            </a:solidFill>
            <a:prstDash val="solid"/>
            <a:round/>
            <a:headEnd len="sm" w="sm" type="none"/>
            <a:tailEnd len="sm" w="sm" type="none"/>
          </a:ln>
        </p:spPr>
      </p:sp>
      <p:sp>
        <p:nvSpPr>
          <p:cNvPr id="785" name="Google Shape;785;p8"/>
          <p:cNvSpPr/>
          <p:nvPr/>
        </p:nvSpPr>
        <p:spPr>
          <a:xfrm>
            <a:off x="10408994" y="3028950"/>
            <a:ext cx="1194321" cy="9525"/>
          </a:xfrm>
          <a:custGeom>
            <a:rect b="b" l="l" r="r" t="t"/>
            <a:pathLst>
              <a:path extrusionOk="0" h="9525" w="1194321">
                <a:moveTo>
                  <a:pt x="1194321" y="0"/>
                </a:moveTo>
                <a:lnTo>
                  <a:pt x="0" y="0"/>
                </a:lnTo>
              </a:path>
            </a:pathLst>
          </a:custGeom>
          <a:noFill/>
          <a:ln cap="flat" cmpd="sng" w="12375">
            <a:solidFill>
              <a:srgbClr val="64DEC3"/>
            </a:solidFill>
            <a:prstDash val="solid"/>
            <a:round/>
            <a:headEnd len="sm" w="sm" type="none"/>
            <a:tailEnd len="sm" w="sm" type="none"/>
          </a:ln>
        </p:spPr>
      </p:sp>
      <p:sp>
        <p:nvSpPr>
          <p:cNvPr id="786" name="Google Shape;786;p8"/>
          <p:cNvSpPr/>
          <p:nvPr/>
        </p:nvSpPr>
        <p:spPr>
          <a:xfrm>
            <a:off x="11622365" y="6048375"/>
            <a:ext cx="704850" cy="704850"/>
          </a:xfrm>
          <a:prstGeom prst="ellipse">
            <a:avLst/>
          </a:prstGeom>
          <a:solidFill>
            <a:srgbClr val="64DEC3"/>
          </a:solidFill>
          <a:ln cap="flat" cmpd="sng" w="12375">
            <a:solidFill>
              <a:srgbClr val="64DEC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8"/>
          <p:cNvSpPr/>
          <p:nvPr/>
        </p:nvSpPr>
        <p:spPr>
          <a:xfrm>
            <a:off x="11622365" y="6257925"/>
            <a:ext cx="704850" cy="36195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162736"/>
              </a:buClr>
              <a:buSzPts val="1800"/>
              <a:buFont typeface="Arial"/>
              <a:buNone/>
            </a:pPr>
            <a:r>
              <a:rPr b="1" lang="en-US" sz="1800">
                <a:solidFill>
                  <a:srgbClr val="162736"/>
                </a:solidFill>
                <a:latin typeface="Arial"/>
                <a:ea typeface="Arial"/>
                <a:cs typeface="Arial"/>
                <a:sym typeface="Arial"/>
              </a:rPr>
              <a:t>123</a:t>
            </a:r>
            <a:endParaRPr/>
          </a:p>
        </p:txBody>
      </p:sp>
      <p:sp>
        <p:nvSpPr>
          <p:cNvPr id="788" name="Google Shape;788;p8"/>
          <p:cNvSpPr/>
          <p:nvPr/>
        </p:nvSpPr>
        <p:spPr>
          <a:xfrm>
            <a:off x="9675569" y="6048375"/>
            <a:ext cx="704850" cy="7048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 name="Google Shape;789;p8"/>
          <p:cNvSpPr/>
          <p:nvPr/>
        </p:nvSpPr>
        <p:spPr>
          <a:xfrm>
            <a:off x="9675569" y="6257925"/>
            <a:ext cx="704850" cy="36195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F4F0E7"/>
              </a:buClr>
              <a:buSzPts val="1800"/>
              <a:buFont typeface="Arial"/>
              <a:buNone/>
            </a:pPr>
            <a:r>
              <a:rPr b="1" lang="en-US" sz="1800">
                <a:solidFill>
                  <a:srgbClr val="F4F0E7"/>
                </a:solidFill>
                <a:latin typeface="Arial"/>
                <a:ea typeface="Arial"/>
                <a:cs typeface="Arial"/>
                <a:sym typeface="Arial"/>
              </a:rPr>
              <a:t>213</a:t>
            </a:r>
            <a:endParaRPr/>
          </a:p>
        </p:txBody>
      </p:sp>
      <p:sp>
        <p:nvSpPr>
          <p:cNvPr id="790" name="Google Shape;790;p8"/>
          <p:cNvSpPr/>
          <p:nvPr/>
        </p:nvSpPr>
        <p:spPr>
          <a:xfrm>
            <a:off x="12595696" y="4362533"/>
            <a:ext cx="704850" cy="7048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 name="Google Shape;791;p8"/>
          <p:cNvSpPr/>
          <p:nvPr/>
        </p:nvSpPr>
        <p:spPr>
          <a:xfrm>
            <a:off x="12595696" y="4572083"/>
            <a:ext cx="704850" cy="36195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F4F0E7"/>
              </a:buClr>
              <a:buSzPts val="1800"/>
              <a:buFont typeface="Arial"/>
              <a:buNone/>
            </a:pPr>
            <a:r>
              <a:rPr b="1" lang="en-US" sz="1800">
                <a:solidFill>
                  <a:srgbClr val="F4F0E7"/>
                </a:solidFill>
                <a:latin typeface="Arial"/>
                <a:ea typeface="Arial"/>
                <a:cs typeface="Arial"/>
                <a:sym typeface="Arial"/>
              </a:rPr>
              <a:t>132</a:t>
            </a:r>
            <a:endParaRPr/>
          </a:p>
        </p:txBody>
      </p:sp>
      <p:sp>
        <p:nvSpPr>
          <p:cNvPr id="792" name="Google Shape;792;p8"/>
          <p:cNvSpPr/>
          <p:nvPr/>
        </p:nvSpPr>
        <p:spPr>
          <a:xfrm>
            <a:off x="8702204" y="4362533"/>
            <a:ext cx="704850" cy="7048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3" name="Google Shape;793;p8"/>
          <p:cNvSpPr/>
          <p:nvPr/>
        </p:nvSpPr>
        <p:spPr>
          <a:xfrm>
            <a:off x="8702204" y="4572083"/>
            <a:ext cx="704850" cy="36195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F4F0E7"/>
              </a:buClr>
              <a:buSzPts val="1800"/>
              <a:buFont typeface="Arial"/>
              <a:buNone/>
            </a:pPr>
            <a:r>
              <a:rPr b="1" lang="en-US" sz="1800">
                <a:solidFill>
                  <a:srgbClr val="F4F0E7"/>
                </a:solidFill>
                <a:latin typeface="Arial"/>
                <a:ea typeface="Arial"/>
                <a:cs typeface="Arial"/>
                <a:sym typeface="Arial"/>
              </a:rPr>
              <a:t>231</a:t>
            </a:r>
            <a:endParaRPr/>
          </a:p>
        </p:txBody>
      </p:sp>
      <p:sp>
        <p:nvSpPr>
          <p:cNvPr id="794" name="Google Shape;794;p8"/>
          <p:cNvSpPr/>
          <p:nvPr/>
        </p:nvSpPr>
        <p:spPr>
          <a:xfrm>
            <a:off x="11622365" y="2676525"/>
            <a:ext cx="704850" cy="7048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 name="Google Shape;795;p8"/>
          <p:cNvSpPr/>
          <p:nvPr/>
        </p:nvSpPr>
        <p:spPr>
          <a:xfrm>
            <a:off x="11622365" y="2886075"/>
            <a:ext cx="704850" cy="36195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F4F0E7"/>
              </a:buClr>
              <a:buSzPts val="1800"/>
              <a:buFont typeface="Arial"/>
              <a:buNone/>
            </a:pPr>
            <a:r>
              <a:rPr b="1" lang="en-US" sz="1800">
                <a:solidFill>
                  <a:srgbClr val="F4F0E7"/>
                </a:solidFill>
                <a:latin typeface="Arial"/>
                <a:ea typeface="Arial"/>
                <a:cs typeface="Arial"/>
                <a:sym typeface="Arial"/>
              </a:rPr>
              <a:t>312</a:t>
            </a:r>
            <a:endParaRPr/>
          </a:p>
        </p:txBody>
      </p:sp>
      <p:sp>
        <p:nvSpPr>
          <p:cNvPr id="796" name="Google Shape;796;p8"/>
          <p:cNvSpPr/>
          <p:nvPr/>
        </p:nvSpPr>
        <p:spPr>
          <a:xfrm>
            <a:off x="9675569" y="2676525"/>
            <a:ext cx="704850" cy="704850"/>
          </a:xfrm>
          <a:prstGeom prst="ellipse">
            <a:avLst/>
          </a:prstGeom>
          <a:solidFill>
            <a:srgbClr val="647D91"/>
          </a:solidFill>
          <a:ln cap="flat" cmpd="sng" w="12375">
            <a:solidFill>
              <a:srgbClr val="647D9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 name="Google Shape;797;p8"/>
          <p:cNvSpPr/>
          <p:nvPr/>
        </p:nvSpPr>
        <p:spPr>
          <a:xfrm>
            <a:off x="9675569" y="2886075"/>
            <a:ext cx="704850" cy="36195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F4F0E7"/>
              </a:buClr>
              <a:buSzPts val="1800"/>
              <a:buFont typeface="Arial"/>
              <a:buNone/>
            </a:pPr>
            <a:r>
              <a:rPr b="1" lang="en-US" sz="1800">
                <a:solidFill>
                  <a:srgbClr val="F4F0E7"/>
                </a:solidFill>
                <a:latin typeface="Arial"/>
                <a:ea typeface="Arial"/>
                <a:cs typeface="Arial"/>
                <a:sym typeface="Arial"/>
              </a:rPr>
              <a:t>321</a:t>
            </a:r>
            <a:endParaRPr/>
          </a:p>
        </p:txBody>
      </p:sp>
      <p:sp>
        <p:nvSpPr>
          <p:cNvPr id="798" name="Google Shape;798;p8"/>
          <p:cNvSpPr/>
          <p:nvPr/>
        </p:nvSpPr>
        <p:spPr>
          <a:xfrm>
            <a:off x="838200" y="3219450"/>
            <a:ext cx="6762750" cy="190500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64DEC3"/>
              </a:buClr>
              <a:buSzPts val="3593"/>
              <a:buFont typeface="Cambria Math"/>
              <a:buNone/>
            </a:pPr>
            <a:r>
              <a:rPr b="0" lang="en-US" sz="3593">
                <a:solidFill>
                  <a:srgbClr val="64DEC3"/>
                </a:solidFill>
                <a:latin typeface="Cambria Math"/>
                <a:ea typeface="Cambria Math"/>
                <a:cs typeface="Cambria Math"/>
                <a:sym typeface="Cambria Math"/>
              </a:rPr>
              <a:t>G = ⟨S⟩     x → xa,  a ∈ S</a:t>
            </a:r>
            <a:endParaRPr/>
          </a:p>
        </p:txBody>
      </p:sp>
      <p:sp>
        <p:nvSpPr>
          <p:cNvPr id="799" name="Google Shape;799;p8"/>
          <p:cNvSpPr/>
          <p:nvPr/>
        </p:nvSpPr>
        <p:spPr>
          <a:xfrm>
            <a:off x="838200" y="5619750"/>
            <a:ext cx="6667500" cy="11430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2250"/>
              <a:buFont typeface="Arial"/>
              <a:buNone/>
            </a:pPr>
            <a:r>
              <a:rPr b="0" lang="en-US" sz="2250">
                <a:solidFill>
                  <a:srgbClr val="A5B5C3"/>
                </a:solidFill>
                <a:latin typeface="Arial"/>
                <a:ea typeface="Arial"/>
                <a:cs typeface="Arial"/>
                <a:sym typeface="Arial"/>
              </a:rPr>
              <a:t>Вершины — элементы группы</a:t>
            </a:r>
            <a:endParaRPr/>
          </a:p>
          <a:p>
            <a:pPr indent="0" lvl="0" marL="0" marR="0" rtl="0" algn="l">
              <a:lnSpc>
                <a:spcPct val="112000"/>
              </a:lnSpc>
              <a:spcBef>
                <a:spcPts val="0"/>
              </a:spcBef>
              <a:spcAft>
                <a:spcPts val="0"/>
              </a:spcAft>
              <a:buClr>
                <a:srgbClr val="A5B5C3"/>
              </a:buClr>
              <a:buSzPts val="2250"/>
              <a:buFont typeface="Arial"/>
              <a:buNone/>
            </a:pPr>
            <a:r>
              <a:rPr b="0" lang="en-US" sz="2250">
                <a:solidFill>
                  <a:srgbClr val="A5B5C3"/>
                </a:solidFill>
                <a:latin typeface="Arial"/>
                <a:ea typeface="Arial"/>
                <a:cs typeface="Arial"/>
                <a:sym typeface="Arial"/>
              </a:rPr>
              <a:t>Рёбра — действие генераторов</a:t>
            </a:r>
            <a:endParaRPr/>
          </a:p>
        </p:txBody>
      </p:sp>
      <p:sp>
        <p:nvSpPr>
          <p:cNvPr id="800" name="Google Shape;800;p8"/>
          <p:cNvSpPr/>
          <p:nvPr/>
        </p:nvSpPr>
        <p:spPr>
          <a:xfrm>
            <a:off x="838200" y="7381875"/>
            <a:ext cx="13563600" cy="4762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800"/>
              <a:buFont typeface="Arial"/>
              <a:buNone/>
            </a:pPr>
            <a:r>
              <a:rPr b="0" lang="en-US" sz="1800">
                <a:solidFill>
                  <a:srgbClr val="A5B5C3"/>
                </a:solidFill>
                <a:latin typeface="Arial"/>
                <a:ea typeface="Arial"/>
                <a:cs typeface="Arial"/>
                <a:sym typeface="Arial"/>
              </a:rPr>
              <a:t>Вершины: элементы G · рёбра: действия из S · путь: слово</a:t>
            </a:r>
            <a:endParaRPr/>
          </a:p>
        </p:txBody>
      </p:sp>
      <p:sp>
        <p:nvSpPr>
          <p:cNvPr id="801" name="Google Shape;801;p8"/>
          <p:cNvSpPr/>
          <p:nvPr/>
        </p:nvSpPr>
        <p:spPr>
          <a:xfrm>
            <a:off x="838200" y="7934325"/>
            <a:ext cx="13563600" cy="9525"/>
          </a:xfrm>
          <a:custGeom>
            <a:rect b="b" l="l" r="r" t="t"/>
            <a:pathLst>
              <a:path extrusionOk="0" h="9525" w="13563600">
                <a:moveTo>
                  <a:pt x="0" y="0"/>
                </a:moveTo>
                <a:lnTo>
                  <a:pt x="13563600" y="0"/>
                </a:lnTo>
              </a:path>
            </a:pathLst>
          </a:custGeom>
          <a:noFill/>
          <a:ln cap="flat" cmpd="sng" w="9525">
            <a:solidFill>
              <a:srgbClr val="354857"/>
            </a:solidFill>
            <a:prstDash val="solid"/>
            <a:round/>
            <a:headEnd len="sm" w="sm" type="none"/>
            <a:tailEnd len="sm" w="sm" type="none"/>
          </a:ln>
        </p:spPr>
      </p:sp>
      <p:sp>
        <p:nvSpPr>
          <p:cNvPr id="802" name="Google Shape;802;p8"/>
          <p:cNvSpPr/>
          <p:nvPr/>
        </p:nvSpPr>
        <p:spPr>
          <a:xfrm>
            <a:off x="13620750" y="8039100"/>
            <a:ext cx="781050" cy="333375"/>
          </a:xfrm>
          <a:prstGeom prst="rect">
            <a:avLst/>
          </a:prstGeom>
          <a:noFill/>
          <a:ln>
            <a:noFill/>
          </a:ln>
        </p:spPr>
        <p:txBody>
          <a:bodyPr anchorCtr="0" anchor="t" bIns="0" lIns="0" spcFirstLastPara="1" rIns="0" wrap="square" tIns="0">
            <a:noAutofit/>
          </a:bodyPr>
          <a:lstStyle/>
          <a:p>
            <a:pPr indent="0" lvl="0" marL="0" marR="0" rtl="0" algn="r">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04</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A25"/>
        </a:solidFill>
      </p:bgPr>
    </p:bg>
    <p:spTree>
      <p:nvGrpSpPr>
        <p:cNvPr id="807" name="Shape 807"/>
        <p:cNvGrpSpPr/>
        <p:nvPr/>
      </p:nvGrpSpPr>
      <p:grpSpPr>
        <a:xfrm>
          <a:off x="0" y="0"/>
          <a:ext cx="0" cy="0"/>
          <a:chOff x="0" y="0"/>
          <a:chExt cx="0" cy="0"/>
        </a:xfrm>
      </p:grpSpPr>
      <p:sp>
        <p:nvSpPr>
          <p:cNvPr id="808" name="Google Shape;808;p9"/>
          <p:cNvSpPr/>
          <p:nvPr/>
        </p:nvSpPr>
        <p:spPr>
          <a:xfrm>
            <a:off x="838200" y="428625"/>
            <a:ext cx="13239750" cy="2857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350"/>
              <a:buFont typeface="Arial"/>
              <a:buNone/>
            </a:pPr>
            <a:r>
              <a:rPr b="1" lang="en-US" sz="1350">
                <a:solidFill>
                  <a:srgbClr val="A5B5C3"/>
                </a:solidFill>
                <a:latin typeface="Arial"/>
                <a:ea typeface="Arial"/>
                <a:cs typeface="Arial"/>
                <a:sym typeface="Arial"/>
              </a:rPr>
              <a:t>ЭТО НЕ ТОЛЬКО КУБИК</a:t>
            </a:r>
            <a:endParaRPr/>
          </a:p>
        </p:txBody>
      </p:sp>
      <p:sp>
        <p:nvSpPr>
          <p:cNvPr id="809" name="Google Shape;809;p9"/>
          <p:cNvSpPr/>
          <p:nvPr/>
        </p:nvSpPr>
        <p:spPr>
          <a:xfrm>
            <a:off x="838200" y="1028700"/>
            <a:ext cx="13563600" cy="1295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3900"/>
              <a:buFont typeface="Arial"/>
              <a:buNone/>
            </a:pPr>
            <a:r>
              <a:rPr b="1" lang="en-US" sz="3900">
                <a:solidFill>
                  <a:srgbClr val="F4F0E7"/>
                </a:solidFill>
                <a:latin typeface="Arial"/>
                <a:ea typeface="Arial"/>
                <a:cs typeface="Arial"/>
                <a:sym typeface="Arial"/>
              </a:rPr>
              <a:t>Перестройки генома: путь между порядками блоков</a:t>
            </a:r>
            <a:endParaRPr/>
          </a:p>
        </p:txBody>
      </p:sp>
      <p:sp>
        <p:nvSpPr>
          <p:cNvPr id="810" name="Google Shape;810;p9"/>
          <p:cNvSpPr/>
          <p:nvPr/>
        </p:nvSpPr>
        <p:spPr>
          <a:xfrm>
            <a:off x="838200" y="7610475"/>
            <a:ext cx="13563600" cy="2857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1950"/>
              <a:buFont typeface="Arial"/>
              <a:buNone/>
            </a:pPr>
            <a:r>
              <a:rPr b="1" lang="en-US" sz="1950">
                <a:solidFill>
                  <a:srgbClr val="F4F0E7"/>
                </a:solidFill>
                <a:latin typeface="Arial"/>
                <a:ea typeface="Arial"/>
                <a:cs typeface="Arial"/>
                <a:sym typeface="Arial"/>
              </a:rPr>
              <a:t>Два генома → две знаковые перестановки → 7 инверсий → кратчайший путь</a:t>
            </a:r>
            <a:endParaRPr/>
          </a:p>
        </p:txBody>
      </p:sp>
      <p:sp>
        <p:nvSpPr>
          <p:cNvPr id="811" name="Google Shape;811;p9"/>
          <p:cNvSpPr/>
          <p:nvPr/>
        </p:nvSpPr>
        <p:spPr>
          <a:xfrm>
            <a:off x="838200" y="7934325"/>
            <a:ext cx="13563600" cy="9525"/>
          </a:xfrm>
          <a:custGeom>
            <a:rect b="b" l="l" r="r" t="t"/>
            <a:pathLst>
              <a:path extrusionOk="0" h="9525" w="13563600">
                <a:moveTo>
                  <a:pt x="0" y="0"/>
                </a:moveTo>
                <a:lnTo>
                  <a:pt x="13563600" y="0"/>
                </a:lnTo>
              </a:path>
            </a:pathLst>
          </a:custGeom>
          <a:noFill/>
          <a:ln cap="flat" cmpd="sng" w="9525">
            <a:solidFill>
              <a:srgbClr val="354857"/>
            </a:solidFill>
            <a:prstDash val="solid"/>
            <a:round/>
            <a:headEnd len="sm" w="sm" type="none"/>
            <a:tailEnd len="sm" w="sm" type="none"/>
          </a:ln>
        </p:spPr>
      </p:sp>
      <p:sp>
        <p:nvSpPr>
          <p:cNvPr id="812" name="Google Shape;812;p9"/>
          <p:cNvSpPr/>
          <p:nvPr/>
        </p:nvSpPr>
        <p:spPr>
          <a:xfrm>
            <a:off x="7943850" y="2447925"/>
            <a:ext cx="6477000" cy="6191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2325"/>
              <a:buFont typeface="Arial"/>
              <a:buNone/>
            </a:pPr>
            <a:r>
              <a:rPr b="1" lang="en-US" sz="2325">
                <a:solidFill>
                  <a:srgbClr val="F4F0E7"/>
                </a:solidFill>
                <a:latin typeface="Arial"/>
                <a:ea typeface="Arial"/>
                <a:cs typeface="Arial"/>
                <a:sym typeface="Arial"/>
              </a:rPr>
              <a:t>Семь последовательных инверсий</a:t>
            </a:r>
            <a:endParaRPr/>
          </a:p>
        </p:txBody>
      </p:sp>
      <p:pic>
        <p:nvPicPr>
          <p:cNvPr id="813" name="Google Shape;813;p9"/>
          <p:cNvPicPr preferRelativeResize="0"/>
          <p:nvPr/>
        </p:nvPicPr>
        <p:blipFill rotWithShape="1">
          <a:blip r:embed="rId3">
            <a:alphaModFix/>
          </a:blip>
          <a:srcRect b="0" l="0" r="0" t="0"/>
          <a:stretch/>
        </p:blipFill>
        <p:spPr>
          <a:xfrm>
            <a:off x="8716736" y="3248025"/>
            <a:ext cx="4702629" cy="3429000"/>
          </a:xfrm>
          <a:prstGeom prst="rect">
            <a:avLst/>
          </a:prstGeom>
          <a:noFill/>
          <a:ln>
            <a:noFill/>
          </a:ln>
        </p:spPr>
      </p:pic>
      <p:sp>
        <p:nvSpPr>
          <p:cNvPr id="814" name="Google Shape;814;p9"/>
          <p:cNvSpPr/>
          <p:nvPr/>
        </p:nvSpPr>
        <p:spPr>
          <a:xfrm>
            <a:off x="8105775" y="6829425"/>
            <a:ext cx="5905500" cy="4191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950"/>
              <a:buFont typeface="Arial"/>
              <a:buNone/>
            </a:pPr>
            <a:r>
              <a:rPr b="0" lang="en-US" sz="1950">
                <a:solidFill>
                  <a:srgbClr val="A5B5C3"/>
                </a:solidFill>
                <a:latin typeface="Arial"/>
                <a:ea typeface="Arial"/>
                <a:cs typeface="Arial"/>
                <a:sym typeface="Arial"/>
              </a:rPr>
              <a:t>Кратчайший сценарий: 7 инверсий</a:t>
            </a:r>
            <a:endParaRPr/>
          </a:p>
        </p:txBody>
      </p:sp>
      <p:sp>
        <p:nvSpPr>
          <p:cNvPr id="815" name="Google Shape;815;p9"/>
          <p:cNvSpPr/>
          <p:nvPr/>
        </p:nvSpPr>
        <p:spPr>
          <a:xfrm>
            <a:off x="13620750" y="8039100"/>
            <a:ext cx="781050" cy="333375"/>
          </a:xfrm>
          <a:prstGeom prst="rect">
            <a:avLst/>
          </a:prstGeom>
          <a:noFill/>
          <a:ln>
            <a:noFill/>
          </a:ln>
        </p:spPr>
        <p:txBody>
          <a:bodyPr anchorCtr="0" anchor="t" bIns="0" lIns="0" spcFirstLastPara="1" rIns="0" wrap="square" tIns="0">
            <a:noAutofit/>
          </a:bodyPr>
          <a:lstStyle/>
          <a:p>
            <a:pPr indent="0" lvl="0" marL="0" marR="0" rtl="0" algn="r">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05</a:t>
            </a:r>
            <a:endParaRPr/>
          </a:p>
        </p:txBody>
      </p:sp>
      <p:sp>
        <p:nvSpPr>
          <p:cNvPr id="816" name="Google Shape;816;p9"/>
          <p:cNvSpPr/>
          <p:nvPr/>
        </p:nvSpPr>
        <p:spPr>
          <a:xfrm>
            <a:off x="838200" y="2514600"/>
            <a:ext cx="6591300" cy="5143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2400"/>
              <a:buFont typeface="Arial"/>
              <a:buNone/>
            </a:pPr>
            <a:r>
              <a:rPr b="1" lang="en-US" sz="2400">
                <a:solidFill>
                  <a:srgbClr val="F4F0E7"/>
                </a:solidFill>
                <a:latin typeface="Arial"/>
                <a:ea typeface="Arial"/>
                <a:cs typeface="Arial"/>
                <a:sym typeface="Arial"/>
              </a:rPr>
              <a:t>Две знаковые перестановки</a:t>
            </a:r>
            <a:endParaRPr/>
          </a:p>
        </p:txBody>
      </p:sp>
      <p:sp>
        <p:nvSpPr>
          <p:cNvPr id="817" name="Google Shape;817;p9"/>
          <p:cNvSpPr/>
          <p:nvPr/>
        </p:nvSpPr>
        <p:spPr>
          <a:xfrm>
            <a:off x="838200" y="3267075"/>
            <a:ext cx="6591300" cy="4286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79BFFF"/>
              </a:buClr>
              <a:buSzPts val="2400"/>
              <a:buFont typeface="Arial"/>
              <a:buNone/>
            </a:pPr>
            <a:r>
              <a:rPr b="1" lang="en-US" sz="2400">
                <a:solidFill>
                  <a:srgbClr val="79BFFF"/>
                </a:solidFill>
                <a:latin typeface="Arial"/>
                <a:ea typeface="Arial"/>
                <a:cs typeface="Arial"/>
                <a:sym typeface="Arial"/>
              </a:rPr>
              <a:t>Мышь</a:t>
            </a:r>
            <a:endParaRPr/>
          </a:p>
        </p:txBody>
      </p:sp>
      <p:graphicFrame>
        <p:nvGraphicFramePr>
          <p:cNvPr id="818" name="Google Shape;818;p9"/>
          <p:cNvGraphicFramePr/>
          <p:nvPr/>
        </p:nvGraphicFramePr>
        <p:xfrm>
          <a:off x="838200" y="3838575"/>
          <a:ext cx="3000000" cy="3000000"/>
        </p:xfrm>
        <a:graphic>
          <a:graphicData uri="http://schemas.openxmlformats.org/drawingml/2006/table">
            <a:tbl>
              <a:tblPr>
                <a:noFill/>
                <a:tableStyleId>{A352D7F8-A444-48DF-B013-8C70D112DE0B}</a:tableStyleId>
              </a:tblPr>
              <a:tblGrid>
                <a:gridCol w="599200"/>
                <a:gridCol w="599200"/>
                <a:gridCol w="599200"/>
                <a:gridCol w="599200"/>
                <a:gridCol w="599200"/>
                <a:gridCol w="599200"/>
                <a:gridCol w="599200"/>
                <a:gridCol w="599200"/>
                <a:gridCol w="599200"/>
                <a:gridCol w="599200"/>
                <a:gridCol w="599200"/>
              </a:tblGrid>
              <a:tr h="666750">
                <a:tc>
                  <a:txBody>
                    <a:bodyPr/>
                    <a:lstStyle/>
                    <a:p>
                      <a:pPr indent="0" lvl="0" marL="0" marR="0" rtl="0" algn="ctr">
                        <a:spcBef>
                          <a:spcPts val="0"/>
                        </a:spcBef>
                        <a:spcAft>
                          <a:spcPts val="0"/>
                        </a:spcAft>
                        <a:buClr>
                          <a:srgbClr val="101A25"/>
                        </a:buClr>
                        <a:buSzPts val="2025"/>
                        <a:buFont typeface="Arial"/>
                        <a:buNone/>
                      </a:pPr>
                      <a:r>
                        <a:rPr b="1" lang="en-US" sz="2025" u="none" cap="none" strike="noStrike">
                          <a:solidFill>
                            <a:srgbClr val="101A25"/>
                          </a:solidFill>
                          <a:latin typeface="Arial"/>
                          <a:ea typeface="Arial"/>
                          <a:cs typeface="Arial"/>
                          <a:sym typeface="Arial"/>
                        </a:rPr>
                        <a:t>+1</a:t>
                      </a:r>
                      <a:endParaRPr/>
                    </a:p>
                  </a:txBody>
                  <a:tcPr marT="45725" marB="45725" marR="91450" marL="91450" anchor="ctr">
                    <a:lnL cap="flat" cmpd="sng" w="28575">
                      <a:solidFill>
                        <a:srgbClr val="101A25"/>
                      </a:solidFill>
                      <a:prstDash val="solid"/>
                      <a:round/>
                      <a:headEnd len="sm" w="sm" type="none"/>
                      <a:tailEnd len="sm" w="sm" type="none"/>
                    </a:lnL>
                    <a:lnT cap="flat" cmpd="sng" w="28575">
                      <a:solidFill>
                        <a:srgbClr val="101A25"/>
                      </a:solidFill>
                      <a:prstDash val="solid"/>
                      <a:round/>
                      <a:headEnd len="sm" w="sm" type="none"/>
                      <a:tailEnd len="sm" w="sm" type="none"/>
                    </a:lnT>
                    <a:lnB cap="flat" cmpd="sng" w="28575">
                      <a:solidFill>
                        <a:srgbClr val="101A25"/>
                      </a:solidFill>
                      <a:prstDash val="solid"/>
                      <a:round/>
                      <a:headEnd len="sm" w="sm" type="none"/>
                      <a:tailEnd len="sm" w="sm" type="none"/>
                    </a:lnB>
                    <a:solidFill>
                      <a:srgbClr val="8B9900"/>
                    </a:solidFill>
                  </a:tcPr>
                </a:tc>
                <a:tc>
                  <a:txBody>
                    <a:bodyPr/>
                    <a:lstStyle/>
                    <a:p>
                      <a:pPr indent="0" lvl="0" marL="0" marR="0" rtl="0" algn="ctr">
                        <a:spcBef>
                          <a:spcPts val="0"/>
                        </a:spcBef>
                        <a:spcAft>
                          <a:spcPts val="0"/>
                        </a:spcAft>
                        <a:buClr>
                          <a:srgbClr val="FFFFFF"/>
                        </a:buClr>
                        <a:buSzPts val="2025"/>
                        <a:buFont typeface="Arial"/>
                        <a:buNone/>
                      </a:pPr>
                      <a:r>
                        <a:rPr b="1" lang="en-US" sz="2025" u="none" cap="none" strike="noStrike">
                          <a:solidFill>
                            <a:srgbClr val="FFFFFF"/>
                          </a:solidFill>
                          <a:latin typeface="Arial"/>
                          <a:ea typeface="Arial"/>
                          <a:cs typeface="Arial"/>
                          <a:sym typeface="Arial"/>
                        </a:rPr>
                        <a:t>−7</a:t>
                      </a:r>
                      <a:endParaRPr/>
                    </a:p>
                  </a:txBody>
                  <a:tcPr marT="45725" marB="45725" marR="91450" marL="91450" anchor="ctr">
                    <a:lnT cap="flat" cmpd="sng" w="28575">
                      <a:solidFill>
                        <a:srgbClr val="101A25"/>
                      </a:solidFill>
                      <a:prstDash val="solid"/>
                      <a:round/>
                      <a:headEnd len="sm" w="sm" type="none"/>
                      <a:tailEnd len="sm" w="sm" type="none"/>
                    </a:lnT>
                    <a:lnB cap="flat" cmpd="sng" w="28575">
                      <a:solidFill>
                        <a:srgbClr val="101A25"/>
                      </a:solidFill>
                      <a:prstDash val="solid"/>
                      <a:round/>
                      <a:headEnd len="sm" w="sm" type="none"/>
                      <a:tailEnd len="sm" w="sm" type="none"/>
                    </a:lnB>
                    <a:solidFill>
                      <a:srgbClr val="D42670"/>
                    </a:solidFill>
                  </a:tcPr>
                </a:tc>
                <a:tc>
                  <a:txBody>
                    <a:bodyPr/>
                    <a:lstStyle/>
                    <a:p>
                      <a:pPr indent="0" lvl="0" marL="0" marR="0" rtl="0" algn="ctr">
                        <a:spcBef>
                          <a:spcPts val="0"/>
                        </a:spcBef>
                        <a:spcAft>
                          <a:spcPts val="0"/>
                        </a:spcAft>
                        <a:buClr>
                          <a:srgbClr val="101A25"/>
                        </a:buClr>
                        <a:buSzPts val="2025"/>
                        <a:buFont typeface="Arial"/>
                        <a:buNone/>
                      </a:pPr>
                      <a:r>
                        <a:rPr b="1" lang="en-US" sz="2025" u="none" cap="none" strike="noStrike">
                          <a:solidFill>
                            <a:srgbClr val="101A25"/>
                          </a:solidFill>
                          <a:latin typeface="Arial"/>
                          <a:ea typeface="Arial"/>
                          <a:cs typeface="Arial"/>
                          <a:sym typeface="Arial"/>
                        </a:rPr>
                        <a:t>+6</a:t>
                      </a:r>
                      <a:endParaRPr/>
                    </a:p>
                  </a:txBody>
                  <a:tcPr marT="45725" marB="45725" marR="91450" marL="91450" anchor="ctr">
                    <a:lnT cap="flat" cmpd="sng" w="28575">
                      <a:solidFill>
                        <a:srgbClr val="101A25"/>
                      </a:solidFill>
                      <a:prstDash val="solid"/>
                      <a:round/>
                      <a:headEnd len="sm" w="sm" type="none"/>
                      <a:tailEnd len="sm" w="sm" type="none"/>
                    </a:lnT>
                    <a:lnB cap="flat" cmpd="sng" w="28575">
                      <a:solidFill>
                        <a:srgbClr val="101A25"/>
                      </a:solidFill>
                      <a:prstDash val="solid"/>
                      <a:round/>
                      <a:headEnd len="sm" w="sm" type="none"/>
                      <a:tailEnd len="sm" w="sm" type="none"/>
                    </a:lnB>
                    <a:solidFill>
                      <a:srgbClr val="CDA5EA"/>
                    </a:solidFill>
                  </a:tcPr>
                </a:tc>
                <a:tc>
                  <a:txBody>
                    <a:bodyPr/>
                    <a:lstStyle/>
                    <a:p>
                      <a:pPr indent="0" lvl="0" marL="0" marR="0" rtl="0" algn="ctr">
                        <a:spcBef>
                          <a:spcPts val="0"/>
                        </a:spcBef>
                        <a:spcAft>
                          <a:spcPts val="0"/>
                        </a:spcAft>
                        <a:buClr>
                          <a:srgbClr val="FFFFFF"/>
                        </a:buClr>
                        <a:buSzPts val="2025"/>
                        <a:buFont typeface="Arial"/>
                        <a:buNone/>
                      </a:pPr>
                      <a:r>
                        <a:rPr b="1" lang="en-US" sz="2025" u="none" cap="none" strike="noStrike">
                          <a:solidFill>
                            <a:srgbClr val="FFFFFF"/>
                          </a:solidFill>
                          <a:latin typeface="Arial"/>
                          <a:ea typeface="Arial"/>
                          <a:cs typeface="Arial"/>
                          <a:sym typeface="Arial"/>
                        </a:rPr>
                        <a:t>−10</a:t>
                      </a:r>
                      <a:endParaRPr/>
                    </a:p>
                  </a:txBody>
                  <a:tcPr marT="45725" marB="45725" marR="91450" marL="91450" anchor="ctr">
                    <a:lnT cap="flat" cmpd="sng" w="28575">
                      <a:solidFill>
                        <a:srgbClr val="101A25"/>
                      </a:solidFill>
                      <a:prstDash val="solid"/>
                      <a:round/>
                      <a:headEnd len="sm" w="sm" type="none"/>
                      <a:tailEnd len="sm" w="sm" type="none"/>
                    </a:lnT>
                    <a:lnB cap="flat" cmpd="sng" w="28575">
                      <a:solidFill>
                        <a:srgbClr val="101A25"/>
                      </a:solidFill>
                      <a:prstDash val="solid"/>
                      <a:round/>
                      <a:headEnd len="sm" w="sm" type="none"/>
                      <a:tailEnd len="sm" w="sm" type="none"/>
                    </a:lnB>
                    <a:solidFill>
                      <a:srgbClr val="087D00"/>
                    </a:solidFill>
                  </a:tcPr>
                </a:tc>
                <a:tc>
                  <a:txBody>
                    <a:bodyPr/>
                    <a:lstStyle/>
                    <a:p>
                      <a:pPr indent="0" lvl="0" marL="0" marR="0" rtl="0" algn="ctr">
                        <a:spcBef>
                          <a:spcPts val="0"/>
                        </a:spcBef>
                        <a:spcAft>
                          <a:spcPts val="0"/>
                        </a:spcAft>
                        <a:buClr>
                          <a:srgbClr val="101A25"/>
                        </a:buClr>
                        <a:buSzPts val="2025"/>
                        <a:buFont typeface="Arial"/>
                        <a:buNone/>
                      </a:pPr>
                      <a:r>
                        <a:rPr b="1" lang="en-US" sz="2025" u="none" cap="none" strike="noStrike">
                          <a:solidFill>
                            <a:srgbClr val="101A25"/>
                          </a:solidFill>
                          <a:latin typeface="Arial"/>
                          <a:ea typeface="Arial"/>
                          <a:cs typeface="Arial"/>
                          <a:sym typeface="Arial"/>
                        </a:rPr>
                        <a:t>+9</a:t>
                      </a:r>
                      <a:endParaRPr/>
                    </a:p>
                  </a:txBody>
                  <a:tcPr marT="45725" marB="45725" marR="91450" marL="91450" anchor="ctr">
                    <a:lnT cap="flat" cmpd="sng" w="28575">
                      <a:solidFill>
                        <a:srgbClr val="101A25"/>
                      </a:solidFill>
                      <a:prstDash val="solid"/>
                      <a:round/>
                      <a:headEnd len="sm" w="sm" type="none"/>
                      <a:tailEnd len="sm" w="sm" type="none"/>
                    </a:lnT>
                    <a:lnB cap="flat" cmpd="sng" w="28575">
                      <a:solidFill>
                        <a:srgbClr val="101A25"/>
                      </a:solidFill>
                      <a:prstDash val="solid"/>
                      <a:round/>
                      <a:headEnd len="sm" w="sm" type="none"/>
                      <a:tailEnd len="sm" w="sm" type="none"/>
                    </a:lnB>
                    <a:solidFill>
                      <a:srgbClr val="FA2800"/>
                    </a:solidFill>
                  </a:tcPr>
                </a:tc>
                <a:tc>
                  <a:txBody>
                    <a:bodyPr/>
                    <a:lstStyle/>
                    <a:p>
                      <a:pPr indent="0" lvl="0" marL="0" marR="0" rtl="0" algn="ctr">
                        <a:spcBef>
                          <a:spcPts val="0"/>
                        </a:spcBef>
                        <a:spcAft>
                          <a:spcPts val="0"/>
                        </a:spcAft>
                        <a:buClr>
                          <a:srgbClr val="FFFFFF"/>
                        </a:buClr>
                        <a:buSzPts val="2025"/>
                        <a:buFont typeface="Arial"/>
                        <a:buNone/>
                      </a:pPr>
                      <a:r>
                        <a:rPr b="1" lang="en-US" sz="2025" u="none" cap="none" strike="noStrike">
                          <a:solidFill>
                            <a:srgbClr val="FFFFFF"/>
                          </a:solidFill>
                          <a:latin typeface="Arial"/>
                          <a:ea typeface="Arial"/>
                          <a:cs typeface="Arial"/>
                          <a:sym typeface="Arial"/>
                        </a:rPr>
                        <a:t>−8</a:t>
                      </a:r>
                      <a:endParaRPr/>
                    </a:p>
                  </a:txBody>
                  <a:tcPr marT="45725" marB="45725" marR="91450" marL="91450" anchor="ctr">
                    <a:lnT cap="flat" cmpd="sng" w="28575">
                      <a:solidFill>
                        <a:srgbClr val="101A25"/>
                      </a:solidFill>
                      <a:prstDash val="solid"/>
                      <a:round/>
                      <a:headEnd len="sm" w="sm" type="none"/>
                      <a:tailEnd len="sm" w="sm" type="none"/>
                    </a:lnT>
                    <a:lnB cap="flat" cmpd="sng" w="28575">
                      <a:solidFill>
                        <a:srgbClr val="101A25"/>
                      </a:solidFill>
                      <a:prstDash val="solid"/>
                      <a:round/>
                      <a:headEnd len="sm" w="sm" type="none"/>
                      <a:tailEnd len="sm" w="sm" type="none"/>
                    </a:lnB>
                    <a:solidFill>
                      <a:srgbClr val="6D00ED"/>
                    </a:solidFill>
                  </a:tcPr>
                </a:tc>
                <a:tc>
                  <a:txBody>
                    <a:bodyPr/>
                    <a:lstStyle/>
                    <a:p>
                      <a:pPr indent="0" lvl="0" marL="0" marR="0" rtl="0" algn="ctr">
                        <a:spcBef>
                          <a:spcPts val="0"/>
                        </a:spcBef>
                        <a:spcAft>
                          <a:spcPts val="0"/>
                        </a:spcAft>
                        <a:buClr>
                          <a:srgbClr val="101A25"/>
                        </a:buClr>
                        <a:buSzPts val="2025"/>
                        <a:buFont typeface="Arial"/>
                        <a:buNone/>
                      </a:pPr>
                      <a:r>
                        <a:rPr b="1" lang="en-US" sz="2025" u="none" cap="none" strike="noStrike">
                          <a:solidFill>
                            <a:srgbClr val="101A25"/>
                          </a:solidFill>
                          <a:latin typeface="Arial"/>
                          <a:ea typeface="Arial"/>
                          <a:cs typeface="Arial"/>
                          <a:sym typeface="Arial"/>
                        </a:rPr>
                        <a:t>+2</a:t>
                      </a:r>
                      <a:endParaRPr/>
                    </a:p>
                  </a:txBody>
                  <a:tcPr marT="45725" marB="45725" marR="91450" marL="91450" anchor="ctr">
                    <a:lnT cap="flat" cmpd="sng" w="28575">
                      <a:solidFill>
                        <a:srgbClr val="101A25"/>
                      </a:solidFill>
                      <a:prstDash val="solid"/>
                      <a:round/>
                      <a:headEnd len="sm" w="sm" type="none"/>
                      <a:tailEnd len="sm" w="sm" type="none"/>
                    </a:lnT>
                    <a:lnB cap="flat" cmpd="sng" w="28575">
                      <a:solidFill>
                        <a:srgbClr val="101A25"/>
                      </a:solidFill>
                      <a:prstDash val="solid"/>
                      <a:round/>
                      <a:headEnd len="sm" w="sm" type="none"/>
                      <a:tailEnd len="sm" w="sm" type="none"/>
                    </a:lnB>
                    <a:solidFill>
                      <a:srgbClr val="FF7300"/>
                    </a:solidFill>
                  </a:tcPr>
                </a:tc>
                <a:tc>
                  <a:txBody>
                    <a:bodyPr/>
                    <a:lstStyle/>
                    <a:p>
                      <a:pPr indent="0" lvl="0" marL="0" marR="0" rtl="0" algn="ctr">
                        <a:spcBef>
                          <a:spcPts val="0"/>
                        </a:spcBef>
                        <a:spcAft>
                          <a:spcPts val="0"/>
                        </a:spcAft>
                        <a:buClr>
                          <a:srgbClr val="101A25"/>
                        </a:buClr>
                        <a:buSzPts val="2025"/>
                        <a:buFont typeface="Arial"/>
                        <a:buNone/>
                      </a:pPr>
                      <a:r>
                        <a:rPr b="1" lang="en-US" sz="2025" u="none" cap="none" strike="noStrike">
                          <a:solidFill>
                            <a:srgbClr val="101A25"/>
                          </a:solidFill>
                          <a:latin typeface="Arial"/>
                          <a:ea typeface="Arial"/>
                          <a:cs typeface="Arial"/>
                          <a:sym typeface="Arial"/>
                        </a:rPr>
                        <a:t>−11</a:t>
                      </a:r>
                      <a:endParaRPr/>
                    </a:p>
                  </a:txBody>
                  <a:tcPr marT="45725" marB="45725" marR="91450" marL="91450" anchor="ctr">
                    <a:lnT cap="flat" cmpd="sng" w="28575">
                      <a:solidFill>
                        <a:srgbClr val="101A25"/>
                      </a:solidFill>
                      <a:prstDash val="solid"/>
                      <a:round/>
                      <a:headEnd len="sm" w="sm" type="none"/>
                      <a:tailEnd len="sm" w="sm" type="none"/>
                    </a:lnT>
                    <a:lnB cap="flat" cmpd="sng" w="28575">
                      <a:solidFill>
                        <a:srgbClr val="101A25"/>
                      </a:solidFill>
                      <a:prstDash val="solid"/>
                      <a:round/>
                      <a:headEnd len="sm" w="sm" type="none"/>
                      <a:tailEnd len="sm" w="sm" type="none"/>
                    </a:lnB>
                    <a:solidFill>
                      <a:srgbClr val="EC00EA"/>
                    </a:solidFill>
                  </a:tcPr>
                </a:tc>
                <a:tc>
                  <a:txBody>
                    <a:bodyPr/>
                    <a:lstStyle/>
                    <a:p>
                      <a:pPr indent="0" lvl="0" marL="0" marR="0" rtl="0" algn="ctr">
                        <a:spcBef>
                          <a:spcPts val="0"/>
                        </a:spcBef>
                        <a:spcAft>
                          <a:spcPts val="0"/>
                        </a:spcAft>
                        <a:buClr>
                          <a:srgbClr val="FFFFFF"/>
                        </a:buClr>
                        <a:buSzPts val="2025"/>
                        <a:buFont typeface="Arial"/>
                        <a:buNone/>
                      </a:pPr>
                      <a:r>
                        <a:rPr b="1" lang="en-US" sz="2025" u="none" cap="none" strike="noStrike">
                          <a:solidFill>
                            <a:srgbClr val="FFFFFF"/>
                          </a:solidFill>
                          <a:latin typeface="Arial"/>
                          <a:ea typeface="Arial"/>
                          <a:cs typeface="Arial"/>
                          <a:sym typeface="Arial"/>
                        </a:rPr>
                        <a:t>−3</a:t>
                      </a:r>
                      <a:endParaRPr/>
                    </a:p>
                  </a:txBody>
                  <a:tcPr marT="45725" marB="45725" marR="91450" marL="91450" anchor="ctr">
                    <a:lnT cap="flat" cmpd="sng" w="28575">
                      <a:solidFill>
                        <a:srgbClr val="101A25"/>
                      </a:solidFill>
                      <a:prstDash val="solid"/>
                      <a:round/>
                      <a:headEnd len="sm" w="sm" type="none"/>
                      <a:tailEnd len="sm" w="sm" type="none"/>
                    </a:lnT>
                    <a:lnB cap="flat" cmpd="sng" w="28575">
                      <a:solidFill>
                        <a:srgbClr val="101A25"/>
                      </a:solidFill>
                      <a:prstDash val="solid"/>
                      <a:round/>
                      <a:headEnd len="sm" w="sm" type="none"/>
                      <a:tailEnd len="sm" w="sm" type="none"/>
                    </a:lnB>
                    <a:solidFill>
                      <a:srgbClr val="0067DB"/>
                    </a:solidFill>
                  </a:tcPr>
                </a:tc>
                <a:tc>
                  <a:txBody>
                    <a:bodyPr/>
                    <a:lstStyle/>
                    <a:p>
                      <a:pPr indent="0" lvl="0" marL="0" marR="0" rtl="0" algn="ctr">
                        <a:spcBef>
                          <a:spcPts val="0"/>
                        </a:spcBef>
                        <a:spcAft>
                          <a:spcPts val="0"/>
                        </a:spcAft>
                        <a:buClr>
                          <a:srgbClr val="101A25"/>
                        </a:buClr>
                        <a:buSzPts val="2025"/>
                        <a:buFont typeface="Arial"/>
                        <a:buNone/>
                      </a:pPr>
                      <a:r>
                        <a:rPr b="1" lang="en-US" sz="2025" u="none" cap="none" strike="noStrike">
                          <a:solidFill>
                            <a:srgbClr val="101A25"/>
                          </a:solidFill>
                          <a:latin typeface="Arial"/>
                          <a:ea typeface="Arial"/>
                          <a:cs typeface="Arial"/>
                          <a:sym typeface="Arial"/>
                        </a:rPr>
                        <a:t>+5</a:t>
                      </a:r>
                      <a:endParaRPr/>
                    </a:p>
                  </a:txBody>
                  <a:tcPr marT="45725" marB="45725" marR="91450" marL="91450" anchor="ctr">
                    <a:lnT cap="flat" cmpd="sng" w="28575">
                      <a:solidFill>
                        <a:srgbClr val="101A25"/>
                      </a:solidFill>
                      <a:prstDash val="solid"/>
                      <a:round/>
                      <a:headEnd len="sm" w="sm" type="none"/>
                      <a:tailEnd len="sm" w="sm" type="none"/>
                    </a:lnT>
                    <a:lnB cap="flat" cmpd="sng" w="28575">
                      <a:solidFill>
                        <a:srgbClr val="101A25"/>
                      </a:solidFill>
                      <a:prstDash val="solid"/>
                      <a:round/>
                      <a:headEnd len="sm" w="sm" type="none"/>
                      <a:tailEnd len="sm" w="sm" type="none"/>
                    </a:lnB>
                    <a:solidFill>
                      <a:srgbClr val="BC946B"/>
                    </a:solidFill>
                  </a:tcPr>
                </a:tc>
                <a:tc>
                  <a:txBody>
                    <a:bodyPr/>
                    <a:lstStyle/>
                    <a:p>
                      <a:pPr indent="0" lvl="0" marL="0" marR="0" rtl="0" algn="ctr">
                        <a:spcBef>
                          <a:spcPts val="0"/>
                        </a:spcBef>
                        <a:spcAft>
                          <a:spcPts val="0"/>
                        </a:spcAft>
                        <a:buClr>
                          <a:srgbClr val="101A25"/>
                        </a:buClr>
                        <a:buSzPts val="2025"/>
                        <a:buFont typeface="Arial"/>
                        <a:buNone/>
                      </a:pPr>
                      <a:r>
                        <a:rPr b="1" lang="en-US" sz="2025" u="none" cap="none" strike="noStrike">
                          <a:solidFill>
                            <a:srgbClr val="101A25"/>
                          </a:solidFill>
                          <a:latin typeface="Arial"/>
                          <a:ea typeface="Arial"/>
                          <a:cs typeface="Arial"/>
                          <a:sym typeface="Arial"/>
                        </a:rPr>
                        <a:t>+4</a:t>
                      </a:r>
                      <a:endParaRPr/>
                    </a:p>
                  </a:txBody>
                  <a:tcPr marT="45725" marB="45725" marR="91450" marL="91450" anchor="ctr">
                    <a:lnR cap="flat" cmpd="sng" w="28575">
                      <a:solidFill>
                        <a:srgbClr val="101A25"/>
                      </a:solidFill>
                      <a:prstDash val="solid"/>
                      <a:round/>
                      <a:headEnd len="sm" w="sm" type="none"/>
                      <a:tailEnd len="sm" w="sm" type="none"/>
                    </a:lnR>
                    <a:lnT cap="flat" cmpd="sng" w="28575">
                      <a:solidFill>
                        <a:srgbClr val="101A25"/>
                      </a:solidFill>
                      <a:prstDash val="solid"/>
                      <a:round/>
                      <a:headEnd len="sm" w="sm" type="none"/>
                      <a:tailEnd len="sm" w="sm" type="none"/>
                    </a:lnT>
                    <a:lnB cap="flat" cmpd="sng" w="28575">
                      <a:solidFill>
                        <a:srgbClr val="101A25"/>
                      </a:solidFill>
                      <a:prstDash val="solid"/>
                      <a:round/>
                      <a:headEnd len="sm" w="sm" type="none"/>
                      <a:tailEnd len="sm" w="sm" type="none"/>
                    </a:lnB>
                    <a:solidFill>
                      <a:srgbClr val="EF73A0"/>
                    </a:solidFill>
                  </a:tcPr>
                </a:tc>
              </a:tr>
            </a:tbl>
          </a:graphicData>
        </a:graphic>
      </p:graphicFrame>
      <p:sp>
        <p:nvSpPr>
          <p:cNvPr id="819" name="Google Shape;819;p9"/>
          <p:cNvSpPr/>
          <p:nvPr/>
        </p:nvSpPr>
        <p:spPr>
          <a:xfrm>
            <a:off x="838200" y="4981575"/>
            <a:ext cx="6591300" cy="4286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64DEC3"/>
              </a:buClr>
              <a:buSzPts val="2400"/>
              <a:buFont typeface="Arial"/>
              <a:buNone/>
            </a:pPr>
            <a:r>
              <a:rPr b="1" lang="en-US" sz="2400">
                <a:solidFill>
                  <a:srgbClr val="64DEC3"/>
                </a:solidFill>
                <a:latin typeface="Arial"/>
                <a:ea typeface="Arial"/>
                <a:cs typeface="Arial"/>
                <a:sym typeface="Arial"/>
              </a:rPr>
              <a:t>Человек</a:t>
            </a:r>
            <a:endParaRPr/>
          </a:p>
        </p:txBody>
      </p:sp>
      <p:graphicFrame>
        <p:nvGraphicFramePr>
          <p:cNvPr id="820" name="Google Shape;820;p9"/>
          <p:cNvGraphicFramePr/>
          <p:nvPr/>
        </p:nvGraphicFramePr>
        <p:xfrm>
          <a:off x="838200" y="5553075"/>
          <a:ext cx="3000000" cy="3000000"/>
        </p:xfrm>
        <a:graphic>
          <a:graphicData uri="http://schemas.openxmlformats.org/drawingml/2006/table">
            <a:tbl>
              <a:tblPr>
                <a:noFill/>
                <a:tableStyleId>{A352D7F8-A444-48DF-B013-8C70D112DE0B}</a:tableStyleId>
              </a:tblPr>
              <a:tblGrid>
                <a:gridCol w="599200"/>
                <a:gridCol w="599200"/>
                <a:gridCol w="599200"/>
                <a:gridCol w="599200"/>
                <a:gridCol w="599200"/>
                <a:gridCol w="599200"/>
                <a:gridCol w="599200"/>
                <a:gridCol w="599200"/>
                <a:gridCol w="599200"/>
                <a:gridCol w="599200"/>
                <a:gridCol w="599200"/>
              </a:tblGrid>
              <a:tr h="666750">
                <a:tc>
                  <a:txBody>
                    <a:bodyPr/>
                    <a:lstStyle/>
                    <a:p>
                      <a:pPr indent="0" lvl="0" marL="0" marR="0" rtl="0" algn="ctr">
                        <a:spcBef>
                          <a:spcPts val="0"/>
                        </a:spcBef>
                        <a:spcAft>
                          <a:spcPts val="0"/>
                        </a:spcAft>
                        <a:buClr>
                          <a:srgbClr val="101A25"/>
                        </a:buClr>
                        <a:buSzPts val="2025"/>
                        <a:buFont typeface="Arial"/>
                        <a:buNone/>
                      </a:pPr>
                      <a:r>
                        <a:rPr b="1" lang="en-US" sz="2025" u="none" cap="none" strike="noStrike">
                          <a:solidFill>
                            <a:srgbClr val="101A25"/>
                          </a:solidFill>
                          <a:latin typeface="Arial"/>
                          <a:ea typeface="Arial"/>
                          <a:cs typeface="Arial"/>
                          <a:sym typeface="Arial"/>
                        </a:rPr>
                        <a:t>+1</a:t>
                      </a:r>
                      <a:endParaRPr/>
                    </a:p>
                  </a:txBody>
                  <a:tcPr marT="45725" marB="45725" marR="91450" marL="91450" anchor="ctr">
                    <a:lnL cap="flat" cmpd="sng" w="28575">
                      <a:solidFill>
                        <a:srgbClr val="101A25"/>
                      </a:solidFill>
                      <a:prstDash val="solid"/>
                      <a:round/>
                      <a:headEnd len="sm" w="sm" type="none"/>
                      <a:tailEnd len="sm" w="sm" type="none"/>
                    </a:lnL>
                    <a:lnT cap="flat" cmpd="sng" w="28575">
                      <a:solidFill>
                        <a:srgbClr val="101A25"/>
                      </a:solidFill>
                      <a:prstDash val="solid"/>
                      <a:round/>
                      <a:headEnd len="sm" w="sm" type="none"/>
                      <a:tailEnd len="sm" w="sm" type="none"/>
                    </a:lnT>
                    <a:lnB cap="flat" cmpd="sng" w="28575">
                      <a:solidFill>
                        <a:srgbClr val="101A25"/>
                      </a:solidFill>
                      <a:prstDash val="solid"/>
                      <a:round/>
                      <a:headEnd len="sm" w="sm" type="none"/>
                      <a:tailEnd len="sm" w="sm" type="none"/>
                    </a:lnB>
                    <a:solidFill>
                      <a:srgbClr val="8B9900"/>
                    </a:solidFill>
                  </a:tcPr>
                </a:tc>
                <a:tc>
                  <a:txBody>
                    <a:bodyPr/>
                    <a:lstStyle/>
                    <a:p>
                      <a:pPr indent="0" lvl="0" marL="0" marR="0" rtl="0" algn="ctr">
                        <a:spcBef>
                          <a:spcPts val="0"/>
                        </a:spcBef>
                        <a:spcAft>
                          <a:spcPts val="0"/>
                        </a:spcAft>
                        <a:buClr>
                          <a:srgbClr val="101A25"/>
                        </a:buClr>
                        <a:buSzPts val="2025"/>
                        <a:buFont typeface="Arial"/>
                        <a:buNone/>
                      </a:pPr>
                      <a:r>
                        <a:rPr b="1" lang="en-US" sz="2025" u="none" cap="none" strike="noStrike">
                          <a:solidFill>
                            <a:srgbClr val="101A25"/>
                          </a:solidFill>
                          <a:latin typeface="Arial"/>
                          <a:ea typeface="Arial"/>
                          <a:cs typeface="Arial"/>
                          <a:sym typeface="Arial"/>
                        </a:rPr>
                        <a:t>+2</a:t>
                      </a:r>
                      <a:endParaRPr/>
                    </a:p>
                  </a:txBody>
                  <a:tcPr marT="45725" marB="45725" marR="91450" marL="91450" anchor="ctr">
                    <a:lnT cap="flat" cmpd="sng" w="28575">
                      <a:solidFill>
                        <a:srgbClr val="101A25"/>
                      </a:solidFill>
                      <a:prstDash val="solid"/>
                      <a:round/>
                      <a:headEnd len="sm" w="sm" type="none"/>
                      <a:tailEnd len="sm" w="sm" type="none"/>
                    </a:lnT>
                    <a:lnB cap="flat" cmpd="sng" w="28575">
                      <a:solidFill>
                        <a:srgbClr val="101A25"/>
                      </a:solidFill>
                      <a:prstDash val="solid"/>
                      <a:round/>
                      <a:headEnd len="sm" w="sm" type="none"/>
                      <a:tailEnd len="sm" w="sm" type="none"/>
                    </a:lnB>
                    <a:solidFill>
                      <a:srgbClr val="FF7300"/>
                    </a:solidFill>
                  </a:tcPr>
                </a:tc>
                <a:tc>
                  <a:txBody>
                    <a:bodyPr/>
                    <a:lstStyle/>
                    <a:p>
                      <a:pPr indent="0" lvl="0" marL="0" marR="0" rtl="0" algn="ctr">
                        <a:spcBef>
                          <a:spcPts val="0"/>
                        </a:spcBef>
                        <a:spcAft>
                          <a:spcPts val="0"/>
                        </a:spcAft>
                        <a:buClr>
                          <a:srgbClr val="FFFFFF"/>
                        </a:buClr>
                        <a:buSzPts val="2025"/>
                        <a:buFont typeface="Arial"/>
                        <a:buNone/>
                      </a:pPr>
                      <a:r>
                        <a:rPr b="1" lang="en-US" sz="2025" u="none" cap="none" strike="noStrike">
                          <a:solidFill>
                            <a:srgbClr val="FFFFFF"/>
                          </a:solidFill>
                          <a:latin typeface="Arial"/>
                          <a:ea typeface="Arial"/>
                          <a:cs typeface="Arial"/>
                          <a:sym typeface="Arial"/>
                        </a:rPr>
                        <a:t>+3</a:t>
                      </a:r>
                      <a:endParaRPr/>
                    </a:p>
                  </a:txBody>
                  <a:tcPr marT="45725" marB="45725" marR="91450" marL="91450" anchor="ctr">
                    <a:lnT cap="flat" cmpd="sng" w="28575">
                      <a:solidFill>
                        <a:srgbClr val="101A25"/>
                      </a:solidFill>
                      <a:prstDash val="solid"/>
                      <a:round/>
                      <a:headEnd len="sm" w="sm" type="none"/>
                      <a:tailEnd len="sm" w="sm" type="none"/>
                    </a:lnT>
                    <a:lnB cap="flat" cmpd="sng" w="28575">
                      <a:solidFill>
                        <a:srgbClr val="101A25"/>
                      </a:solidFill>
                      <a:prstDash val="solid"/>
                      <a:round/>
                      <a:headEnd len="sm" w="sm" type="none"/>
                      <a:tailEnd len="sm" w="sm" type="none"/>
                    </a:lnB>
                    <a:solidFill>
                      <a:srgbClr val="0067DB"/>
                    </a:solidFill>
                  </a:tcPr>
                </a:tc>
                <a:tc>
                  <a:txBody>
                    <a:bodyPr/>
                    <a:lstStyle/>
                    <a:p>
                      <a:pPr indent="0" lvl="0" marL="0" marR="0" rtl="0" algn="ctr">
                        <a:spcBef>
                          <a:spcPts val="0"/>
                        </a:spcBef>
                        <a:spcAft>
                          <a:spcPts val="0"/>
                        </a:spcAft>
                        <a:buClr>
                          <a:srgbClr val="101A25"/>
                        </a:buClr>
                        <a:buSzPts val="2025"/>
                        <a:buFont typeface="Arial"/>
                        <a:buNone/>
                      </a:pPr>
                      <a:r>
                        <a:rPr b="1" lang="en-US" sz="2025" u="none" cap="none" strike="noStrike">
                          <a:solidFill>
                            <a:srgbClr val="101A25"/>
                          </a:solidFill>
                          <a:latin typeface="Arial"/>
                          <a:ea typeface="Arial"/>
                          <a:cs typeface="Arial"/>
                          <a:sym typeface="Arial"/>
                        </a:rPr>
                        <a:t>+4</a:t>
                      </a:r>
                      <a:endParaRPr/>
                    </a:p>
                  </a:txBody>
                  <a:tcPr marT="45725" marB="45725" marR="91450" marL="91450" anchor="ctr">
                    <a:lnT cap="flat" cmpd="sng" w="28575">
                      <a:solidFill>
                        <a:srgbClr val="101A25"/>
                      </a:solidFill>
                      <a:prstDash val="solid"/>
                      <a:round/>
                      <a:headEnd len="sm" w="sm" type="none"/>
                      <a:tailEnd len="sm" w="sm" type="none"/>
                    </a:lnT>
                    <a:lnB cap="flat" cmpd="sng" w="28575">
                      <a:solidFill>
                        <a:srgbClr val="101A25"/>
                      </a:solidFill>
                      <a:prstDash val="solid"/>
                      <a:round/>
                      <a:headEnd len="sm" w="sm" type="none"/>
                      <a:tailEnd len="sm" w="sm" type="none"/>
                    </a:lnB>
                    <a:solidFill>
                      <a:srgbClr val="EF73A0"/>
                    </a:solidFill>
                  </a:tcPr>
                </a:tc>
                <a:tc>
                  <a:txBody>
                    <a:bodyPr/>
                    <a:lstStyle/>
                    <a:p>
                      <a:pPr indent="0" lvl="0" marL="0" marR="0" rtl="0" algn="ctr">
                        <a:spcBef>
                          <a:spcPts val="0"/>
                        </a:spcBef>
                        <a:spcAft>
                          <a:spcPts val="0"/>
                        </a:spcAft>
                        <a:buClr>
                          <a:srgbClr val="101A25"/>
                        </a:buClr>
                        <a:buSzPts val="2025"/>
                        <a:buFont typeface="Arial"/>
                        <a:buNone/>
                      </a:pPr>
                      <a:r>
                        <a:rPr b="1" lang="en-US" sz="2025" u="none" cap="none" strike="noStrike">
                          <a:solidFill>
                            <a:srgbClr val="101A25"/>
                          </a:solidFill>
                          <a:latin typeface="Arial"/>
                          <a:ea typeface="Arial"/>
                          <a:cs typeface="Arial"/>
                          <a:sym typeface="Arial"/>
                        </a:rPr>
                        <a:t>+5</a:t>
                      </a:r>
                      <a:endParaRPr/>
                    </a:p>
                  </a:txBody>
                  <a:tcPr marT="45725" marB="45725" marR="91450" marL="91450" anchor="ctr">
                    <a:lnT cap="flat" cmpd="sng" w="28575">
                      <a:solidFill>
                        <a:srgbClr val="101A25"/>
                      </a:solidFill>
                      <a:prstDash val="solid"/>
                      <a:round/>
                      <a:headEnd len="sm" w="sm" type="none"/>
                      <a:tailEnd len="sm" w="sm" type="none"/>
                    </a:lnT>
                    <a:lnB cap="flat" cmpd="sng" w="28575">
                      <a:solidFill>
                        <a:srgbClr val="101A25"/>
                      </a:solidFill>
                      <a:prstDash val="solid"/>
                      <a:round/>
                      <a:headEnd len="sm" w="sm" type="none"/>
                      <a:tailEnd len="sm" w="sm" type="none"/>
                    </a:lnB>
                    <a:solidFill>
                      <a:srgbClr val="BC946B"/>
                    </a:solidFill>
                  </a:tcPr>
                </a:tc>
                <a:tc>
                  <a:txBody>
                    <a:bodyPr/>
                    <a:lstStyle/>
                    <a:p>
                      <a:pPr indent="0" lvl="0" marL="0" marR="0" rtl="0" algn="ctr">
                        <a:spcBef>
                          <a:spcPts val="0"/>
                        </a:spcBef>
                        <a:spcAft>
                          <a:spcPts val="0"/>
                        </a:spcAft>
                        <a:buClr>
                          <a:srgbClr val="101A25"/>
                        </a:buClr>
                        <a:buSzPts val="2025"/>
                        <a:buFont typeface="Arial"/>
                        <a:buNone/>
                      </a:pPr>
                      <a:r>
                        <a:rPr b="1" lang="en-US" sz="2025" u="none" cap="none" strike="noStrike">
                          <a:solidFill>
                            <a:srgbClr val="101A25"/>
                          </a:solidFill>
                          <a:latin typeface="Arial"/>
                          <a:ea typeface="Arial"/>
                          <a:cs typeface="Arial"/>
                          <a:sym typeface="Arial"/>
                        </a:rPr>
                        <a:t>+6</a:t>
                      </a:r>
                      <a:endParaRPr/>
                    </a:p>
                  </a:txBody>
                  <a:tcPr marT="45725" marB="45725" marR="91450" marL="91450" anchor="ctr">
                    <a:lnT cap="flat" cmpd="sng" w="28575">
                      <a:solidFill>
                        <a:srgbClr val="101A25"/>
                      </a:solidFill>
                      <a:prstDash val="solid"/>
                      <a:round/>
                      <a:headEnd len="sm" w="sm" type="none"/>
                      <a:tailEnd len="sm" w="sm" type="none"/>
                    </a:lnT>
                    <a:lnB cap="flat" cmpd="sng" w="28575">
                      <a:solidFill>
                        <a:srgbClr val="101A25"/>
                      </a:solidFill>
                      <a:prstDash val="solid"/>
                      <a:round/>
                      <a:headEnd len="sm" w="sm" type="none"/>
                      <a:tailEnd len="sm" w="sm" type="none"/>
                    </a:lnB>
                    <a:solidFill>
                      <a:srgbClr val="CDA5EA"/>
                    </a:solidFill>
                  </a:tcPr>
                </a:tc>
                <a:tc>
                  <a:txBody>
                    <a:bodyPr/>
                    <a:lstStyle/>
                    <a:p>
                      <a:pPr indent="0" lvl="0" marL="0" marR="0" rtl="0" algn="ctr">
                        <a:spcBef>
                          <a:spcPts val="0"/>
                        </a:spcBef>
                        <a:spcAft>
                          <a:spcPts val="0"/>
                        </a:spcAft>
                        <a:buClr>
                          <a:srgbClr val="FFFFFF"/>
                        </a:buClr>
                        <a:buSzPts val="2025"/>
                        <a:buFont typeface="Arial"/>
                        <a:buNone/>
                      </a:pPr>
                      <a:r>
                        <a:rPr b="1" lang="en-US" sz="2025" u="none" cap="none" strike="noStrike">
                          <a:solidFill>
                            <a:srgbClr val="FFFFFF"/>
                          </a:solidFill>
                          <a:latin typeface="Arial"/>
                          <a:ea typeface="Arial"/>
                          <a:cs typeface="Arial"/>
                          <a:sym typeface="Arial"/>
                        </a:rPr>
                        <a:t>+7</a:t>
                      </a:r>
                      <a:endParaRPr/>
                    </a:p>
                  </a:txBody>
                  <a:tcPr marT="45725" marB="45725" marR="91450" marL="91450" anchor="ctr">
                    <a:lnT cap="flat" cmpd="sng" w="28575">
                      <a:solidFill>
                        <a:srgbClr val="101A25"/>
                      </a:solidFill>
                      <a:prstDash val="solid"/>
                      <a:round/>
                      <a:headEnd len="sm" w="sm" type="none"/>
                      <a:tailEnd len="sm" w="sm" type="none"/>
                    </a:lnT>
                    <a:lnB cap="flat" cmpd="sng" w="28575">
                      <a:solidFill>
                        <a:srgbClr val="101A25"/>
                      </a:solidFill>
                      <a:prstDash val="solid"/>
                      <a:round/>
                      <a:headEnd len="sm" w="sm" type="none"/>
                      <a:tailEnd len="sm" w="sm" type="none"/>
                    </a:lnB>
                    <a:solidFill>
                      <a:srgbClr val="D42670"/>
                    </a:solidFill>
                  </a:tcPr>
                </a:tc>
                <a:tc>
                  <a:txBody>
                    <a:bodyPr/>
                    <a:lstStyle/>
                    <a:p>
                      <a:pPr indent="0" lvl="0" marL="0" marR="0" rtl="0" algn="ctr">
                        <a:spcBef>
                          <a:spcPts val="0"/>
                        </a:spcBef>
                        <a:spcAft>
                          <a:spcPts val="0"/>
                        </a:spcAft>
                        <a:buClr>
                          <a:srgbClr val="FFFFFF"/>
                        </a:buClr>
                        <a:buSzPts val="2025"/>
                        <a:buFont typeface="Arial"/>
                        <a:buNone/>
                      </a:pPr>
                      <a:r>
                        <a:rPr b="1" lang="en-US" sz="2025" u="none" cap="none" strike="noStrike">
                          <a:solidFill>
                            <a:srgbClr val="FFFFFF"/>
                          </a:solidFill>
                          <a:latin typeface="Arial"/>
                          <a:ea typeface="Arial"/>
                          <a:cs typeface="Arial"/>
                          <a:sym typeface="Arial"/>
                        </a:rPr>
                        <a:t>+8</a:t>
                      </a:r>
                      <a:endParaRPr/>
                    </a:p>
                  </a:txBody>
                  <a:tcPr marT="45725" marB="45725" marR="91450" marL="91450" anchor="ctr">
                    <a:lnT cap="flat" cmpd="sng" w="28575">
                      <a:solidFill>
                        <a:srgbClr val="101A25"/>
                      </a:solidFill>
                      <a:prstDash val="solid"/>
                      <a:round/>
                      <a:headEnd len="sm" w="sm" type="none"/>
                      <a:tailEnd len="sm" w="sm" type="none"/>
                    </a:lnT>
                    <a:lnB cap="flat" cmpd="sng" w="28575">
                      <a:solidFill>
                        <a:srgbClr val="101A25"/>
                      </a:solidFill>
                      <a:prstDash val="solid"/>
                      <a:round/>
                      <a:headEnd len="sm" w="sm" type="none"/>
                      <a:tailEnd len="sm" w="sm" type="none"/>
                    </a:lnB>
                    <a:solidFill>
                      <a:srgbClr val="6D00ED"/>
                    </a:solidFill>
                  </a:tcPr>
                </a:tc>
                <a:tc>
                  <a:txBody>
                    <a:bodyPr/>
                    <a:lstStyle/>
                    <a:p>
                      <a:pPr indent="0" lvl="0" marL="0" marR="0" rtl="0" algn="ctr">
                        <a:spcBef>
                          <a:spcPts val="0"/>
                        </a:spcBef>
                        <a:spcAft>
                          <a:spcPts val="0"/>
                        </a:spcAft>
                        <a:buClr>
                          <a:srgbClr val="101A25"/>
                        </a:buClr>
                        <a:buSzPts val="2025"/>
                        <a:buFont typeface="Arial"/>
                        <a:buNone/>
                      </a:pPr>
                      <a:r>
                        <a:rPr b="1" lang="en-US" sz="2025" u="none" cap="none" strike="noStrike">
                          <a:solidFill>
                            <a:srgbClr val="101A25"/>
                          </a:solidFill>
                          <a:latin typeface="Arial"/>
                          <a:ea typeface="Arial"/>
                          <a:cs typeface="Arial"/>
                          <a:sym typeface="Arial"/>
                        </a:rPr>
                        <a:t>+9</a:t>
                      </a:r>
                      <a:endParaRPr/>
                    </a:p>
                  </a:txBody>
                  <a:tcPr marT="45725" marB="45725" marR="91450" marL="91450" anchor="ctr">
                    <a:lnT cap="flat" cmpd="sng" w="28575">
                      <a:solidFill>
                        <a:srgbClr val="101A25"/>
                      </a:solidFill>
                      <a:prstDash val="solid"/>
                      <a:round/>
                      <a:headEnd len="sm" w="sm" type="none"/>
                      <a:tailEnd len="sm" w="sm" type="none"/>
                    </a:lnT>
                    <a:lnB cap="flat" cmpd="sng" w="28575">
                      <a:solidFill>
                        <a:srgbClr val="101A25"/>
                      </a:solidFill>
                      <a:prstDash val="solid"/>
                      <a:round/>
                      <a:headEnd len="sm" w="sm" type="none"/>
                      <a:tailEnd len="sm" w="sm" type="none"/>
                    </a:lnB>
                    <a:solidFill>
                      <a:srgbClr val="FA2800"/>
                    </a:solidFill>
                  </a:tcPr>
                </a:tc>
                <a:tc>
                  <a:txBody>
                    <a:bodyPr/>
                    <a:lstStyle/>
                    <a:p>
                      <a:pPr indent="0" lvl="0" marL="0" marR="0" rtl="0" algn="ctr">
                        <a:spcBef>
                          <a:spcPts val="0"/>
                        </a:spcBef>
                        <a:spcAft>
                          <a:spcPts val="0"/>
                        </a:spcAft>
                        <a:buClr>
                          <a:srgbClr val="FFFFFF"/>
                        </a:buClr>
                        <a:buSzPts val="2025"/>
                        <a:buFont typeface="Arial"/>
                        <a:buNone/>
                      </a:pPr>
                      <a:r>
                        <a:rPr b="1" lang="en-US" sz="2025" u="none" cap="none" strike="noStrike">
                          <a:solidFill>
                            <a:srgbClr val="FFFFFF"/>
                          </a:solidFill>
                          <a:latin typeface="Arial"/>
                          <a:ea typeface="Arial"/>
                          <a:cs typeface="Arial"/>
                          <a:sym typeface="Arial"/>
                        </a:rPr>
                        <a:t>+10</a:t>
                      </a:r>
                      <a:endParaRPr/>
                    </a:p>
                  </a:txBody>
                  <a:tcPr marT="45725" marB="45725" marR="91450" marL="91450" anchor="ctr">
                    <a:lnT cap="flat" cmpd="sng" w="28575">
                      <a:solidFill>
                        <a:srgbClr val="101A25"/>
                      </a:solidFill>
                      <a:prstDash val="solid"/>
                      <a:round/>
                      <a:headEnd len="sm" w="sm" type="none"/>
                      <a:tailEnd len="sm" w="sm" type="none"/>
                    </a:lnT>
                    <a:lnB cap="flat" cmpd="sng" w="28575">
                      <a:solidFill>
                        <a:srgbClr val="101A25"/>
                      </a:solidFill>
                      <a:prstDash val="solid"/>
                      <a:round/>
                      <a:headEnd len="sm" w="sm" type="none"/>
                      <a:tailEnd len="sm" w="sm" type="none"/>
                    </a:lnB>
                    <a:solidFill>
                      <a:srgbClr val="087D00"/>
                    </a:solidFill>
                  </a:tcPr>
                </a:tc>
                <a:tc>
                  <a:txBody>
                    <a:bodyPr/>
                    <a:lstStyle/>
                    <a:p>
                      <a:pPr indent="0" lvl="0" marL="0" marR="0" rtl="0" algn="ctr">
                        <a:spcBef>
                          <a:spcPts val="0"/>
                        </a:spcBef>
                        <a:spcAft>
                          <a:spcPts val="0"/>
                        </a:spcAft>
                        <a:buClr>
                          <a:srgbClr val="101A25"/>
                        </a:buClr>
                        <a:buSzPts val="2025"/>
                        <a:buFont typeface="Arial"/>
                        <a:buNone/>
                      </a:pPr>
                      <a:r>
                        <a:rPr b="1" lang="en-US" sz="2025" u="none" cap="none" strike="noStrike">
                          <a:solidFill>
                            <a:srgbClr val="101A25"/>
                          </a:solidFill>
                          <a:latin typeface="Arial"/>
                          <a:ea typeface="Arial"/>
                          <a:cs typeface="Arial"/>
                          <a:sym typeface="Arial"/>
                        </a:rPr>
                        <a:t>+11</a:t>
                      </a:r>
                      <a:endParaRPr/>
                    </a:p>
                  </a:txBody>
                  <a:tcPr marT="45725" marB="45725" marR="91450" marL="91450" anchor="ctr">
                    <a:lnR cap="flat" cmpd="sng" w="28575">
                      <a:solidFill>
                        <a:srgbClr val="101A25"/>
                      </a:solidFill>
                      <a:prstDash val="solid"/>
                      <a:round/>
                      <a:headEnd len="sm" w="sm" type="none"/>
                      <a:tailEnd len="sm" w="sm" type="none"/>
                    </a:lnR>
                    <a:lnT cap="flat" cmpd="sng" w="28575">
                      <a:solidFill>
                        <a:srgbClr val="101A25"/>
                      </a:solidFill>
                      <a:prstDash val="solid"/>
                      <a:round/>
                      <a:headEnd len="sm" w="sm" type="none"/>
                      <a:tailEnd len="sm" w="sm" type="none"/>
                    </a:lnT>
                    <a:lnB cap="flat" cmpd="sng" w="28575">
                      <a:solidFill>
                        <a:srgbClr val="101A25"/>
                      </a:solidFill>
                      <a:prstDash val="solid"/>
                      <a:round/>
                      <a:headEnd len="sm" w="sm" type="none"/>
                      <a:tailEnd len="sm" w="sm" type="none"/>
                    </a:lnB>
                    <a:solidFill>
                      <a:srgbClr val="EC00EA"/>
                    </a:solidFill>
                  </a:tcPr>
                </a:tc>
              </a:tr>
            </a:tbl>
          </a:graphicData>
        </a:graphic>
      </p:graphicFrame>
      <p:sp>
        <p:nvSpPr>
          <p:cNvPr id="821" name="Google Shape;821;p9"/>
          <p:cNvSpPr/>
          <p:nvPr/>
        </p:nvSpPr>
        <p:spPr>
          <a:xfrm>
            <a:off x="838200" y="6515100"/>
            <a:ext cx="6591300" cy="7334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950"/>
              <a:buFont typeface="Arial"/>
              <a:buNone/>
            </a:pPr>
            <a:r>
              <a:rPr b="0" lang="en-US" sz="1950">
                <a:solidFill>
                  <a:srgbClr val="A5B5C3"/>
                </a:solidFill>
                <a:latin typeface="Arial"/>
                <a:ea typeface="Arial"/>
                <a:cs typeface="Arial"/>
                <a:sym typeface="Arial"/>
              </a:rPr>
              <a:t>Номер — общий блок</a:t>
            </a:r>
            <a:endParaRPr/>
          </a:p>
          <a:p>
            <a:pPr indent="0" lvl="0" marL="0" marR="0" rtl="0" algn="l">
              <a:lnSpc>
                <a:spcPct val="112000"/>
              </a:lnSpc>
              <a:spcBef>
                <a:spcPts val="0"/>
              </a:spcBef>
              <a:spcAft>
                <a:spcPts val="0"/>
              </a:spcAft>
              <a:buClr>
                <a:srgbClr val="A5B5C3"/>
              </a:buClr>
              <a:buSzPts val="1950"/>
              <a:buFont typeface="Arial"/>
              <a:buNone/>
            </a:pPr>
            <a:r>
              <a:rPr b="0" lang="en-US" sz="1950">
                <a:solidFill>
                  <a:srgbClr val="A5B5C3"/>
                </a:solidFill>
                <a:latin typeface="Arial"/>
                <a:ea typeface="Arial"/>
                <a:cs typeface="Arial"/>
                <a:sym typeface="Arial"/>
              </a:rPr>
              <a:t>Знак + или − — его ориентация</a:t>
            </a:r>
            <a:endParaRPr/>
          </a:p>
        </p:txBody>
      </p:sp>
      <p:sp>
        <p:nvSpPr>
          <p:cNvPr id="822" name="Google Shape;822;p9"/>
          <p:cNvSpPr/>
          <p:nvPr/>
        </p:nvSpPr>
        <p:spPr>
          <a:xfrm>
            <a:off x="8105775" y="7286625"/>
            <a:ext cx="6296025" cy="2952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575"/>
              <a:buFont typeface="Arial"/>
              <a:buNone/>
            </a:pPr>
            <a:r>
              <a:rPr b="0" lang="en-US" sz="1575">
                <a:solidFill>
                  <a:srgbClr val="A5B5C3"/>
                </a:solidFill>
                <a:latin typeface="Arial"/>
                <a:ea typeface="Arial"/>
                <a:cs typeface="Arial"/>
                <a:sym typeface="Arial"/>
              </a:rPr>
              <a:t>Pevzner и Tesler, 2003 · X-хромосомы · рисунок 2h</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A25"/>
        </a:solidFill>
      </p:bgPr>
    </p:bg>
    <p:spTree>
      <p:nvGrpSpPr>
        <p:cNvPr id="827" name="Shape 827"/>
        <p:cNvGrpSpPr/>
        <p:nvPr/>
      </p:nvGrpSpPr>
      <p:grpSpPr>
        <a:xfrm>
          <a:off x="0" y="0"/>
          <a:ext cx="0" cy="0"/>
          <a:chOff x="0" y="0"/>
          <a:chExt cx="0" cy="0"/>
        </a:xfrm>
      </p:grpSpPr>
      <p:sp>
        <p:nvSpPr>
          <p:cNvPr id="828" name="Google Shape;828;p10"/>
          <p:cNvSpPr/>
          <p:nvPr/>
        </p:nvSpPr>
        <p:spPr>
          <a:xfrm>
            <a:off x="838200" y="476250"/>
            <a:ext cx="13563600" cy="3333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350"/>
              <a:buFont typeface="Arial"/>
              <a:buNone/>
            </a:pPr>
            <a:r>
              <a:rPr b="1" lang="en-US" sz="1350">
                <a:solidFill>
                  <a:srgbClr val="A5B5C3"/>
                </a:solidFill>
                <a:latin typeface="Arial"/>
                <a:ea typeface="Arial"/>
                <a:cs typeface="Arial"/>
                <a:sym typeface="Arial"/>
              </a:rPr>
              <a:t>ПРИЛОЖЕНИЯ ГРАФОВ КЭЛИ</a:t>
            </a:r>
            <a:endParaRPr/>
          </a:p>
        </p:txBody>
      </p:sp>
      <p:sp>
        <p:nvSpPr>
          <p:cNvPr id="829" name="Google Shape;829;p10"/>
          <p:cNvSpPr/>
          <p:nvPr/>
        </p:nvSpPr>
        <p:spPr>
          <a:xfrm>
            <a:off x="838200" y="1057275"/>
            <a:ext cx="13563600" cy="12668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3900"/>
              <a:buFont typeface="Arial"/>
              <a:buNone/>
            </a:pPr>
            <a:r>
              <a:rPr b="1" lang="en-US" sz="3900">
                <a:solidFill>
                  <a:srgbClr val="F4F0E7"/>
                </a:solidFill>
                <a:latin typeface="Arial"/>
                <a:ea typeface="Arial"/>
                <a:cs typeface="Arial"/>
                <a:sym typeface="Arial"/>
              </a:rPr>
              <a:t>Синтез квантовых схем</a:t>
            </a:r>
            <a:endParaRPr/>
          </a:p>
        </p:txBody>
      </p:sp>
      <p:sp>
        <p:nvSpPr>
          <p:cNvPr id="830" name="Google Shape;830;p10"/>
          <p:cNvSpPr/>
          <p:nvPr/>
        </p:nvSpPr>
        <p:spPr>
          <a:xfrm>
            <a:off x="838200" y="7934325"/>
            <a:ext cx="13563600" cy="9525"/>
          </a:xfrm>
          <a:custGeom>
            <a:rect b="b" l="l" r="r" t="t"/>
            <a:pathLst>
              <a:path extrusionOk="0" h="9525" w="13563600">
                <a:moveTo>
                  <a:pt x="0" y="0"/>
                </a:moveTo>
                <a:lnTo>
                  <a:pt x="13563600" y="0"/>
                </a:lnTo>
              </a:path>
            </a:pathLst>
          </a:custGeom>
          <a:noFill/>
          <a:ln cap="flat" cmpd="sng" w="9525">
            <a:solidFill>
              <a:srgbClr val="354857"/>
            </a:solidFill>
            <a:prstDash val="solid"/>
            <a:round/>
            <a:headEnd len="sm" w="sm" type="none"/>
            <a:tailEnd len="sm" w="sm" type="none"/>
          </a:ln>
        </p:spPr>
      </p:sp>
      <p:sp>
        <p:nvSpPr>
          <p:cNvPr id="831" name="Google Shape;831;p10"/>
          <p:cNvSpPr/>
          <p:nvPr/>
        </p:nvSpPr>
        <p:spPr>
          <a:xfrm>
            <a:off x="13620750" y="8039100"/>
            <a:ext cx="781050" cy="333375"/>
          </a:xfrm>
          <a:prstGeom prst="rect">
            <a:avLst/>
          </a:prstGeom>
          <a:noFill/>
          <a:ln>
            <a:noFill/>
          </a:ln>
        </p:spPr>
        <p:txBody>
          <a:bodyPr anchorCtr="0" anchor="t" bIns="0" lIns="0" spcFirstLastPara="1" rIns="0" wrap="square" tIns="0">
            <a:noAutofit/>
          </a:bodyPr>
          <a:lstStyle/>
          <a:p>
            <a:pPr indent="0" lvl="0" marL="0" marR="0" rtl="0" algn="r">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06</a:t>
            </a:r>
            <a:endParaRPr/>
          </a:p>
        </p:txBody>
      </p:sp>
      <p:sp>
        <p:nvSpPr>
          <p:cNvPr id="832" name="Google Shape;832;p10"/>
          <p:cNvSpPr/>
          <p:nvPr/>
        </p:nvSpPr>
        <p:spPr>
          <a:xfrm>
            <a:off x="838200" y="2400300"/>
            <a:ext cx="13563600" cy="533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2400"/>
              <a:buFont typeface="Arial"/>
              <a:buNone/>
            </a:pPr>
            <a:r>
              <a:rPr b="0" lang="en-US" sz="2400">
                <a:solidFill>
                  <a:srgbClr val="F4F0E7"/>
                </a:solidFill>
                <a:latin typeface="Arial"/>
                <a:ea typeface="Arial"/>
                <a:cs typeface="Arial"/>
                <a:sym typeface="Arial"/>
              </a:rPr>
              <a:t>Один оператор U — разные схемы. Ищем схему с меньшей стоимостью.</a:t>
            </a:r>
            <a:endParaRPr/>
          </a:p>
        </p:txBody>
      </p:sp>
      <p:sp>
        <p:nvSpPr>
          <p:cNvPr id="833" name="Google Shape;833;p10"/>
          <p:cNvSpPr/>
          <p:nvPr/>
        </p:nvSpPr>
        <p:spPr>
          <a:xfrm>
            <a:off x="838200" y="3000375"/>
            <a:ext cx="6477000" cy="4572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79BFFF"/>
              </a:buClr>
              <a:buSzPts val="2325"/>
              <a:buFont typeface="Arial"/>
              <a:buNone/>
            </a:pPr>
            <a:r>
              <a:rPr b="1" lang="en-US" sz="2325">
                <a:solidFill>
                  <a:srgbClr val="79BFFF"/>
                </a:solidFill>
                <a:latin typeface="Arial"/>
                <a:ea typeface="Arial"/>
                <a:cs typeface="Arial"/>
                <a:sym typeface="Arial"/>
              </a:rPr>
              <a:t>14 CNOT</a:t>
            </a:r>
            <a:endParaRPr/>
          </a:p>
        </p:txBody>
      </p:sp>
      <p:sp>
        <p:nvSpPr>
          <p:cNvPr id="834" name="Google Shape;834;p10"/>
          <p:cNvSpPr/>
          <p:nvPr/>
        </p:nvSpPr>
        <p:spPr>
          <a:xfrm>
            <a:off x="8143875" y="3000375"/>
            <a:ext cx="6257925" cy="4572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64DEC3"/>
              </a:buClr>
              <a:buSzPts val="2325"/>
              <a:buFont typeface="Arial"/>
              <a:buNone/>
            </a:pPr>
            <a:r>
              <a:rPr b="1" lang="en-US" sz="2325">
                <a:solidFill>
                  <a:srgbClr val="64DEC3"/>
                </a:solidFill>
                <a:latin typeface="Arial"/>
                <a:ea typeface="Arial"/>
                <a:cs typeface="Arial"/>
                <a:sym typeface="Arial"/>
              </a:rPr>
              <a:t>12 CNOT + однокубитные H</a:t>
            </a:r>
            <a:endParaRPr/>
          </a:p>
        </p:txBody>
      </p:sp>
      <p:pic>
        <p:nvPicPr>
          <p:cNvPr id="835" name="Google Shape;835;p10"/>
          <p:cNvPicPr preferRelativeResize="0"/>
          <p:nvPr/>
        </p:nvPicPr>
        <p:blipFill rotWithShape="1">
          <a:blip r:embed="rId3">
            <a:alphaModFix/>
          </a:blip>
          <a:srcRect b="0" l="0" r="0" t="0"/>
          <a:stretch/>
        </p:blipFill>
        <p:spPr>
          <a:xfrm>
            <a:off x="842721" y="3476625"/>
            <a:ext cx="13554558" cy="3390900"/>
          </a:xfrm>
          <a:prstGeom prst="rect">
            <a:avLst/>
          </a:prstGeom>
          <a:noFill/>
          <a:ln>
            <a:noFill/>
          </a:ln>
        </p:spPr>
      </p:pic>
      <p:sp>
        <p:nvSpPr>
          <p:cNvPr id="836" name="Google Shape;836;p10"/>
          <p:cNvSpPr/>
          <p:nvPr/>
        </p:nvSpPr>
        <p:spPr>
          <a:xfrm>
            <a:off x="838200" y="7124700"/>
            <a:ext cx="13563600" cy="4381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2175"/>
              <a:buFont typeface="Arial"/>
              <a:buNone/>
            </a:pPr>
            <a:r>
              <a:rPr b="1" lang="en-US" sz="2175">
                <a:solidFill>
                  <a:srgbClr val="F4F0E7"/>
                </a:solidFill>
                <a:latin typeface="Arial"/>
                <a:ea typeface="Arial"/>
                <a:cs typeface="Arial"/>
                <a:sym typeface="Arial"/>
              </a:rPr>
              <a:t>Оператор → вершина · вентиль → ребро · синтез → поиск короткого пути</a:t>
            </a:r>
            <a:endParaRPr/>
          </a:p>
        </p:txBody>
      </p:sp>
      <p:sp>
        <p:nvSpPr>
          <p:cNvPr id="837" name="Google Shape;837;p10"/>
          <p:cNvSpPr/>
          <p:nvPr/>
        </p:nvSpPr>
        <p:spPr>
          <a:xfrm>
            <a:off x="838200" y="7629525"/>
            <a:ext cx="13563600" cy="2571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575"/>
              <a:buFont typeface="Arial"/>
              <a:buNone/>
            </a:pPr>
            <a:r>
              <a:rPr b="0" lang="en-US" sz="1575">
                <a:solidFill>
                  <a:srgbClr val="A5B5C3"/>
                </a:solidFill>
                <a:latin typeface="Arial"/>
                <a:ea typeface="Arial"/>
                <a:cs typeface="Arial"/>
                <a:sym typeface="Arial"/>
              </a:rPr>
              <a:t>Bravyi, Latone, Maslov, 2022 · рисунок 2 · CC BY 4.0</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A25"/>
        </a:solidFill>
      </p:bgPr>
    </p:bg>
    <p:spTree>
      <p:nvGrpSpPr>
        <p:cNvPr id="842" name="Shape 842"/>
        <p:cNvGrpSpPr/>
        <p:nvPr/>
      </p:nvGrpSpPr>
      <p:grpSpPr>
        <a:xfrm>
          <a:off x="0" y="0"/>
          <a:ext cx="0" cy="0"/>
          <a:chOff x="0" y="0"/>
          <a:chExt cx="0" cy="0"/>
        </a:xfrm>
      </p:grpSpPr>
      <p:sp>
        <p:nvSpPr>
          <p:cNvPr id="843" name="Google Shape;843;p11"/>
          <p:cNvSpPr/>
          <p:nvPr/>
        </p:nvSpPr>
        <p:spPr>
          <a:xfrm>
            <a:off x="838200" y="428625"/>
            <a:ext cx="13239750" cy="2857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350"/>
              <a:buFont typeface="Arial"/>
              <a:buNone/>
            </a:pPr>
            <a:r>
              <a:rPr b="1" lang="en-US" sz="1350">
                <a:solidFill>
                  <a:srgbClr val="A5B5C3"/>
                </a:solidFill>
                <a:latin typeface="Arial"/>
                <a:ea typeface="Arial"/>
                <a:cs typeface="Arial"/>
                <a:sym typeface="Arial"/>
              </a:rPr>
              <a:t>КУБИК КАК ГРАФ</a:t>
            </a:r>
            <a:endParaRPr/>
          </a:p>
        </p:txBody>
      </p:sp>
      <p:sp>
        <p:nvSpPr>
          <p:cNvPr id="844" name="Google Shape;844;p11"/>
          <p:cNvSpPr/>
          <p:nvPr/>
        </p:nvSpPr>
        <p:spPr>
          <a:xfrm>
            <a:off x="838200" y="1028700"/>
            <a:ext cx="13563600" cy="1295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3900"/>
              <a:buFont typeface="Arial"/>
              <a:buNone/>
            </a:pPr>
            <a:r>
              <a:rPr b="1" lang="en-US" sz="3900">
                <a:solidFill>
                  <a:srgbClr val="F4F0E7"/>
                </a:solidFill>
                <a:latin typeface="Arial"/>
                <a:ea typeface="Arial"/>
                <a:cs typeface="Arial"/>
                <a:sym typeface="Arial"/>
              </a:rPr>
              <a:t>Кубик — наглядная задача для сравнения методов</a:t>
            </a:r>
            <a:endParaRPr/>
          </a:p>
        </p:txBody>
      </p:sp>
      <p:sp>
        <p:nvSpPr>
          <p:cNvPr id="845" name="Google Shape;845;p11"/>
          <p:cNvSpPr/>
          <p:nvPr/>
        </p:nvSpPr>
        <p:spPr>
          <a:xfrm>
            <a:off x="838200" y="7381875"/>
            <a:ext cx="13563600" cy="4762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800"/>
              <a:buFont typeface="Arial"/>
              <a:buNone/>
            </a:pPr>
            <a:r>
              <a:rPr b="0" lang="en-US" sz="1800">
                <a:solidFill>
                  <a:srgbClr val="A5B5C3"/>
                </a:solidFill>
                <a:latin typeface="Arial"/>
                <a:ea typeface="Arial"/>
                <a:cs typeface="Arial"/>
                <a:sym typeface="Arial"/>
              </a:rPr>
              <a:t>Конфигурация → вершина · поворот → ребро · сборка → путь к цели</a:t>
            </a:r>
            <a:endParaRPr/>
          </a:p>
        </p:txBody>
      </p:sp>
      <p:sp>
        <p:nvSpPr>
          <p:cNvPr id="846" name="Google Shape;846;p11"/>
          <p:cNvSpPr/>
          <p:nvPr/>
        </p:nvSpPr>
        <p:spPr>
          <a:xfrm>
            <a:off x="838200" y="7934325"/>
            <a:ext cx="13563600" cy="9525"/>
          </a:xfrm>
          <a:custGeom>
            <a:rect b="b" l="l" r="r" t="t"/>
            <a:pathLst>
              <a:path extrusionOk="0" h="9525" w="13563600">
                <a:moveTo>
                  <a:pt x="0" y="0"/>
                </a:moveTo>
                <a:lnTo>
                  <a:pt x="13563600" y="0"/>
                </a:lnTo>
              </a:path>
            </a:pathLst>
          </a:custGeom>
          <a:noFill/>
          <a:ln cap="flat" cmpd="sng" w="9525">
            <a:solidFill>
              <a:srgbClr val="354857"/>
            </a:solidFill>
            <a:prstDash val="solid"/>
            <a:round/>
            <a:headEnd len="sm" w="sm" type="none"/>
            <a:tailEnd len="sm" w="sm" type="none"/>
          </a:ln>
        </p:spPr>
      </p:sp>
      <p:pic>
        <p:nvPicPr>
          <p:cNvPr id="847" name="Google Shape;847;p11"/>
          <p:cNvPicPr preferRelativeResize="0"/>
          <p:nvPr/>
        </p:nvPicPr>
        <p:blipFill rotWithShape="1">
          <a:blip r:embed="rId3">
            <a:alphaModFix/>
          </a:blip>
          <a:srcRect b="0" l="0" r="0" t="0"/>
          <a:stretch/>
        </p:blipFill>
        <p:spPr>
          <a:xfrm>
            <a:off x="1871663" y="2628900"/>
            <a:ext cx="4410075" cy="4410075"/>
          </a:xfrm>
          <a:prstGeom prst="rect">
            <a:avLst/>
          </a:prstGeom>
          <a:noFill/>
          <a:ln>
            <a:noFill/>
          </a:ln>
        </p:spPr>
      </p:pic>
      <p:sp>
        <p:nvSpPr>
          <p:cNvPr id="848" name="Google Shape;848;p11"/>
          <p:cNvSpPr/>
          <p:nvPr/>
        </p:nvSpPr>
        <p:spPr>
          <a:xfrm>
            <a:off x="8524875" y="3152775"/>
            <a:ext cx="5753100" cy="31813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2700"/>
              <a:buFont typeface="Arial"/>
              <a:buNone/>
            </a:pPr>
            <a:r>
              <a:rPr b="1" lang="en-US" sz="2700">
                <a:solidFill>
                  <a:srgbClr val="F4F0E7"/>
                </a:solidFill>
                <a:latin typeface="Arial"/>
                <a:ea typeface="Arial"/>
                <a:cs typeface="Arial"/>
                <a:sym typeface="Arial"/>
              </a:rPr>
              <a:t>Наглядное состояние</a:t>
            </a:r>
            <a:endParaRPr/>
          </a:p>
          <a:p>
            <a:pPr indent="0" lvl="0" marL="0" marR="0" rtl="0" algn="l">
              <a:lnSpc>
                <a:spcPct val="112000"/>
              </a:lnSpc>
              <a:spcBef>
                <a:spcPts val="0"/>
              </a:spcBef>
              <a:spcAft>
                <a:spcPts val="0"/>
              </a:spcAft>
              <a:buClr>
                <a:srgbClr val="F4F0E7"/>
              </a:buClr>
              <a:buSzPts val="2700"/>
              <a:buFont typeface="Arial"/>
              <a:buNone/>
            </a:pPr>
            <a:r>
              <a:rPr b="1" lang="en-US" sz="2700">
                <a:solidFill>
                  <a:srgbClr val="F4F0E7"/>
                </a:solidFill>
                <a:latin typeface="Arial"/>
                <a:ea typeface="Arial"/>
                <a:cs typeface="Arial"/>
                <a:sym typeface="Arial"/>
              </a:rPr>
              <a:t>Обратимые ходы</a:t>
            </a:r>
            <a:endParaRPr/>
          </a:p>
          <a:p>
            <a:pPr indent="0" lvl="0" marL="0" marR="0" rtl="0" algn="l">
              <a:lnSpc>
                <a:spcPct val="112000"/>
              </a:lnSpc>
              <a:spcBef>
                <a:spcPts val="0"/>
              </a:spcBef>
              <a:spcAft>
                <a:spcPts val="0"/>
              </a:spcAft>
              <a:buClr>
                <a:srgbClr val="F4F0E7"/>
              </a:buClr>
              <a:buSzPts val="2700"/>
              <a:buFont typeface="Arial"/>
              <a:buNone/>
            </a:pPr>
            <a:r>
              <a:rPr b="1" lang="en-US" sz="2700">
                <a:solidFill>
                  <a:srgbClr val="F4F0E7"/>
                </a:solidFill>
                <a:latin typeface="Arial"/>
                <a:ea typeface="Arial"/>
                <a:cs typeface="Arial"/>
                <a:sym typeface="Arial"/>
              </a:rPr>
              <a:t>Проверяемое решение</a:t>
            </a:r>
            <a:endParaRPr/>
          </a:p>
          <a:p>
            <a:pPr indent="0" lvl="0" marL="0" marR="0" rtl="0" algn="l">
              <a:lnSpc>
                <a:spcPct val="112000"/>
              </a:lnSpc>
              <a:spcBef>
                <a:spcPts val="0"/>
              </a:spcBef>
              <a:spcAft>
                <a:spcPts val="0"/>
              </a:spcAft>
              <a:buClr>
                <a:srgbClr val="F4F0E7"/>
              </a:buClr>
              <a:buSzPts val="2700"/>
              <a:buFont typeface="Arial"/>
              <a:buNone/>
            </a:pPr>
            <a:r>
              <a:rPr b="1" lang="en-US" sz="2700">
                <a:solidFill>
                  <a:srgbClr val="F4F0E7"/>
                </a:solidFill>
                <a:latin typeface="Arial"/>
                <a:ea typeface="Arial"/>
                <a:cs typeface="Arial"/>
                <a:sym typeface="Arial"/>
              </a:rPr>
              <a:t>Огромное пространство</a:t>
            </a:r>
            <a:endParaRPr/>
          </a:p>
        </p:txBody>
      </p:sp>
      <p:sp>
        <p:nvSpPr>
          <p:cNvPr id="849" name="Google Shape;849;p11"/>
          <p:cNvSpPr/>
          <p:nvPr/>
        </p:nvSpPr>
        <p:spPr>
          <a:xfrm>
            <a:off x="13620750" y="8039100"/>
            <a:ext cx="781050" cy="333375"/>
          </a:xfrm>
          <a:prstGeom prst="rect">
            <a:avLst/>
          </a:prstGeom>
          <a:noFill/>
          <a:ln>
            <a:noFill/>
          </a:ln>
        </p:spPr>
        <p:txBody>
          <a:bodyPr anchorCtr="0" anchor="t" bIns="0" lIns="0" spcFirstLastPara="1" rIns="0" wrap="square" tIns="0">
            <a:noAutofit/>
          </a:bodyPr>
          <a:lstStyle/>
          <a:p>
            <a:pPr indent="0" lvl="0" marL="0" marR="0" rtl="0" algn="r">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07</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A25"/>
        </a:solidFill>
      </p:bgPr>
    </p:bg>
    <p:spTree>
      <p:nvGrpSpPr>
        <p:cNvPr id="854" name="Shape 854"/>
        <p:cNvGrpSpPr/>
        <p:nvPr/>
      </p:nvGrpSpPr>
      <p:grpSpPr>
        <a:xfrm>
          <a:off x="0" y="0"/>
          <a:ext cx="0" cy="0"/>
          <a:chOff x="0" y="0"/>
          <a:chExt cx="0" cy="0"/>
        </a:xfrm>
      </p:grpSpPr>
      <p:sp>
        <p:nvSpPr>
          <p:cNvPr id="855" name="Google Shape;855;p12"/>
          <p:cNvSpPr/>
          <p:nvPr/>
        </p:nvSpPr>
        <p:spPr>
          <a:xfrm>
            <a:off x="838200" y="428625"/>
            <a:ext cx="13239750" cy="2857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350"/>
              <a:buFont typeface="Arial"/>
              <a:buNone/>
            </a:pPr>
            <a:r>
              <a:rPr b="1" lang="en-US" sz="1350">
                <a:solidFill>
                  <a:srgbClr val="A5B5C3"/>
                </a:solidFill>
                <a:latin typeface="Arial"/>
                <a:ea typeface="Arial"/>
                <a:cs typeface="Arial"/>
                <a:sym typeface="Arial"/>
              </a:rPr>
              <a:t>КУБИК КАК ГРАФ</a:t>
            </a:r>
            <a:endParaRPr/>
          </a:p>
        </p:txBody>
      </p:sp>
      <p:sp>
        <p:nvSpPr>
          <p:cNvPr id="856" name="Google Shape;856;p12"/>
          <p:cNvSpPr/>
          <p:nvPr/>
        </p:nvSpPr>
        <p:spPr>
          <a:xfrm>
            <a:off x="838200" y="1028700"/>
            <a:ext cx="13563600" cy="1295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3900"/>
              <a:buFont typeface="Arial"/>
              <a:buNone/>
            </a:pPr>
            <a:r>
              <a:rPr b="1" lang="en-US" sz="3900">
                <a:solidFill>
                  <a:srgbClr val="F4F0E7"/>
                </a:solidFill>
                <a:latin typeface="Arial"/>
                <a:ea typeface="Arial"/>
                <a:cs typeface="Arial"/>
                <a:sym typeface="Arial"/>
              </a:rPr>
              <a:t>Что именно считается одним ходом?</a:t>
            </a:r>
            <a:endParaRPr/>
          </a:p>
        </p:txBody>
      </p:sp>
      <p:sp>
        <p:nvSpPr>
          <p:cNvPr id="857" name="Google Shape;857;p12"/>
          <p:cNvSpPr/>
          <p:nvPr/>
        </p:nvSpPr>
        <p:spPr>
          <a:xfrm>
            <a:off x="838200" y="2705100"/>
            <a:ext cx="2386584" cy="5238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800"/>
              <a:buFont typeface="Arial"/>
              <a:buNone/>
            </a:pPr>
            <a:r>
              <a:rPr b="1" lang="en-US" sz="1800">
                <a:solidFill>
                  <a:srgbClr val="A5B5C3"/>
                </a:solidFill>
                <a:latin typeface="Arial"/>
                <a:ea typeface="Arial"/>
                <a:cs typeface="Arial"/>
                <a:sym typeface="Arial"/>
              </a:rPr>
              <a:t>Метрика</a:t>
            </a:r>
            <a:endParaRPr/>
          </a:p>
        </p:txBody>
      </p:sp>
      <p:sp>
        <p:nvSpPr>
          <p:cNvPr id="858" name="Google Shape;858;p12"/>
          <p:cNvSpPr/>
          <p:nvPr/>
        </p:nvSpPr>
        <p:spPr>
          <a:xfrm>
            <a:off x="3415284" y="2705100"/>
            <a:ext cx="7269480" cy="5238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800"/>
              <a:buFont typeface="Arial"/>
              <a:buNone/>
            </a:pPr>
            <a:r>
              <a:rPr b="1" lang="en-US" sz="1800">
                <a:solidFill>
                  <a:srgbClr val="A5B5C3"/>
                </a:solidFill>
                <a:latin typeface="Arial"/>
                <a:ea typeface="Arial"/>
                <a:cs typeface="Arial"/>
                <a:sym typeface="Arial"/>
              </a:rPr>
              <a:t>Один ход</a:t>
            </a:r>
            <a:endParaRPr/>
          </a:p>
        </p:txBody>
      </p:sp>
      <p:sp>
        <p:nvSpPr>
          <p:cNvPr id="859" name="Google Shape;859;p12"/>
          <p:cNvSpPr/>
          <p:nvPr/>
        </p:nvSpPr>
        <p:spPr>
          <a:xfrm>
            <a:off x="10875264" y="2705100"/>
            <a:ext cx="3336036" cy="5238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800"/>
              <a:buFont typeface="Arial"/>
              <a:buNone/>
            </a:pPr>
            <a:r>
              <a:rPr b="1" lang="en-US" sz="1800">
                <a:solidFill>
                  <a:srgbClr val="A5B5C3"/>
                </a:solidFill>
                <a:latin typeface="Arial"/>
                <a:ea typeface="Arial"/>
                <a:cs typeface="Arial"/>
                <a:sym typeface="Arial"/>
              </a:rPr>
              <a:t>Для 3×3×3</a:t>
            </a:r>
            <a:endParaRPr/>
          </a:p>
        </p:txBody>
      </p:sp>
      <p:sp>
        <p:nvSpPr>
          <p:cNvPr id="860" name="Google Shape;860;p12"/>
          <p:cNvSpPr/>
          <p:nvPr/>
        </p:nvSpPr>
        <p:spPr>
          <a:xfrm>
            <a:off x="838200" y="3238500"/>
            <a:ext cx="13563600" cy="9525"/>
          </a:xfrm>
          <a:custGeom>
            <a:rect b="b" l="l" r="r" t="t"/>
            <a:pathLst>
              <a:path extrusionOk="0" h="9525" w="13563600">
                <a:moveTo>
                  <a:pt x="0" y="0"/>
                </a:moveTo>
                <a:lnTo>
                  <a:pt x="13563600" y="0"/>
                </a:lnTo>
              </a:path>
            </a:pathLst>
          </a:custGeom>
          <a:noFill/>
          <a:ln cap="flat" cmpd="sng" w="19050">
            <a:solidFill>
              <a:srgbClr val="354857"/>
            </a:solidFill>
            <a:prstDash val="solid"/>
            <a:round/>
            <a:headEnd len="sm" w="sm" type="none"/>
            <a:tailEnd len="sm" w="sm" type="none"/>
          </a:ln>
        </p:spPr>
      </p:sp>
      <p:sp>
        <p:nvSpPr>
          <p:cNvPr id="861" name="Google Shape;861;p12"/>
          <p:cNvSpPr/>
          <p:nvPr/>
        </p:nvSpPr>
        <p:spPr>
          <a:xfrm>
            <a:off x="838200" y="3429000"/>
            <a:ext cx="2386584" cy="10858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2175"/>
              <a:buFont typeface="Arial"/>
              <a:buNone/>
            </a:pPr>
            <a:r>
              <a:rPr b="1" lang="en-US" sz="2175">
                <a:solidFill>
                  <a:srgbClr val="F4F0E7"/>
                </a:solidFill>
                <a:latin typeface="Arial"/>
                <a:ea typeface="Arial"/>
                <a:cs typeface="Arial"/>
                <a:sym typeface="Arial"/>
              </a:rPr>
              <a:t>HTM</a:t>
            </a:r>
            <a:endParaRPr/>
          </a:p>
        </p:txBody>
      </p:sp>
      <p:sp>
        <p:nvSpPr>
          <p:cNvPr id="862" name="Google Shape;862;p12"/>
          <p:cNvSpPr/>
          <p:nvPr/>
        </p:nvSpPr>
        <p:spPr>
          <a:xfrm>
            <a:off x="3415284" y="3429000"/>
            <a:ext cx="7269480" cy="10858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2175"/>
              <a:buFont typeface="Arial"/>
              <a:buNone/>
            </a:pPr>
            <a:r>
              <a:rPr b="0" lang="en-US" sz="2175">
                <a:solidFill>
                  <a:srgbClr val="F4F0E7"/>
                </a:solidFill>
                <a:latin typeface="Arial"/>
                <a:ea typeface="Arial"/>
                <a:cs typeface="Arial"/>
                <a:sym typeface="Arial"/>
              </a:rPr>
              <a:t>90°, 180°, 270° внешней грани</a:t>
            </a:r>
            <a:endParaRPr/>
          </a:p>
        </p:txBody>
      </p:sp>
      <p:sp>
        <p:nvSpPr>
          <p:cNvPr id="863" name="Google Shape;863;p12"/>
          <p:cNvSpPr/>
          <p:nvPr/>
        </p:nvSpPr>
        <p:spPr>
          <a:xfrm>
            <a:off x="10875264" y="3429000"/>
            <a:ext cx="3336036" cy="10858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2175"/>
              <a:buFont typeface="Arial"/>
              <a:buNone/>
            </a:pPr>
            <a:r>
              <a:rPr b="0" lang="en-US" sz="2175">
                <a:solidFill>
                  <a:srgbClr val="F4F0E7"/>
                </a:solidFill>
                <a:latin typeface="Arial"/>
                <a:ea typeface="Arial"/>
                <a:cs typeface="Arial"/>
                <a:sym typeface="Arial"/>
              </a:rPr>
              <a:t>18 действий</a:t>
            </a:r>
            <a:endParaRPr/>
          </a:p>
        </p:txBody>
      </p:sp>
      <p:sp>
        <p:nvSpPr>
          <p:cNvPr id="864" name="Google Shape;864;p12"/>
          <p:cNvSpPr/>
          <p:nvPr/>
        </p:nvSpPr>
        <p:spPr>
          <a:xfrm>
            <a:off x="838200" y="4524375"/>
            <a:ext cx="13563600" cy="9525"/>
          </a:xfrm>
          <a:custGeom>
            <a:rect b="b" l="l" r="r" t="t"/>
            <a:pathLst>
              <a:path extrusionOk="0" h="9525" w="13563600">
                <a:moveTo>
                  <a:pt x="0" y="0"/>
                </a:moveTo>
                <a:lnTo>
                  <a:pt x="13563600" y="0"/>
                </a:lnTo>
              </a:path>
            </a:pathLst>
          </a:custGeom>
          <a:noFill/>
          <a:ln cap="flat" cmpd="sng" w="9525">
            <a:solidFill>
              <a:srgbClr val="354857"/>
            </a:solidFill>
            <a:prstDash val="solid"/>
            <a:round/>
            <a:headEnd len="sm" w="sm" type="none"/>
            <a:tailEnd len="sm" w="sm" type="none"/>
          </a:ln>
        </p:spPr>
      </p:sp>
      <p:sp>
        <p:nvSpPr>
          <p:cNvPr id="865" name="Google Shape;865;p12"/>
          <p:cNvSpPr/>
          <p:nvPr/>
        </p:nvSpPr>
        <p:spPr>
          <a:xfrm>
            <a:off x="838200" y="4629150"/>
            <a:ext cx="2386584" cy="10858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2175"/>
              <a:buFont typeface="Arial"/>
              <a:buNone/>
            </a:pPr>
            <a:r>
              <a:rPr b="1" lang="en-US" sz="2175">
                <a:solidFill>
                  <a:srgbClr val="F4F0E7"/>
                </a:solidFill>
                <a:latin typeface="Arial"/>
                <a:ea typeface="Arial"/>
                <a:cs typeface="Arial"/>
                <a:sym typeface="Arial"/>
              </a:rPr>
              <a:t>QTM</a:t>
            </a:r>
            <a:endParaRPr/>
          </a:p>
        </p:txBody>
      </p:sp>
      <p:sp>
        <p:nvSpPr>
          <p:cNvPr id="866" name="Google Shape;866;p12"/>
          <p:cNvSpPr/>
          <p:nvPr/>
        </p:nvSpPr>
        <p:spPr>
          <a:xfrm>
            <a:off x="3415284" y="4629150"/>
            <a:ext cx="7269480" cy="10858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2175"/>
              <a:buFont typeface="Arial"/>
              <a:buNone/>
            </a:pPr>
            <a:r>
              <a:rPr b="0" lang="en-US" sz="2175">
                <a:solidFill>
                  <a:srgbClr val="F4F0E7"/>
                </a:solidFill>
                <a:latin typeface="Arial"/>
                <a:ea typeface="Arial"/>
                <a:cs typeface="Arial"/>
                <a:sym typeface="Arial"/>
              </a:rPr>
              <a:t>±90° внешней грани</a:t>
            </a:r>
            <a:endParaRPr/>
          </a:p>
        </p:txBody>
      </p:sp>
      <p:sp>
        <p:nvSpPr>
          <p:cNvPr id="867" name="Google Shape;867;p12"/>
          <p:cNvSpPr/>
          <p:nvPr/>
        </p:nvSpPr>
        <p:spPr>
          <a:xfrm>
            <a:off x="10875264" y="4629150"/>
            <a:ext cx="3336036" cy="10858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2175"/>
              <a:buFont typeface="Arial"/>
              <a:buNone/>
            </a:pPr>
            <a:r>
              <a:rPr b="0" lang="en-US" sz="2175">
                <a:solidFill>
                  <a:srgbClr val="F4F0E7"/>
                </a:solidFill>
                <a:latin typeface="Arial"/>
                <a:ea typeface="Arial"/>
                <a:cs typeface="Arial"/>
                <a:sym typeface="Arial"/>
              </a:rPr>
              <a:t>12 действий</a:t>
            </a:r>
            <a:endParaRPr/>
          </a:p>
        </p:txBody>
      </p:sp>
      <p:sp>
        <p:nvSpPr>
          <p:cNvPr id="868" name="Google Shape;868;p12"/>
          <p:cNvSpPr/>
          <p:nvPr/>
        </p:nvSpPr>
        <p:spPr>
          <a:xfrm>
            <a:off x="838200" y="5724525"/>
            <a:ext cx="13563600" cy="9525"/>
          </a:xfrm>
          <a:custGeom>
            <a:rect b="b" l="l" r="r" t="t"/>
            <a:pathLst>
              <a:path extrusionOk="0" h="9525" w="13563600">
                <a:moveTo>
                  <a:pt x="0" y="0"/>
                </a:moveTo>
                <a:lnTo>
                  <a:pt x="13563600" y="0"/>
                </a:lnTo>
              </a:path>
            </a:pathLst>
          </a:custGeom>
          <a:noFill/>
          <a:ln cap="flat" cmpd="sng" w="9525">
            <a:solidFill>
              <a:srgbClr val="354857"/>
            </a:solidFill>
            <a:prstDash val="solid"/>
            <a:round/>
            <a:headEnd len="sm" w="sm" type="none"/>
            <a:tailEnd len="sm" w="sm" type="none"/>
          </a:ln>
        </p:spPr>
      </p:sp>
      <p:sp>
        <p:nvSpPr>
          <p:cNvPr id="869" name="Google Shape;869;p12"/>
          <p:cNvSpPr/>
          <p:nvPr/>
        </p:nvSpPr>
        <p:spPr>
          <a:xfrm>
            <a:off x="838200" y="5829300"/>
            <a:ext cx="2386584" cy="10858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2175"/>
              <a:buFont typeface="Arial"/>
              <a:buNone/>
            </a:pPr>
            <a:r>
              <a:rPr b="1" lang="en-US" sz="2175">
                <a:solidFill>
                  <a:srgbClr val="F4F0E7"/>
                </a:solidFill>
                <a:latin typeface="Arial"/>
                <a:ea typeface="Arial"/>
                <a:cs typeface="Arial"/>
                <a:sym typeface="Arial"/>
              </a:rPr>
              <a:t>Срезы</a:t>
            </a:r>
            <a:endParaRPr/>
          </a:p>
        </p:txBody>
      </p:sp>
      <p:sp>
        <p:nvSpPr>
          <p:cNvPr id="870" name="Google Shape;870;p12"/>
          <p:cNvSpPr/>
          <p:nvPr/>
        </p:nvSpPr>
        <p:spPr>
          <a:xfrm>
            <a:off x="3415284" y="5829300"/>
            <a:ext cx="7269480" cy="10858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2175"/>
              <a:buFont typeface="Arial"/>
              <a:buNone/>
            </a:pPr>
            <a:r>
              <a:rPr b="0" lang="en-US" sz="2175">
                <a:solidFill>
                  <a:srgbClr val="F4F0E7"/>
                </a:solidFill>
                <a:latin typeface="Arial"/>
                <a:ea typeface="Arial"/>
                <a:cs typeface="Arial"/>
                <a:sym typeface="Arial"/>
              </a:rPr>
              <a:t>±90° любого отдельного слоя</a:t>
            </a:r>
            <a:endParaRPr/>
          </a:p>
        </p:txBody>
      </p:sp>
      <p:sp>
        <p:nvSpPr>
          <p:cNvPr id="871" name="Google Shape;871;p12"/>
          <p:cNvSpPr/>
          <p:nvPr/>
        </p:nvSpPr>
        <p:spPr>
          <a:xfrm>
            <a:off x="10875264" y="5829300"/>
            <a:ext cx="3336036" cy="10858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2175"/>
              <a:buFont typeface="Arial"/>
              <a:buNone/>
            </a:pPr>
            <a:r>
              <a:rPr b="0" lang="en-US" sz="2175">
                <a:solidFill>
                  <a:srgbClr val="F4F0E7"/>
                </a:solidFill>
                <a:latin typeface="Arial"/>
                <a:ea typeface="Arial"/>
                <a:cs typeface="Arial"/>
                <a:sym typeface="Arial"/>
              </a:rPr>
              <a:t>другая метрика</a:t>
            </a:r>
            <a:endParaRPr/>
          </a:p>
        </p:txBody>
      </p:sp>
      <p:sp>
        <p:nvSpPr>
          <p:cNvPr id="872" name="Google Shape;872;p12"/>
          <p:cNvSpPr/>
          <p:nvPr/>
        </p:nvSpPr>
        <p:spPr>
          <a:xfrm>
            <a:off x="838200" y="6924675"/>
            <a:ext cx="13563600" cy="9525"/>
          </a:xfrm>
          <a:custGeom>
            <a:rect b="b" l="l" r="r" t="t"/>
            <a:pathLst>
              <a:path extrusionOk="0" h="9525" w="13563600">
                <a:moveTo>
                  <a:pt x="0" y="0"/>
                </a:moveTo>
                <a:lnTo>
                  <a:pt x="13563600" y="0"/>
                </a:lnTo>
              </a:path>
            </a:pathLst>
          </a:custGeom>
          <a:noFill/>
          <a:ln cap="flat" cmpd="sng" w="9525">
            <a:solidFill>
              <a:srgbClr val="354857"/>
            </a:solidFill>
            <a:prstDash val="solid"/>
            <a:round/>
            <a:headEnd len="sm" w="sm" type="none"/>
            <a:tailEnd len="sm" w="sm" type="none"/>
          </a:ln>
        </p:spPr>
      </p:sp>
      <p:sp>
        <p:nvSpPr>
          <p:cNvPr id="873" name="Google Shape;873;p12"/>
          <p:cNvSpPr/>
          <p:nvPr/>
        </p:nvSpPr>
        <p:spPr>
          <a:xfrm>
            <a:off x="838200" y="7381875"/>
            <a:ext cx="13563600" cy="4762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800"/>
              <a:buFont typeface="Arial"/>
              <a:buNone/>
            </a:pPr>
            <a:r>
              <a:rPr b="0" lang="en-US" sz="1800">
                <a:solidFill>
                  <a:srgbClr val="A5B5C3"/>
                </a:solidFill>
                <a:latin typeface="Arial"/>
                <a:ea typeface="Arial"/>
                <a:cs typeface="Arial"/>
                <a:sym typeface="Arial"/>
              </a:rPr>
              <a:t>Одни состояния + разные генераторы = разные расстояния</a:t>
            </a:r>
            <a:endParaRPr/>
          </a:p>
        </p:txBody>
      </p:sp>
      <p:sp>
        <p:nvSpPr>
          <p:cNvPr id="874" name="Google Shape;874;p12"/>
          <p:cNvSpPr/>
          <p:nvPr/>
        </p:nvSpPr>
        <p:spPr>
          <a:xfrm>
            <a:off x="838200" y="7934325"/>
            <a:ext cx="13563600" cy="9525"/>
          </a:xfrm>
          <a:custGeom>
            <a:rect b="b" l="l" r="r" t="t"/>
            <a:pathLst>
              <a:path extrusionOk="0" h="9525" w="13563600">
                <a:moveTo>
                  <a:pt x="0" y="0"/>
                </a:moveTo>
                <a:lnTo>
                  <a:pt x="13563600" y="0"/>
                </a:lnTo>
              </a:path>
            </a:pathLst>
          </a:custGeom>
          <a:noFill/>
          <a:ln cap="flat" cmpd="sng" w="9525">
            <a:solidFill>
              <a:srgbClr val="354857"/>
            </a:solidFill>
            <a:prstDash val="solid"/>
            <a:round/>
            <a:headEnd len="sm" w="sm" type="none"/>
            <a:tailEnd len="sm" w="sm" type="none"/>
          </a:ln>
        </p:spPr>
      </p:sp>
      <p:sp>
        <p:nvSpPr>
          <p:cNvPr id="875" name="Google Shape;875;p12"/>
          <p:cNvSpPr/>
          <p:nvPr/>
        </p:nvSpPr>
        <p:spPr>
          <a:xfrm>
            <a:off x="13620750" y="8039100"/>
            <a:ext cx="781050" cy="333375"/>
          </a:xfrm>
          <a:prstGeom prst="rect">
            <a:avLst/>
          </a:prstGeom>
          <a:noFill/>
          <a:ln>
            <a:noFill/>
          </a:ln>
        </p:spPr>
        <p:txBody>
          <a:bodyPr anchorCtr="0" anchor="t" bIns="0" lIns="0" spcFirstLastPara="1" rIns="0" wrap="square" tIns="0">
            <a:noAutofit/>
          </a:bodyPr>
          <a:lstStyle/>
          <a:p>
            <a:pPr indent="0" lvl="0" marL="0" marR="0" rtl="0" algn="r">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08</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A25"/>
        </a:solidFill>
      </p:bgPr>
    </p:bg>
    <p:spTree>
      <p:nvGrpSpPr>
        <p:cNvPr id="880" name="Shape 880"/>
        <p:cNvGrpSpPr/>
        <p:nvPr/>
      </p:nvGrpSpPr>
      <p:grpSpPr>
        <a:xfrm>
          <a:off x="0" y="0"/>
          <a:ext cx="0" cy="0"/>
          <a:chOff x="0" y="0"/>
          <a:chExt cx="0" cy="0"/>
        </a:xfrm>
      </p:grpSpPr>
      <p:sp>
        <p:nvSpPr>
          <p:cNvPr id="881" name="Google Shape;881;p13"/>
          <p:cNvSpPr/>
          <p:nvPr/>
        </p:nvSpPr>
        <p:spPr>
          <a:xfrm>
            <a:off x="838200" y="428625"/>
            <a:ext cx="13239750" cy="2857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350"/>
              <a:buFont typeface="Arial"/>
              <a:buNone/>
            </a:pPr>
            <a:r>
              <a:rPr b="1" lang="en-US" sz="1350">
                <a:solidFill>
                  <a:srgbClr val="A5B5C3"/>
                </a:solidFill>
                <a:latin typeface="Arial"/>
                <a:ea typeface="Arial"/>
                <a:cs typeface="Arial"/>
                <a:sym typeface="Arial"/>
              </a:rPr>
              <a:t>КУБИК КАК ГРАФ</a:t>
            </a:r>
            <a:endParaRPr/>
          </a:p>
        </p:txBody>
      </p:sp>
      <p:sp>
        <p:nvSpPr>
          <p:cNvPr id="882" name="Google Shape;882;p13"/>
          <p:cNvSpPr/>
          <p:nvPr/>
        </p:nvSpPr>
        <p:spPr>
          <a:xfrm>
            <a:off x="838200" y="1028700"/>
            <a:ext cx="13563600" cy="1295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3900"/>
              <a:buFont typeface="Arial"/>
              <a:buNone/>
            </a:pPr>
            <a:r>
              <a:rPr b="1" lang="en-US" sz="3900">
                <a:solidFill>
                  <a:srgbClr val="F4F0E7"/>
                </a:solidFill>
                <a:latin typeface="Arial"/>
                <a:ea typeface="Arial"/>
                <a:cs typeface="Arial"/>
                <a:sym typeface="Arial"/>
              </a:rPr>
              <a:t>43 252 003 274 489 856 000</a:t>
            </a:r>
            <a:endParaRPr/>
          </a:p>
        </p:txBody>
      </p:sp>
      <p:sp>
        <p:nvSpPr>
          <p:cNvPr id="883" name="Google Shape;883;p13"/>
          <p:cNvSpPr/>
          <p:nvPr/>
        </p:nvSpPr>
        <p:spPr>
          <a:xfrm>
            <a:off x="838200" y="2886075"/>
            <a:ext cx="13563600" cy="2028825"/>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64DEC3"/>
              </a:buClr>
              <a:buSzPts val="10500"/>
              <a:buFont typeface="Cambria Math"/>
              <a:buNone/>
            </a:pPr>
            <a:r>
              <a:rPr b="0" lang="en-US" sz="10500">
                <a:solidFill>
                  <a:srgbClr val="64DEC3"/>
                </a:solidFill>
                <a:latin typeface="Cambria Math"/>
                <a:ea typeface="Cambria Math"/>
                <a:cs typeface="Cambria Math"/>
                <a:sym typeface="Cambria Math"/>
              </a:rPr>
              <a:t>4,3 × 10¹⁹</a:t>
            </a:r>
            <a:endParaRPr/>
          </a:p>
        </p:txBody>
      </p:sp>
      <p:sp>
        <p:nvSpPr>
          <p:cNvPr id="884" name="Google Shape;884;p13"/>
          <p:cNvSpPr/>
          <p:nvPr/>
        </p:nvSpPr>
        <p:spPr>
          <a:xfrm>
            <a:off x="838200" y="5676900"/>
            <a:ext cx="13563600" cy="100965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F4F0E7"/>
              </a:buClr>
              <a:buSzPts val="2850"/>
              <a:buFont typeface="Arial"/>
              <a:buNone/>
            </a:pPr>
            <a:r>
              <a:rPr b="0" lang="en-US" sz="2850">
                <a:solidFill>
                  <a:srgbClr val="F4F0E7"/>
                </a:solidFill>
                <a:latin typeface="Arial"/>
                <a:ea typeface="Arial"/>
                <a:cs typeface="Arial"/>
                <a:sym typeface="Arial"/>
              </a:rPr>
              <a:t>состояний стандартного кубика 3×3×3</a:t>
            </a:r>
            <a:endParaRPr/>
          </a:p>
        </p:txBody>
      </p:sp>
      <p:sp>
        <p:nvSpPr>
          <p:cNvPr id="885" name="Google Shape;885;p13"/>
          <p:cNvSpPr/>
          <p:nvPr/>
        </p:nvSpPr>
        <p:spPr>
          <a:xfrm>
            <a:off x="838200" y="7381875"/>
            <a:ext cx="13563600" cy="4762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800"/>
              <a:buFont typeface="Arial"/>
              <a:buNone/>
            </a:pPr>
            <a:r>
              <a:rPr b="0" lang="en-US" sz="1800">
                <a:solidFill>
                  <a:srgbClr val="A5B5C3"/>
                </a:solidFill>
                <a:latin typeface="Arial"/>
                <a:ea typeface="Arial"/>
                <a:cs typeface="Arial"/>
                <a:sym typeface="Arial"/>
              </a:rPr>
              <a:t>Даже 1 байт на состояние ≈ 43 эксабайта</a:t>
            </a:r>
            <a:endParaRPr/>
          </a:p>
        </p:txBody>
      </p:sp>
      <p:sp>
        <p:nvSpPr>
          <p:cNvPr id="886" name="Google Shape;886;p13"/>
          <p:cNvSpPr/>
          <p:nvPr/>
        </p:nvSpPr>
        <p:spPr>
          <a:xfrm>
            <a:off x="838200" y="7934325"/>
            <a:ext cx="13563600" cy="9525"/>
          </a:xfrm>
          <a:custGeom>
            <a:rect b="b" l="l" r="r" t="t"/>
            <a:pathLst>
              <a:path extrusionOk="0" h="9525" w="13563600">
                <a:moveTo>
                  <a:pt x="0" y="0"/>
                </a:moveTo>
                <a:lnTo>
                  <a:pt x="13563600" y="0"/>
                </a:lnTo>
              </a:path>
            </a:pathLst>
          </a:custGeom>
          <a:noFill/>
          <a:ln cap="flat" cmpd="sng" w="9525">
            <a:solidFill>
              <a:srgbClr val="354857"/>
            </a:solidFill>
            <a:prstDash val="solid"/>
            <a:round/>
            <a:headEnd len="sm" w="sm" type="none"/>
            <a:tailEnd len="sm" w="sm" type="none"/>
          </a:ln>
        </p:spPr>
      </p:sp>
      <p:sp>
        <p:nvSpPr>
          <p:cNvPr id="887" name="Google Shape;887;p13"/>
          <p:cNvSpPr/>
          <p:nvPr/>
        </p:nvSpPr>
        <p:spPr>
          <a:xfrm>
            <a:off x="13620750" y="8039100"/>
            <a:ext cx="781050" cy="333375"/>
          </a:xfrm>
          <a:prstGeom prst="rect">
            <a:avLst/>
          </a:prstGeom>
          <a:noFill/>
          <a:ln>
            <a:noFill/>
          </a:ln>
        </p:spPr>
        <p:txBody>
          <a:bodyPr anchorCtr="0" anchor="t" bIns="0" lIns="0" spcFirstLastPara="1" rIns="0" wrap="square" tIns="0">
            <a:noAutofit/>
          </a:bodyPr>
          <a:lstStyle/>
          <a:p>
            <a:pPr indent="0" lvl="0" marL="0" marR="0" rtl="0" algn="r">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09</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A25"/>
        </a:solidFill>
      </p:bgPr>
    </p:bg>
    <p:spTree>
      <p:nvGrpSpPr>
        <p:cNvPr id="892" name="Shape 892"/>
        <p:cNvGrpSpPr/>
        <p:nvPr/>
      </p:nvGrpSpPr>
      <p:grpSpPr>
        <a:xfrm>
          <a:off x="0" y="0"/>
          <a:ext cx="0" cy="0"/>
          <a:chOff x="0" y="0"/>
          <a:chExt cx="0" cy="0"/>
        </a:xfrm>
      </p:grpSpPr>
      <p:sp>
        <p:nvSpPr>
          <p:cNvPr id="893" name="Google Shape;893;p14"/>
          <p:cNvSpPr/>
          <p:nvPr/>
        </p:nvSpPr>
        <p:spPr>
          <a:xfrm>
            <a:off x="838200" y="476250"/>
            <a:ext cx="13335000" cy="3333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350"/>
              <a:buFont typeface="Arial"/>
              <a:buNone/>
            </a:pPr>
            <a:r>
              <a:rPr b="1" lang="en-US" sz="1350">
                <a:solidFill>
                  <a:srgbClr val="A5B5C3"/>
                </a:solidFill>
                <a:latin typeface="Arial"/>
                <a:ea typeface="Arial"/>
                <a:cs typeface="Arial"/>
                <a:sym typeface="Arial"/>
              </a:rPr>
              <a:t>КЛАССИЧЕСКИЙ ПОИСК</a:t>
            </a:r>
            <a:endParaRPr/>
          </a:p>
        </p:txBody>
      </p:sp>
      <p:sp>
        <p:nvSpPr>
          <p:cNvPr id="894" name="Google Shape;894;p14"/>
          <p:cNvSpPr/>
          <p:nvPr/>
        </p:nvSpPr>
        <p:spPr>
          <a:xfrm>
            <a:off x="838200" y="2247900"/>
            <a:ext cx="2667000" cy="15240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64DEC3"/>
              </a:buClr>
              <a:buSzPts val="9300"/>
              <a:buFont typeface="Arial"/>
              <a:buNone/>
            </a:pPr>
            <a:r>
              <a:rPr b="1" lang="en-US" sz="9300">
                <a:solidFill>
                  <a:srgbClr val="64DEC3"/>
                </a:solidFill>
                <a:latin typeface="Arial"/>
                <a:ea typeface="Arial"/>
                <a:cs typeface="Arial"/>
                <a:sym typeface="Arial"/>
              </a:rPr>
              <a:t>02</a:t>
            </a:r>
            <a:endParaRPr/>
          </a:p>
        </p:txBody>
      </p:sp>
      <p:sp>
        <p:nvSpPr>
          <p:cNvPr id="895" name="Google Shape;895;p14"/>
          <p:cNvSpPr/>
          <p:nvPr/>
        </p:nvSpPr>
        <p:spPr>
          <a:xfrm>
            <a:off x="4191000" y="2228850"/>
            <a:ext cx="10172700" cy="23812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5700"/>
              <a:buFont typeface="Arial"/>
              <a:buNone/>
            </a:pPr>
            <a:r>
              <a:rPr b="1" lang="en-US" sz="5700">
                <a:solidFill>
                  <a:srgbClr val="F4F0E7"/>
                </a:solidFill>
                <a:latin typeface="Arial"/>
                <a:ea typeface="Arial"/>
                <a:cs typeface="Arial"/>
                <a:sym typeface="Arial"/>
              </a:rPr>
              <a:t>Классический</a:t>
            </a:r>
            <a:endParaRPr/>
          </a:p>
          <a:p>
            <a:pPr indent="0" lvl="0" marL="0" marR="0" rtl="0" algn="l">
              <a:lnSpc>
                <a:spcPct val="112000"/>
              </a:lnSpc>
              <a:spcBef>
                <a:spcPts val="0"/>
              </a:spcBef>
              <a:spcAft>
                <a:spcPts val="0"/>
              </a:spcAft>
              <a:buClr>
                <a:srgbClr val="F4F0E7"/>
              </a:buClr>
              <a:buSzPts val="5700"/>
              <a:buFont typeface="Arial"/>
              <a:buNone/>
            </a:pPr>
            <a:r>
              <a:rPr b="1" lang="en-US" sz="5700">
                <a:solidFill>
                  <a:srgbClr val="F4F0E7"/>
                </a:solidFill>
                <a:latin typeface="Arial"/>
                <a:ea typeface="Arial"/>
                <a:cs typeface="Arial"/>
                <a:sym typeface="Arial"/>
              </a:rPr>
              <a:t>поиск</a:t>
            </a:r>
            <a:endParaRPr/>
          </a:p>
        </p:txBody>
      </p:sp>
      <p:sp>
        <p:nvSpPr>
          <p:cNvPr id="896" name="Google Shape;896;p14"/>
          <p:cNvSpPr/>
          <p:nvPr/>
        </p:nvSpPr>
        <p:spPr>
          <a:xfrm>
            <a:off x="4191000" y="5715000"/>
            <a:ext cx="10172700" cy="9525"/>
          </a:xfrm>
          <a:custGeom>
            <a:rect b="b" l="l" r="r" t="t"/>
            <a:pathLst>
              <a:path extrusionOk="0" h="9525" w="10172700">
                <a:moveTo>
                  <a:pt x="0" y="0"/>
                </a:moveTo>
                <a:lnTo>
                  <a:pt x="10172700" y="0"/>
                </a:lnTo>
              </a:path>
            </a:pathLst>
          </a:custGeom>
          <a:noFill/>
          <a:ln cap="flat" cmpd="sng" w="19050">
            <a:solidFill>
              <a:srgbClr val="354857"/>
            </a:solidFill>
            <a:prstDash val="solid"/>
            <a:round/>
            <a:headEnd len="sm" w="sm" type="none"/>
            <a:tailEnd len="sm" w="sm" type="none"/>
          </a:ln>
        </p:spPr>
      </p:sp>
      <p:sp>
        <p:nvSpPr>
          <p:cNvPr id="897" name="Google Shape;897;p14"/>
          <p:cNvSpPr/>
          <p:nvPr/>
        </p:nvSpPr>
        <p:spPr>
          <a:xfrm>
            <a:off x="4191000" y="6276975"/>
            <a:ext cx="10001250" cy="10477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2325"/>
              <a:buFont typeface="Arial"/>
              <a:buNone/>
            </a:pPr>
            <a:r>
              <a:rPr b="0" lang="en-US" sz="2325">
                <a:solidFill>
                  <a:srgbClr val="A5B5C3"/>
                </a:solidFill>
                <a:latin typeface="Arial"/>
                <a:ea typeface="Arial"/>
                <a:cs typeface="Arial"/>
                <a:sym typeface="Arial"/>
              </a:rPr>
              <a:t>Подгруппы, допустимые эвристики и число Бога</a:t>
            </a:r>
            <a:endParaRPr/>
          </a:p>
        </p:txBody>
      </p:sp>
      <p:sp>
        <p:nvSpPr>
          <p:cNvPr id="898" name="Google Shape;898;p14"/>
          <p:cNvSpPr/>
          <p:nvPr/>
        </p:nvSpPr>
        <p:spPr>
          <a:xfrm>
            <a:off x="838200" y="7934325"/>
            <a:ext cx="13563600" cy="9525"/>
          </a:xfrm>
          <a:custGeom>
            <a:rect b="b" l="l" r="r" t="t"/>
            <a:pathLst>
              <a:path extrusionOk="0" h="9525" w="13563600">
                <a:moveTo>
                  <a:pt x="0" y="0"/>
                </a:moveTo>
                <a:lnTo>
                  <a:pt x="13563600" y="0"/>
                </a:lnTo>
              </a:path>
            </a:pathLst>
          </a:custGeom>
          <a:noFill/>
          <a:ln cap="flat" cmpd="sng" w="9525">
            <a:solidFill>
              <a:srgbClr val="354857"/>
            </a:solidFill>
            <a:prstDash val="solid"/>
            <a:round/>
            <a:headEnd len="sm" w="sm" type="none"/>
            <a:tailEnd len="sm" w="sm" type="none"/>
          </a:ln>
        </p:spPr>
      </p:sp>
      <p:sp>
        <p:nvSpPr>
          <p:cNvPr id="899" name="Google Shape;899;p14"/>
          <p:cNvSpPr/>
          <p:nvPr/>
        </p:nvSpPr>
        <p:spPr>
          <a:xfrm>
            <a:off x="13620750" y="8039100"/>
            <a:ext cx="781050" cy="333375"/>
          </a:xfrm>
          <a:prstGeom prst="rect">
            <a:avLst/>
          </a:prstGeom>
          <a:noFill/>
          <a:ln>
            <a:noFill/>
          </a:ln>
        </p:spPr>
        <p:txBody>
          <a:bodyPr anchorCtr="0" anchor="t" bIns="0" lIns="0" spcFirstLastPara="1" rIns="0" wrap="square" tIns="0">
            <a:noAutofit/>
          </a:bodyPr>
          <a:lstStyle/>
          <a:p>
            <a:pPr indent="0" lvl="0" marL="0" marR="0" rtl="0" algn="r">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10</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A25"/>
        </a:solidFill>
      </p:bgPr>
    </p:bg>
    <p:spTree>
      <p:nvGrpSpPr>
        <p:cNvPr id="904" name="Shape 904"/>
        <p:cNvGrpSpPr/>
        <p:nvPr/>
      </p:nvGrpSpPr>
      <p:grpSpPr>
        <a:xfrm>
          <a:off x="0" y="0"/>
          <a:ext cx="0" cy="0"/>
          <a:chOff x="0" y="0"/>
          <a:chExt cx="0" cy="0"/>
        </a:xfrm>
      </p:grpSpPr>
      <p:sp>
        <p:nvSpPr>
          <p:cNvPr id="905" name="Google Shape;905;p15"/>
          <p:cNvSpPr/>
          <p:nvPr/>
        </p:nvSpPr>
        <p:spPr>
          <a:xfrm>
            <a:off x="838200" y="428625"/>
            <a:ext cx="13239750" cy="2857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350"/>
              <a:buFont typeface="Arial"/>
              <a:buNone/>
            </a:pPr>
            <a:r>
              <a:rPr b="1" lang="en-US" sz="1350">
                <a:solidFill>
                  <a:srgbClr val="A5B5C3"/>
                </a:solidFill>
                <a:latin typeface="Arial"/>
                <a:ea typeface="Arial"/>
                <a:cs typeface="Arial"/>
                <a:sym typeface="Arial"/>
              </a:rPr>
              <a:t>АЛГЕБРАИЧЕСКАЯ СТРУКТУРА</a:t>
            </a:r>
            <a:endParaRPr/>
          </a:p>
        </p:txBody>
      </p:sp>
      <p:sp>
        <p:nvSpPr>
          <p:cNvPr id="906" name="Google Shape;906;p15"/>
          <p:cNvSpPr/>
          <p:nvPr/>
        </p:nvSpPr>
        <p:spPr>
          <a:xfrm>
            <a:off x="838200" y="1028700"/>
            <a:ext cx="13563600" cy="1295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3900"/>
              <a:buFont typeface="Arial"/>
              <a:buNone/>
            </a:pPr>
            <a:r>
              <a:rPr b="1" lang="en-US" sz="3900">
                <a:solidFill>
                  <a:srgbClr val="F4F0E7"/>
                </a:solidFill>
                <a:latin typeface="Arial"/>
                <a:ea typeface="Arial"/>
                <a:cs typeface="Arial"/>
                <a:sym typeface="Arial"/>
              </a:rPr>
              <a:t>Thistlethwaite: сужать пространство</a:t>
            </a:r>
            <a:endParaRPr/>
          </a:p>
        </p:txBody>
      </p:sp>
      <p:sp>
        <p:nvSpPr>
          <p:cNvPr id="907" name="Google Shape;907;p15"/>
          <p:cNvSpPr/>
          <p:nvPr/>
        </p:nvSpPr>
        <p:spPr>
          <a:xfrm>
            <a:off x="838200" y="2695575"/>
            <a:ext cx="13563600" cy="1476375"/>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64DEC3"/>
              </a:buClr>
              <a:buSzPts val="5400"/>
              <a:buFont typeface="Cambria Math"/>
              <a:buNone/>
            </a:pPr>
            <a:r>
              <a:rPr b="0" lang="en-US" sz="5400">
                <a:solidFill>
                  <a:srgbClr val="64DEC3"/>
                </a:solidFill>
                <a:latin typeface="Cambria Math"/>
                <a:ea typeface="Cambria Math"/>
                <a:cs typeface="Cambria Math"/>
                <a:sym typeface="Cambria Math"/>
              </a:rPr>
              <a:t>G₀ ⊃ G₁ ⊃ G₂ ⊃ G₃ ⊃ {e}</a:t>
            </a:r>
            <a:endParaRPr/>
          </a:p>
        </p:txBody>
      </p:sp>
      <p:sp>
        <p:nvSpPr>
          <p:cNvPr id="908" name="Google Shape;908;p15"/>
          <p:cNvSpPr/>
          <p:nvPr/>
        </p:nvSpPr>
        <p:spPr>
          <a:xfrm>
            <a:off x="4005263" y="5448300"/>
            <a:ext cx="228600" cy="9525"/>
          </a:xfrm>
          <a:custGeom>
            <a:rect b="b" l="l" r="r" t="t"/>
            <a:pathLst>
              <a:path extrusionOk="0" h="9525" w="228600">
                <a:moveTo>
                  <a:pt x="0" y="0"/>
                </a:moveTo>
                <a:lnTo>
                  <a:pt x="228600" y="0"/>
                </a:lnTo>
              </a:path>
            </a:pathLst>
          </a:custGeom>
          <a:noFill/>
          <a:ln cap="flat" cmpd="sng" w="28575">
            <a:solidFill>
              <a:srgbClr val="64DEC3"/>
            </a:solidFill>
            <a:prstDash val="solid"/>
            <a:round/>
            <a:headEnd len="sm" w="sm" type="none"/>
            <a:tailEnd len="sm" w="sm" type="none"/>
          </a:ln>
        </p:spPr>
      </p:sp>
      <p:sp>
        <p:nvSpPr>
          <p:cNvPr id="909" name="Google Shape;909;p15"/>
          <p:cNvSpPr/>
          <p:nvPr/>
        </p:nvSpPr>
        <p:spPr>
          <a:xfrm>
            <a:off x="4129496" y="5401693"/>
            <a:ext cx="104366" cy="93214"/>
          </a:xfrm>
          <a:custGeom>
            <a:rect b="b" l="l" r="r" t="t"/>
            <a:pathLst>
              <a:path extrusionOk="0" h="93214" w="104366">
                <a:moveTo>
                  <a:pt x="104366" y="46607"/>
                </a:moveTo>
                <a:lnTo>
                  <a:pt x="0" y="93214"/>
                </a:lnTo>
                <a:lnTo>
                  <a:pt x="0" y="0"/>
                </a:lnTo>
                <a:close/>
              </a:path>
            </a:pathLst>
          </a:custGeom>
          <a:solidFill>
            <a:srgbClr val="64DEC3"/>
          </a:solidFill>
          <a:ln cap="flat" cmpd="sng" w="19050">
            <a:solidFill>
              <a:srgbClr val="101A25"/>
            </a:solidFill>
            <a:prstDash val="solid"/>
            <a:round/>
            <a:headEnd len="sm" w="sm" type="none"/>
            <a:tailEnd len="sm" w="sm" type="none"/>
          </a:ln>
        </p:spPr>
      </p:sp>
      <p:sp>
        <p:nvSpPr>
          <p:cNvPr id="910" name="Google Shape;910;p15"/>
          <p:cNvSpPr/>
          <p:nvPr/>
        </p:nvSpPr>
        <p:spPr>
          <a:xfrm>
            <a:off x="7496175" y="5448300"/>
            <a:ext cx="228600" cy="9525"/>
          </a:xfrm>
          <a:custGeom>
            <a:rect b="b" l="l" r="r" t="t"/>
            <a:pathLst>
              <a:path extrusionOk="0" h="9525" w="228600">
                <a:moveTo>
                  <a:pt x="0" y="0"/>
                </a:moveTo>
                <a:lnTo>
                  <a:pt x="228600" y="0"/>
                </a:lnTo>
              </a:path>
            </a:pathLst>
          </a:custGeom>
          <a:noFill/>
          <a:ln cap="flat" cmpd="sng" w="28575">
            <a:solidFill>
              <a:srgbClr val="64DEC3"/>
            </a:solidFill>
            <a:prstDash val="solid"/>
            <a:round/>
            <a:headEnd len="sm" w="sm" type="none"/>
            <a:tailEnd len="sm" w="sm" type="none"/>
          </a:ln>
        </p:spPr>
      </p:sp>
      <p:sp>
        <p:nvSpPr>
          <p:cNvPr id="911" name="Google Shape;911;p15"/>
          <p:cNvSpPr/>
          <p:nvPr/>
        </p:nvSpPr>
        <p:spPr>
          <a:xfrm>
            <a:off x="7620409" y="5401693"/>
            <a:ext cx="104366" cy="93214"/>
          </a:xfrm>
          <a:custGeom>
            <a:rect b="b" l="l" r="r" t="t"/>
            <a:pathLst>
              <a:path extrusionOk="0" h="93214" w="104366">
                <a:moveTo>
                  <a:pt x="104366" y="46607"/>
                </a:moveTo>
                <a:lnTo>
                  <a:pt x="0" y="93214"/>
                </a:lnTo>
                <a:lnTo>
                  <a:pt x="0" y="0"/>
                </a:lnTo>
                <a:close/>
              </a:path>
            </a:pathLst>
          </a:custGeom>
          <a:solidFill>
            <a:srgbClr val="64DEC3"/>
          </a:solidFill>
          <a:ln cap="flat" cmpd="sng" w="19050">
            <a:solidFill>
              <a:srgbClr val="101A25"/>
            </a:solidFill>
            <a:prstDash val="solid"/>
            <a:round/>
            <a:headEnd len="sm" w="sm" type="none"/>
            <a:tailEnd len="sm" w="sm" type="none"/>
          </a:ln>
        </p:spPr>
      </p:sp>
      <p:sp>
        <p:nvSpPr>
          <p:cNvPr id="912" name="Google Shape;912;p15"/>
          <p:cNvSpPr/>
          <p:nvPr/>
        </p:nvSpPr>
        <p:spPr>
          <a:xfrm>
            <a:off x="10987088" y="5448300"/>
            <a:ext cx="228600" cy="9525"/>
          </a:xfrm>
          <a:custGeom>
            <a:rect b="b" l="l" r="r" t="t"/>
            <a:pathLst>
              <a:path extrusionOk="0" h="9525" w="228600">
                <a:moveTo>
                  <a:pt x="0" y="0"/>
                </a:moveTo>
                <a:lnTo>
                  <a:pt x="228600" y="0"/>
                </a:lnTo>
              </a:path>
            </a:pathLst>
          </a:custGeom>
          <a:noFill/>
          <a:ln cap="flat" cmpd="sng" w="28575">
            <a:solidFill>
              <a:srgbClr val="64DEC3"/>
            </a:solidFill>
            <a:prstDash val="solid"/>
            <a:round/>
            <a:headEnd len="sm" w="sm" type="none"/>
            <a:tailEnd len="sm" w="sm" type="none"/>
          </a:ln>
        </p:spPr>
      </p:sp>
      <p:sp>
        <p:nvSpPr>
          <p:cNvPr id="913" name="Google Shape;913;p15"/>
          <p:cNvSpPr/>
          <p:nvPr/>
        </p:nvSpPr>
        <p:spPr>
          <a:xfrm>
            <a:off x="11111321" y="5401693"/>
            <a:ext cx="104366" cy="93214"/>
          </a:xfrm>
          <a:custGeom>
            <a:rect b="b" l="l" r="r" t="t"/>
            <a:pathLst>
              <a:path extrusionOk="0" h="93214" w="104366">
                <a:moveTo>
                  <a:pt x="104366" y="46607"/>
                </a:moveTo>
                <a:lnTo>
                  <a:pt x="0" y="93214"/>
                </a:lnTo>
                <a:lnTo>
                  <a:pt x="0" y="0"/>
                </a:lnTo>
                <a:close/>
              </a:path>
            </a:pathLst>
          </a:custGeom>
          <a:solidFill>
            <a:srgbClr val="64DEC3"/>
          </a:solidFill>
          <a:ln cap="flat" cmpd="sng" w="19050">
            <a:solidFill>
              <a:srgbClr val="101A25"/>
            </a:solidFill>
            <a:prstDash val="solid"/>
            <a:round/>
            <a:headEnd len="sm" w="sm" type="none"/>
            <a:tailEnd len="sm" w="sm" type="none"/>
          </a:ln>
        </p:spPr>
      </p:sp>
      <p:sp>
        <p:nvSpPr>
          <p:cNvPr id="914" name="Google Shape;914;p15"/>
          <p:cNvSpPr/>
          <p:nvPr/>
        </p:nvSpPr>
        <p:spPr>
          <a:xfrm>
            <a:off x="838200" y="6105525"/>
            <a:ext cx="3090863" cy="9525"/>
          </a:xfrm>
          <a:custGeom>
            <a:rect b="b" l="l" r="r" t="t"/>
            <a:pathLst>
              <a:path extrusionOk="0" h="9525" w="3090863">
                <a:moveTo>
                  <a:pt x="0" y="0"/>
                </a:moveTo>
                <a:lnTo>
                  <a:pt x="3090863" y="0"/>
                </a:lnTo>
              </a:path>
            </a:pathLst>
          </a:custGeom>
          <a:noFill/>
          <a:ln cap="flat" cmpd="sng" w="28575">
            <a:solidFill>
              <a:srgbClr val="79BFFF"/>
            </a:solidFill>
            <a:prstDash val="solid"/>
            <a:round/>
            <a:headEnd len="sm" w="sm" type="none"/>
            <a:tailEnd len="sm" w="sm" type="none"/>
          </a:ln>
        </p:spPr>
      </p:sp>
      <p:sp>
        <p:nvSpPr>
          <p:cNvPr id="915" name="Google Shape;915;p15"/>
          <p:cNvSpPr/>
          <p:nvPr/>
        </p:nvSpPr>
        <p:spPr>
          <a:xfrm>
            <a:off x="838200" y="4867275"/>
            <a:ext cx="2862263" cy="12192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2175"/>
              <a:buFont typeface="Arial"/>
              <a:buNone/>
            </a:pPr>
            <a:r>
              <a:rPr b="1" lang="en-US" sz="2175">
                <a:solidFill>
                  <a:srgbClr val="F4F0E7"/>
                </a:solidFill>
                <a:latin typeface="Arial"/>
                <a:ea typeface="Arial"/>
                <a:cs typeface="Arial"/>
                <a:sym typeface="Arial"/>
              </a:rPr>
              <a:t>Все</a:t>
            </a:r>
            <a:endParaRPr/>
          </a:p>
          <a:p>
            <a:pPr indent="0" lvl="0" marL="0" marR="0" rtl="0" algn="l">
              <a:lnSpc>
                <a:spcPct val="112000"/>
              </a:lnSpc>
              <a:spcBef>
                <a:spcPts val="0"/>
              </a:spcBef>
              <a:spcAft>
                <a:spcPts val="0"/>
              </a:spcAft>
              <a:buClr>
                <a:srgbClr val="F4F0E7"/>
              </a:buClr>
              <a:buSzPts val="2175"/>
              <a:buFont typeface="Arial"/>
              <a:buNone/>
            </a:pPr>
            <a:r>
              <a:rPr b="1" lang="en-US" sz="2175">
                <a:solidFill>
                  <a:srgbClr val="F4F0E7"/>
                </a:solidFill>
                <a:latin typeface="Arial"/>
                <a:ea typeface="Arial"/>
                <a:cs typeface="Arial"/>
                <a:sym typeface="Arial"/>
              </a:rPr>
              <a:t>состояния</a:t>
            </a:r>
            <a:endParaRPr/>
          </a:p>
        </p:txBody>
      </p:sp>
      <p:sp>
        <p:nvSpPr>
          <p:cNvPr id="916" name="Google Shape;916;p15"/>
          <p:cNvSpPr/>
          <p:nvPr/>
        </p:nvSpPr>
        <p:spPr>
          <a:xfrm>
            <a:off x="4329113" y="6105525"/>
            <a:ext cx="3090863" cy="9525"/>
          </a:xfrm>
          <a:custGeom>
            <a:rect b="b" l="l" r="r" t="t"/>
            <a:pathLst>
              <a:path extrusionOk="0" h="9525" w="3090863">
                <a:moveTo>
                  <a:pt x="0" y="0"/>
                </a:moveTo>
                <a:lnTo>
                  <a:pt x="3090863" y="0"/>
                </a:lnTo>
              </a:path>
            </a:pathLst>
          </a:custGeom>
          <a:noFill/>
          <a:ln cap="flat" cmpd="sng" w="28575">
            <a:solidFill>
              <a:srgbClr val="79BFFF"/>
            </a:solidFill>
            <a:prstDash val="solid"/>
            <a:round/>
            <a:headEnd len="sm" w="sm" type="none"/>
            <a:tailEnd len="sm" w="sm" type="none"/>
          </a:ln>
        </p:spPr>
      </p:sp>
      <p:sp>
        <p:nvSpPr>
          <p:cNvPr id="917" name="Google Shape;917;p15"/>
          <p:cNvSpPr/>
          <p:nvPr/>
        </p:nvSpPr>
        <p:spPr>
          <a:xfrm>
            <a:off x="4329113" y="4867275"/>
            <a:ext cx="2862263" cy="12192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2175"/>
              <a:buFont typeface="Arial"/>
              <a:buNone/>
            </a:pPr>
            <a:r>
              <a:rPr b="1" lang="en-US" sz="2175">
                <a:solidFill>
                  <a:srgbClr val="F4F0E7"/>
                </a:solidFill>
                <a:latin typeface="Arial"/>
                <a:ea typeface="Arial"/>
                <a:cs typeface="Arial"/>
                <a:sym typeface="Arial"/>
              </a:rPr>
              <a:t>Ограничение ориентаций</a:t>
            </a:r>
            <a:endParaRPr/>
          </a:p>
        </p:txBody>
      </p:sp>
      <p:sp>
        <p:nvSpPr>
          <p:cNvPr id="918" name="Google Shape;918;p15"/>
          <p:cNvSpPr/>
          <p:nvPr/>
        </p:nvSpPr>
        <p:spPr>
          <a:xfrm>
            <a:off x="7820025" y="6105525"/>
            <a:ext cx="3090863" cy="9525"/>
          </a:xfrm>
          <a:custGeom>
            <a:rect b="b" l="l" r="r" t="t"/>
            <a:pathLst>
              <a:path extrusionOk="0" h="9525" w="3090863">
                <a:moveTo>
                  <a:pt x="0" y="0"/>
                </a:moveTo>
                <a:lnTo>
                  <a:pt x="3090863" y="0"/>
                </a:lnTo>
              </a:path>
            </a:pathLst>
          </a:custGeom>
          <a:noFill/>
          <a:ln cap="flat" cmpd="sng" w="28575">
            <a:solidFill>
              <a:srgbClr val="79BFFF"/>
            </a:solidFill>
            <a:prstDash val="solid"/>
            <a:round/>
            <a:headEnd len="sm" w="sm" type="none"/>
            <a:tailEnd len="sm" w="sm" type="none"/>
          </a:ln>
        </p:spPr>
      </p:sp>
      <p:sp>
        <p:nvSpPr>
          <p:cNvPr id="919" name="Google Shape;919;p15"/>
          <p:cNvSpPr/>
          <p:nvPr/>
        </p:nvSpPr>
        <p:spPr>
          <a:xfrm>
            <a:off x="7820025" y="4867275"/>
            <a:ext cx="2862263" cy="12192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2175"/>
              <a:buFont typeface="Arial"/>
              <a:buNone/>
            </a:pPr>
            <a:r>
              <a:rPr b="1" lang="en-US" sz="2175">
                <a:solidFill>
                  <a:srgbClr val="F4F0E7"/>
                </a:solidFill>
                <a:latin typeface="Arial"/>
                <a:ea typeface="Arial"/>
                <a:cs typeface="Arial"/>
                <a:sym typeface="Arial"/>
              </a:rPr>
              <a:t>Ограничение перестановок</a:t>
            </a:r>
            <a:endParaRPr/>
          </a:p>
        </p:txBody>
      </p:sp>
      <p:sp>
        <p:nvSpPr>
          <p:cNvPr id="920" name="Google Shape;920;p15"/>
          <p:cNvSpPr/>
          <p:nvPr/>
        </p:nvSpPr>
        <p:spPr>
          <a:xfrm>
            <a:off x="11310938" y="6105525"/>
            <a:ext cx="3090863" cy="9525"/>
          </a:xfrm>
          <a:custGeom>
            <a:rect b="b" l="l" r="r" t="t"/>
            <a:pathLst>
              <a:path extrusionOk="0" h="9525" w="3090863">
                <a:moveTo>
                  <a:pt x="0" y="0"/>
                </a:moveTo>
                <a:lnTo>
                  <a:pt x="3090863" y="0"/>
                </a:lnTo>
              </a:path>
            </a:pathLst>
          </a:custGeom>
          <a:noFill/>
          <a:ln cap="flat" cmpd="sng" w="28575">
            <a:solidFill>
              <a:srgbClr val="64DEC3"/>
            </a:solidFill>
            <a:prstDash val="solid"/>
            <a:round/>
            <a:headEnd len="sm" w="sm" type="none"/>
            <a:tailEnd len="sm" w="sm" type="none"/>
          </a:ln>
        </p:spPr>
      </p:sp>
      <p:sp>
        <p:nvSpPr>
          <p:cNvPr id="921" name="Google Shape;921;p15"/>
          <p:cNvSpPr/>
          <p:nvPr/>
        </p:nvSpPr>
        <p:spPr>
          <a:xfrm>
            <a:off x="11310938" y="4867275"/>
            <a:ext cx="2862263" cy="12192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64DEC3"/>
              </a:buClr>
              <a:buSzPts val="2175"/>
              <a:buFont typeface="Arial"/>
              <a:buNone/>
            </a:pPr>
            <a:r>
              <a:rPr b="1" lang="en-US" sz="2175">
                <a:solidFill>
                  <a:srgbClr val="64DEC3"/>
                </a:solidFill>
                <a:latin typeface="Arial"/>
                <a:ea typeface="Arial"/>
                <a:cs typeface="Arial"/>
                <a:sym typeface="Arial"/>
              </a:rPr>
              <a:t>Цель</a:t>
            </a:r>
            <a:endParaRPr/>
          </a:p>
        </p:txBody>
      </p:sp>
      <p:sp>
        <p:nvSpPr>
          <p:cNvPr id="922" name="Google Shape;922;p15"/>
          <p:cNvSpPr/>
          <p:nvPr/>
        </p:nvSpPr>
        <p:spPr>
          <a:xfrm>
            <a:off x="838200" y="7381875"/>
            <a:ext cx="13563600" cy="4762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800"/>
              <a:buFont typeface="Arial"/>
              <a:buNone/>
            </a:pPr>
            <a:r>
              <a:rPr b="0" lang="en-US" sz="1800">
                <a:solidFill>
                  <a:srgbClr val="A5B5C3"/>
                </a:solidFill>
                <a:latin typeface="Arial"/>
                <a:ea typeface="Arial"/>
                <a:cs typeface="Arial"/>
                <a:sym typeface="Arial"/>
              </a:rPr>
              <a:t>1981: до 52 ходов HTM · время относится к конкретной современной реализации</a:t>
            </a:r>
            <a:endParaRPr/>
          </a:p>
        </p:txBody>
      </p:sp>
      <p:sp>
        <p:nvSpPr>
          <p:cNvPr id="923" name="Google Shape;923;p15"/>
          <p:cNvSpPr/>
          <p:nvPr/>
        </p:nvSpPr>
        <p:spPr>
          <a:xfrm>
            <a:off x="838200" y="7934325"/>
            <a:ext cx="13563600" cy="9525"/>
          </a:xfrm>
          <a:custGeom>
            <a:rect b="b" l="l" r="r" t="t"/>
            <a:pathLst>
              <a:path extrusionOk="0" h="9525" w="13563600">
                <a:moveTo>
                  <a:pt x="0" y="0"/>
                </a:moveTo>
                <a:lnTo>
                  <a:pt x="13563600" y="0"/>
                </a:lnTo>
              </a:path>
            </a:pathLst>
          </a:custGeom>
          <a:noFill/>
          <a:ln cap="flat" cmpd="sng" w="9525">
            <a:solidFill>
              <a:srgbClr val="354857"/>
            </a:solidFill>
            <a:prstDash val="solid"/>
            <a:round/>
            <a:headEnd len="sm" w="sm" type="none"/>
            <a:tailEnd len="sm" w="sm" type="none"/>
          </a:ln>
        </p:spPr>
      </p:sp>
      <p:sp>
        <p:nvSpPr>
          <p:cNvPr id="924" name="Google Shape;924;p15"/>
          <p:cNvSpPr/>
          <p:nvPr/>
        </p:nvSpPr>
        <p:spPr>
          <a:xfrm>
            <a:off x="13620750" y="8039100"/>
            <a:ext cx="781050" cy="333375"/>
          </a:xfrm>
          <a:prstGeom prst="rect">
            <a:avLst/>
          </a:prstGeom>
          <a:noFill/>
          <a:ln>
            <a:noFill/>
          </a:ln>
        </p:spPr>
        <p:txBody>
          <a:bodyPr anchorCtr="0" anchor="t" bIns="0" lIns="0" spcFirstLastPara="1" rIns="0" wrap="square" tIns="0">
            <a:noAutofit/>
          </a:bodyPr>
          <a:lstStyle/>
          <a:p>
            <a:pPr indent="0" lvl="0" marL="0" marR="0" rtl="0" algn="r">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11</a:t>
            </a:r>
            <a:endParaRPr/>
          </a:p>
        </p:txBody>
      </p:sp>
      <p:sp>
        <p:nvSpPr>
          <p:cNvPr id="925" name="Google Shape;925;p15"/>
          <p:cNvSpPr/>
          <p:nvPr/>
        </p:nvSpPr>
        <p:spPr>
          <a:xfrm>
            <a:off x="838200" y="6619875"/>
            <a:ext cx="4429125" cy="5048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6C86B"/>
              </a:buClr>
              <a:buSzPts val="2700"/>
              <a:buFont typeface="Arial"/>
              <a:buNone/>
            </a:pPr>
            <a:r>
              <a:rPr b="1" lang="en-US" sz="2700">
                <a:solidFill>
                  <a:srgbClr val="F6C86B"/>
                </a:solidFill>
                <a:latin typeface="Arial"/>
                <a:ea typeface="Arial"/>
                <a:cs typeface="Arial"/>
                <a:sym typeface="Arial"/>
              </a:rPr>
              <a:t>В среднем &lt; 2 с</a:t>
            </a:r>
            <a:endParaRPr/>
          </a:p>
        </p:txBody>
      </p:sp>
      <p:sp>
        <p:nvSpPr>
          <p:cNvPr id="926" name="Google Shape;926;p15"/>
          <p:cNvSpPr/>
          <p:nvPr/>
        </p:nvSpPr>
        <p:spPr>
          <a:xfrm>
            <a:off x="5381625" y="6667500"/>
            <a:ext cx="8953500" cy="4286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2175"/>
              <a:buFont typeface="Arial"/>
              <a:buNone/>
            </a:pPr>
            <a:r>
              <a:rPr b="0" lang="en-US" sz="2175">
                <a:solidFill>
                  <a:srgbClr val="A5B5C3"/>
                </a:solidFill>
                <a:latin typeface="Arial"/>
                <a:ea typeface="Arial"/>
                <a:cs typeface="Arial"/>
                <a:sym typeface="Arial"/>
              </a:rPr>
              <a:t>Пример реализации dfinnis/Rubik на Go</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A25"/>
        </a:solidFill>
      </p:bgPr>
    </p:bg>
    <p:spTree>
      <p:nvGrpSpPr>
        <p:cNvPr id="931" name="Shape 931"/>
        <p:cNvGrpSpPr/>
        <p:nvPr/>
      </p:nvGrpSpPr>
      <p:grpSpPr>
        <a:xfrm>
          <a:off x="0" y="0"/>
          <a:ext cx="0" cy="0"/>
          <a:chOff x="0" y="0"/>
          <a:chExt cx="0" cy="0"/>
        </a:xfrm>
      </p:grpSpPr>
      <p:sp>
        <p:nvSpPr>
          <p:cNvPr id="932" name="Google Shape;932;p16"/>
          <p:cNvSpPr/>
          <p:nvPr/>
        </p:nvSpPr>
        <p:spPr>
          <a:xfrm>
            <a:off x="838200" y="428625"/>
            <a:ext cx="13239750" cy="2857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350"/>
              <a:buFont typeface="Arial"/>
              <a:buNone/>
            </a:pPr>
            <a:r>
              <a:rPr b="1" lang="en-US" sz="1350">
                <a:solidFill>
                  <a:srgbClr val="A5B5C3"/>
                </a:solidFill>
                <a:latin typeface="Arial"/>
                <a:ea typeface="Arial"/>
                <a:cs typeface="Arial"/>
                <a:sym typeface="Arial"/>
              </a:rPr>
              <a:t>АЛГЕБРАИЧЕСКАЯ СТРУКТУРА</a:t>
            </a:r>
            <a:endParaRPr/>
          </a:p>
        </p:txBody>
      </p:sp>
      <p:sp>
        <p:nvSpPr>
          <p:cNvPr id="933" name="Google Shape;933;p16"/>
          <p:cNvSpPr/>
          <p:nvPr/>
        </p:nvSpPr>
        <p:spPr>
          <a:xfrm>
            <a:off x="838200" y="1028700"/>
            <a:ext cx="13563600" cy="1295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3900"/>
              <a:buFont typeface="Arial"/>
              <a:buNone/>
            </a:pPr>
            <a:r>
              <a:rPr b="1" lang="en-US" sz="3900">
                <a:solidFill>
                  <a:srgbClr val="F4F0E7"/>
                </a:solidFill>
                <a:latin typeface="Arial"/>
                <a:ea typeface="Arial"/>
                <a:cs typeface="Arial"/>
                <a:sym typeface="Arial"/>
              </a:rPr>
              <a:t>Kociemba: две фазы вместо цепочки</a:t>
            </a:r>
            <a:endParaRPr/>
          </a:p>
        </p:txBody>
      </p:sp>
      <p:sp>
        <p:nvSpPr>
          <p:cNvPr id="934" name="Google Shape;934;p16"/>
          <p:cNvSpPr/>
          <p:nvPr/>
        </p:nvSpPr>
        <p:spPr>
          <a:xfrm>
            <a:off x="838200" y="7543800"/>
            <a:ext cx="13563600" cy="3333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В среднем &lt; 20 ходов HTM · без общей гарантии кратчайшего решения</a:t>
            </a:r>
            <a:endParaRPr/>
          </a:p>
        </p:txBody>
      </p:sp>
      <p:sp>
        <p:nvSpPr>
          <p:cNvPr id="935" name="Google Shape;935;p16"/>
          <p:cNvSpPr/>
          <p:nvPr/>
        </p:nvSpPr>
        <p:spPr>
          <a:xfrm>
            <a:off x="838200" y="7934325"/>
            <a:ext cx="13563600" cy="9525"/>
          </a:xfrm>
          <a:custGeom>
            <a:rect b="b" l="l" r="r" t="t"/>
            <a:pathLst>
              <a:path extrusionOk="0" h="9525" w="13563600">
                <a:moveTo>
                  <a:pt x="0" y="0"/>
                </a:moveTo>
                <a:lnTo>
                  <a:pt x="13563600" y="0"/>
                </a:lnTo>
              </a:path>
            </a:pathLst>
          </a:custGeom>
          <a:noFill/>
          <a:ln cap="flat" cmpd="sng" w="9525">
            <a:solidFill>
              <a:srgbClr val="354857"/>
            </a:solidFill>
            <a:prstDash val="solid"/>
            <a:round/>
            <a:headEnd len="sm" w="sm" type="none"/>
            <a:tailEnd len="sm" w="sm" type="none"/>
          </a:ln>
        </p:spPr>
      </p:sp>
      <p:pic>
        <p:nvPicPr>
          <p:cNvPr id="936" name="Google Shape;936;p16"/>
          <p:cNvPicPr preferRelativeResize="0"/>
          <p:nvPr/>
        </p:nvPicPr>
        <p:blipFill rotWithShape="1">
          <a:blip r:embed="rId3">
            <a:alphaModFix/>
          </a:blip>
          <a:srcRect b="0" l="0" r="0" t="0"/>
          <a:stretch/>
        </p:blipFill>
        <p:spPr>
          <a:xfrm>
            <a:off x="847725" y="2664619"/>
            <a:ext cx="4800600" cy="3700463"/>
          </a:xfrm>
          <a:prstGeom prst="rect">
            <a:avLst/>
          </a:prstGeom>
          <a:noFill/>
          <a:ln>
            <a:noFill/>
          </a:ln>
        </p:spPr>
      </p:pic>
      <p:sp>
        <p:nvSpPr>
          <p:cNvPr id="937" name="Google Shape;937;p16"/>
          <p:cNvSpPr/>
          <p:nvPr/>
        </p:nvSpPr>
        <p:spPr>
          <a:xfrm>
            <a:off x="10448925" y="3705225"/>
            <a:ext cx="228600" cy="9525"/>
          </a:xfrm>
          <a:custGeom>
            <a:rect b="b" l="l" r="r" t="t"/>
            <a:pathLst>
              <a:path extrusionOk="0" h="9525" w="228600">
                <a:moveTo>
                  <a:pt x="0" y="0"/>
                </a:moveTo>
                <a:lnTo>
                  <a:pt x="228600" y="0"/>
                </a:lnTo>
              </a:path>
            </a:pathLst>
          </a:custGeom>
          <a:noFill/>
          <a:ln cap="flat" cmpd="sng" w="28575">
            <a:solidFill>
              <a:srgbClr val="64DEC3"/>
            </a:solidFill>
            <a:prstDash val="solid"/>
            <a:round/>
            <a:headEnd len="sm" w="sm" type="none"/>
            <a:tailEnd len="sm" w="sm" type="none"/>
          </a:ln>
        </p:spPr>
      </p:sp>
      <p:sp>
        <p:nvSpPr>
          <p:cNvPr id="938" name="Google Shape;938;p16"/>
          <p:cNvSpPr/>
          <p:nvPr/>
        </p:nvSpPr>
        <p:spPr>
          <a:xfrm>
            <a:off x="10573159" y="3658618"/>
            <a:ext cx="104366" cy="93214"/>
          </a:xfrm>
          <a:custGeom>
            <a:rect b="b" l="l" r="r" t="t"/>
            <a:pathLst>
              <a:path extrusionOk="0" h="93214" w="104366">
                <a:moveTo>
                  <a:pt x="104366" y="46607"/>
                </a:moveTo>
                <a:lnTo>
                  <a:pt x="0" y="93214"/>
                </a:lnTo>
                <a:lnTo>
                  <a:pt x="0" y="0"/>
                </a:lnTo>
                <a:close/>
              </a:path>
            </a:pathLst>
          </a:custGeom>
          <a:solidFill>
            <a:srgbClr val="64DEC3"/>
          </a:solidFill>
          <a:ln cap="flat" cmpd="sng" w="19050">
            <a:solidFill>
              <a:srgbClr val="101A25"/>
            </a:solidFill>
            <a:prstDash val="solid"/>
            <a:round/>
            <a:headEnd len="sm" w="sm" type="none"/>
            <a:tailEnd len="sm" w="sm" type="none"/>
          </a:ln>
        </p:spPr>
      </p:sp>
      <p:sp>
        <p:nvSpPr>
          <p:cNvPr id="939" name="Google Shape;939;p16"/>
          <p:cNvSpPr/>
          <p:nvPr/>
        </p:nvSpPr>
        <p:spPr>
          <a:xfrm>
            <a:off x="6772275" y="4362450"/>
            <a:ext cx="3600450" cy="9525"/>
          </a:xfrm>
          <a:custGeom>
            <a:rect b="b" l="l" r="r" t="t"/>
            <a:pathLst>
              <a:path extrusionOk="0" h="9525" w="3600450">
                <a:moveTo>
                  <a:pt x="0" y="0"/>
                </a:moveTo>
                <a:lnTo>
                  <a:pt x="3600450" y="0"/>
                </a:lnTo>
              </a:path>
            </a:pathLst>
          </a:custGeom>
          <a:noFill/>
          <a:ln cap="flat" cmpd="sng" w="28575">
            <a:solidFill>
              <a:srgbClr val="79BFFF"/>
            </a:solidFill>
            <a:prstDash val="solid"/>
            <a:round/>
            <a:headEnd len="sm" w="sm" type="none"/>
            <a:tailEnd len="sm" w="sm" type="none"/>
          </a:ln>
        </p:spPr>
      </p:sp>
      <p:sp>
        <p:nvSpPr>
          <p:cNvPr id="940" name="Google Shape;940;p16"/>
          <p:cNvSpPr/>
          <p:nvPr/>
        </p:nvSpPr>
        <p:spPr>
          <a:xfrm>
            <a:off x="6772275" y="3124200"/>
            <a:ext cx="3371850" cy="12192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2550"/>
              <a:buFont typeface="Arial"/>
              <a:buNone/>
            </a:pPr>
            <a:r>
              <a:rPr b="1" lang="en-US" sz="2550">
                <a:solidFill>
                  <a:srgbClr val="F4F0E7"/>
                </a:solidFill>
                <a:latin typeface="Arial"/>
                <a:ea typeface="Arial"/>
                <a:cs typeface="Arial"/>
                <a:sym typeface="Arial"/>
              </a:rPr>
              <a:t>Перейти в H</a:t>
            </a:r>
            <a:endParaRPr/>
          </a:p>
        </p:txBody>
      </p:sp>
      <p:sp>
        <p:nvSpPr>
          <p:cNvPr id="941" name="Google Shape;941;p16"/>
          <p:cNvSpPr/>
          <p:nvPr/>
        </p:nvSpPr>
        <p:spPr>
          <a:xfrm>
            <a:off x="10772775" y="4362450"/>
            <a:ext cx="3600450" cy="9525"/>
          </a:xfrm>
          <a:custGeom>
            <a:rect b="b" l="l" r="r" t="t"/>
            <a:pathLst>
              <a:path extrusionOk="0" h="9525" w="3600450">
                <a:moveTo>
                  <a:pt x="0" y="0"/>
                </a:moveTo>
                <a:lnTo>
                  <a:pt x="3600450" y="0"/>
                </a:lnTo>
              </a:path>
            </a:pathLst>
          </a:custGeom>
          <a:noFill/>
          <a:ln cap="flat" cmpd="sng" w="28575">
            <a:solidFill>
              <a:srgbClr val="64DEC3"/>
            </a:solidFill>
            <a:prstDash val="solid"/>
            <a:round/>
            <a:headEnd len="sm" w="sm" type="none"/>
            <a:tailEnd len="sm" w="sm" type="none"/>
          </a:ln>
        </p:spPr>
      </p:sp>
      <p:sp>
        <p:nvSpPr>
          <p:cNvPr id="942" name="Google Shape;942;p16"/>
          <p:cNvSpPr/>
          <p:nvPr/>
        </p:nvSpPr>
        <p:spPr>
          <a:xfrm>
            <a:off x="10772775" y="3124200"/>
            <a:ext cx="3371850" cy="12192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64DEC3"/>
              </a:buClr>
              <a:buSzPts val="2550"/>
              <a:buFont typeface="Arial"/>
              <a:buNone/>
            </a:pPr>
            <a:r>
              <a:rPr b="1" lang="en-US" sz="2550">
                <a:solidFill>
                  <a:srgbClr val="64DEC3"/>
                </a:solidFill>
                <a:latin typeface="Arial"/>
                <a:ea typeface="Arial"/>
                <a:cs typeface="Arial"/>
                <a:sym typeface="Arial"/>
              </a:rPr>
              <a:t>Решить внутри H</a:t>
            </a:r>
            <a:endParaRPr/>
          </a:p>
        </p:txBody>
      </p:sp>
      <p:sp>
        <p:nvSpPr>
          <p:cNvPr id="943" name="Google Shape;943;p16"/>
          <p:cNvSpPr/>
          <p:nvPr/>
        </p:nvSpPr>
        <p:spPr>
          <a:xfrm>
            <a:off x="6153150" y="5715000"/>
            <a:ext cx="8143875" cy="102870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64DEC3"/>
              </a:buClr>
              <a:buSzPts val="3225"/>
              <a:buFont typeface="Cambria Math"/>
              <a:buNone/>
            </a:pPr>
            <a:r>
              <a:rPr b="0" lang="en-US" sz="3225">
                <a:solidFill>
                  <a:srgbClr val="64DEC3"/>
                </a:solidFill>
                <a:latin typeface="Cambria Math"/>
                <a:ea typeface="Cambria Math"/>
                <a:cs typeface="Cambria Math"/>
                <a:sym typeface="Cambria Math"/>
              </a:rPr>
              <a:t>H = ⟨U, D, R², L², F², B²⟩</a:t>
            </a:r>
            <a:endParaRPr/>
          </a:p>
        </p:txBody>
      </p:sp>
      <p:sp>
        <p:nvSpPr>
          <p:cNvPr id="944" name="Google Shape;944;p16"/>
          <p:cNvSpPr/>
          <p:nvPr/>
        </p:nvSpPr>
        <p:spPr>
          <a:xfrm>
            <a:off x="13620750" y="8039100"/>
            <a:ext cx="781050" cy="333375"/>
          </a:xfrm>
          <a:prstGeom prst="rect">
            <a:avLst/>
          </a:prstGeom>
          <a:noFill/>
          <a:ln>
            <a:noFill/>
          </a:ln>
        </p:spPr>
        <p:txBody>
          <a:bodyPr anchorCtr="0" anchor="t" bIns="0" lIns="0" spcFirstLastPara="1" rIns="0" wrap="square" tIns="0">
            <a:noAutofit/>
          </a:bodyPr>
          <a:lstStyle/>
          <a:p>
            <a:pPr indent="0" lvl="0" marL="0" marR="0" rtl="0" algn="r">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12</a:t>
            </a:r>
            <a:endParaRPr/>
          </a:p>
        </p:txBody>
      </p:sp>
      <p:sp>
        <p:nvSpPr>
          <p:cNvPr id="945" name="Google Shape;945;p16"/>
          <p:cNvSpPr/>
          <p:nvPr/>
        </p:nvSpPr>
        <p:spPr>
          <a:xfrm>
            <a:off x="6772275" y="6657975"/>
            <a:ext cx="4286250" cy="4476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6C86B"/>
              </a:buClr>
              <a:buSzPts val="2550"/>
              <a:buFont typeface="Arial"/>
              <a:buNone/>
            </a:pPr>
            <a:r>
              <a:rPr b="1" lang="en-US" sz="2550">
                <a:solidFill>
                  <a:srgbClr val="F6C86B"/>
                </a:solidFill>
                <a:latin typeface="Arial"/>
                <a:ea typeface="Arial"/>
                <a:cs typeface="Arial"/>
                <a:sym typeface="Arial"/>
              </a:rPr>
              <a:t>Несколько секунд</a:t>
            </a:r>
            <a:endParaRPr/>
          </a:p>
        </p:txBody>
      </p:sp>
      <p:sp>
        <p:nvSpPr>
          <p:cNvPr id="946" name="Google Shape;946;p16"/>
          <p:cNvSpPr/>
          <p:nvPr/>
        </p:nvSpPr>
        <p:spPr>
          <a:xfrm>
            <a:off x="6772275" y="7105650"/>
            <a:ext cx="7572375" cy="3905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2025"/>
              <a:buFont typeface="Arial"/>
              <a:buNone/>
            </a:pPr>
            <a:r>
              <a:rPr b="0" lang="en-US" sz="2025">
                <a:solidFill>
                  <a:srgbClr val="A5B5C3"/>
                </a:solidFill>
                <a:latin typeface="Arial"/>
                <a:ea typeface="Arial"/>
                <a:cs typeface="Arial"/>
                <a:sym typeface="Arial"/>
              </a:rPr>
              <a:t>Python · Raspberry Pi 3</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A25"/>
        </a:solidFill>
      </p:bgPr>
    </p:bg>
    <p:spTree>
      <p:nvGrpSpPr>
        <p:cNvPr id="951" name="Shape 951"/>
        <p:cNvGrpSpPr/>
        <p:nvPr/>
      </p:nvGrpSpPr>
      <p:grpSpPr>
        <a:xfrm>
          <a:off x="0" y="0"/>
          <a:ext cx="0" cy="0"/>
          <a:chOff x="0" y="0"/>
          <a:chExt cx="0" cy="0"/>
        </a:xfrm>
      </p:grpSpPr>
      <p:sp>
        <p:nvSpPr>
          <p:cNvPr id="952" name="Google Shape;952;p17"/>
          <p:cNvSpPr/>
          <p:nvPr/>
        </p:nvSpPr>
        <p:spPr>
          <a:xfrm>
            <a:off x="838200" y="428625"/>
            <a:ext cx="13239750" cy="2857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350"/>
              <a:buFont typeface="Arial"/>
              <a:buNone/>
            </a:pPr>
            <a:r>
              <a:rPr b="1" lang="en-US" sz="1350">
                <a:solidFill>
                  <a:srgbClr val="A5B5C3"/>
                </a:solidFill>
                <a:latin typeface="Arial"/>
                <a:ea typeface="Arial"/>
                <a:cs typeface="Arial"/>
                <a:sym typeface="Arial"/>
              </a:rPr>
              <a:t>ЭВРИСТИЧЕСКИЙ ПОИСК</a:t>
            </a:r>
            <a:endParaRPr/>
          </a:p>
        </p:txBody>
      </p:sp>
      <p:sp>
        <p:nvSpPr>
          <p:cNvPr id="953" name="Google Shape;953;p17"/>
          <p:cNvSpPr/>
          <p:nvPr/>
        </p:nvSpPr>
        <p:spPr>
          <a:xfrm>
            <a:off x="838200" y="1028700"/>
            <a:ext cx="13563600" cy="1295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3900"/>
              <a:buFont typeface="Arial"/>
              <a:buNone/>
            </a:pPr>
            <a:r>
              <a:rPr b="1" lang="en-US" sz="3900">
                <a:solidFill>
                  <a:srgbClr val="F4F0E7"/>
                </a:solidFill>
                <a:latin typeface="Arial"/>
                <a:ea typeface="Arial"/>
                <a:cs typeface="Arial"/>
                <a:sym typeface="Arial"/>
              </a:rPr>
              <a:t>Без эвристики дерево поиска растёт экспоненциально</a:t>
            </a:r>
            <a:endParaRPr/>
          </a:p>
        </p:txBody>
      </p:sp>
      <p:sp>
        <p:nvSpPr>
          <p:cNvPr id="954" name="Google Shape;954;p17"/>
          <p:cNvSpPr/>
          <p:nvPr/>
        </p:nvSpPr>
        <p:spPr>
          <a:xfrm>
            <a:off x="838200" y="7381875"/>
            <a:ext cx="13563600" cy="4762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800"/>
              <a:buFont typeface="Arial"/>
              <a:buNone/>
            </a:pPr>
            <a:r>
              <a:rPr b="0" lang="en-US" sz="1800">
                <a:solidFill>
                  <a:srgbClr val="A5B5C3"/>
                </a:solidFill>
                <a:latin typeface="Arial"/>
                <a:ea typeface="Arial"/>
                <a:cs typeface="Arial"/>
                <a:sym typeface="Arial"/>
              </a:rPr>
              <a:t>Разные пути могут вести в одно состояние</a:t>
            </a:r>
            <a:endParaRPr/>
          </a:p>
        </p:txBody>
      </p:sp>
      <p:sp>
        <p:nvSpPr>
          <p:cNvPr id="955" name="Google Shape;955;p17"/>
          <p:cNvSpPr/>
          <p:nvPr/>
        </p:nvSpPr>
        <p:spPr>
          <a:xfrm>
            <a:off x="838200" y="7934325"/>
            <a:ext cx="13563600" cy="9525"/>
          </a:xfrm>
          <a:custGeom>
            <a:rect b="b" l="l" r="r" t="t"/>
            <a:pathLst>
              <a:path extrusionOk="0" h="9525" w="13563600">
                <a:moveTo>
                  <a:pt x="0" y="0"/>
                </a:moveTo>
                <a:lnTo>
                  <a:pt x="13563600" y="0"/>
                </a:lnTo>
              </a:path>
            </a:pathLst>
          </a:custGeom>
          <a:noFill/>
          <a:ln cap="flat" cmpd="sng" w="9525">
            <a:solidFill>
              <a:srgbClr val="354857"/>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p>
        </p:txBody>
      </p:sp>
      <p:pic>
        <p:nvPicPr>
          <p:cNvPr id="956" name="Google Shape;956;p17"/>
          <p:cNvPicPr preferRelativeResize="0"/>
          <p:nvPr/>
        </p:nvPicPr>
        <p:blipFill rotWithShape="1">
          <a:blip r:embed="rId3">
            <a:alphaModFix/>
          </a:blip>
          <a:srcRect b="0" l="0" r="0" t="0"/>
          <a:stretch/>
        </p:blipFill>
        <p:spPr>
          <a:xfrm>
            <a:off x="838200" y="2400961"/>
            <a:ext cx="10382250" cy="5046927"/>
          </a:xfrm>
          <a:prstGeom prst="rect">
            <a:avLst/>
          </a:prstGeom>
          <a:noFill/>
          <a:ln>
            <a:noFill/>
          </a:ln>
        </p:spPr>
      </p:pic>
      <p:pic>
        <p:nvPicPr>
          <p:cNvPr id="957" name="Google Shape;957;p17"/>
          <p:cNvPicPr preferRelativeResize="0"/>
          <p:nvPr/>
        </p:nvPicPr>
        <p:blipFill rotWithShape="1">
          <a:blip r:embed="rId4">
            <a:alphaModFix/>
          </a:blip>
          <a:srcRect b="0" l="0" r="0" t="0"/>
          <a:stretch/>
        </p:blipFill>
        <p:spPr>
          <a:xfrm>
            <a:off x="11763488" y="3209925"/>
            <a:ext cx="2476273" cy="2905125"/>
          </a:xfrm>
          <a:prstGeom prst="rect">
            <a:avLst/>
          </a:prstGeom>
          <a:noFill/>
          <a:ln>
            <a:noFill/>
          </a:ln>
        </p:spPr>
      </p:pic>
      <p:sp>
        <p:nvSpPr>
          <p:cNvPr id="958" name="Google Shape;958;p17"/>
          <p:cNvSpPr/>
          <p:nvPr/>
        </p:nvSpPr>
        <p:spPr>
          <a:xfrm>
            <a:off x="11763375" y="2600325"/>
            <a:ext cx="2638425" cy="4953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2400"/>
              <a:buFont typeface="Arial"/>
              <a:buNone/>
            </a:pPr>
            <a:r>
              <a:rPr b="1" lang="en-US" sz="2400">
                <a:solidFill>
                  <a:srgbClr val="F4F0E7"/>
                </a:solidFill>
                <a:latin typeface="Arial"/>
                <a:ea typeface="Arial"/>
                <a:cs typeface="Arial"/>
                <a:sym typeface="Arial"/>
              </a:rPr>
              <a:t>Korf, 1997</a:t>
            </a:r>
            <a:endParaRPr/>
          </a:p>
        </p:txBody>
      </p:sp>
      <p:sp>
        <p:nvSpPr>
          <p:cNvPr id="959" name="Google Shape;959;p17"/>
          <p:cNvSpPr/>
          <p:nvPr/>
        </p:nvSpPr>
        <p:spPr>
          <a:xfrm>
            <a:off x="13620750" y="8039100"/>
            <a:ext cx="781050" cy="333375"/>
          </a:xfrm>
          <a:prstGeom prst="rect">
            <a:avLst/>
          </a:prstGeom>
          <a:noFill/>
          <a:ln>
            <a:noFill/>
          </a:ln>
        </p:spPr>
        <p:txBody>
          <a:bodyPr anchorCtr="0" anchor="t" bIns="0" lIns="0" spcFirstLastPara="1" rIns="0" wrap="square" tIns="0">
            <a:noAutofit/>
          </a:bodyPr>
          <a:lstStyle/>
          <a:p>
            <a:pPr indent="0" lvl="0" marL="0" marR="0" rtl="0" algn="r">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13</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A25"/>
        </a:solidFill>
      </p:bgPr>
    </p:bg>
    <p:spTree>
      <p:nvGrpSpPr>
        <p:cNvPr id="964" name="Shape 964"/>
        <p:cNvGrpSpPr/>
        <p:nvPr/>
      </p:nvGrpSpPr>
      <p:grpSpPr>
        <a:xfrm>
          <a:off x="0" y="0"/>
          <a:ext cx="0" cy="0"/>
          <a:chOff x="0" y="0"/>
          <a:chExt cx="0" cy="0"/>
        </a:xfrm>
      </p:grpSpPr>
      <p:sp>
        <p:nvSpPr>
          <p:cNvPr id="965" name="Google Shape;965;p18"/>
          <p:cNvSpPr/>
          <p:nvPr/>
        </p:nvSpPr>
        <p:spPr>
          <a:xfrm>
            <a:off x="838200" y="428625"/>
            <a:ext cx="13239750" cy="2857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350"/>
              <a:buFont typeface="Arial"/>
              <a:buNone/>
            </a:pPr>
            <a:r>
              <a:rPr b="1" lang="en-US" sz="1350">
                <a:solidFill>
                  <a:srgbClr val="A5B5C3"/>
                </a:solidFill>
                <a:latin typeface="Arial"/>
                <a:ea typeface="Arial"/>
                <a:cs typeface="Arial"/>
                <a:sym typeface="Arial"/>
              </a:rPr>
              <a:t>ЭВРИСТИЧЕСКИЙ ПОИСК</a:t>
            </a:r>
            <a:endParaRPr/>
          </a:p>
        </p:txBody>
      </p:sp>
      <p:sp>
        <p:nvSpPr>
          <p:cNvPr id="966" name="Google Shape;966;p18"/>
          <p:cNvSpPr/>
          <p:nvPr/>
        </p:nvSpPr>
        <p:spPr>
          <a:xfrm>
            <a:off x="838200" y="1028700"/>
            <a:ext cx="13563600" cy="1295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3900"/>
              <a:buFont typeface="Arial"/>
              <a:buNone/>
            </a:pPr>
            <a:r>
              <a:rPr b="1" lang="en-US" sz="3900">
                <a:solidFill>
                  <a:srgbClr val="F4F0E7"/>
                </a:solidFill>
                <a:latin typeface="Arial"/>
                <a:ea typeface="Arial"/>
                <a:cs typeface="Arial"/>
                <a:sym typeface="Arial"/>
              </a:rPr>
              <a:t>A*: полная оценка и условие оптимальности</a:t>
            </a:r>
            <a:endParaRPr/>
          </a:p>
        </p:txBody>
      </p:sp>
      <p:sp>
        <p:nvSpPr>
          <p:cNvPr id="967" name="Google Shape;967;p18"/>
          <p:cNvSpPr/>
          <p:nvPr/>
        </p:nvSpPr>
        <p:spPr>
          <a:xfrm>
            <a:off x="838200" y="7934325"/>
            <a:ext cx="13563600" cy="9525"/>
          </a:xfrm>
          <a:custGeom>
            <a:rect b="b" l="l" r="r" t="t"/>
            <a:pathLst>
              <a:path extrusionOk="0" h="9525" w="13563600">
                <a:moveTo>
                  <a:pt x="0" y="0"/>
                </a:moveTo>
                <a:lnTo>
                  <a:pt x="13563600" y="0"/>
                </a:lnTo>
              </a:path>
            </a:pathLst>
          </a:custGeom>
          <a:noFill/>
          <a:ln cap="flat" cmpd="sng" w="9525">
            <a:solidFill>
              <a:srgbClr val="354857"/>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p>
        </p:txBody>
      </p:sp>
      <p:sp>
        <p:nvSpPr>
          <p:cNvPr id="968" name="Google Shape;968;p18"/>
          <p:cNvSpPr/>
          <p:nvPr/>
        </p:nvSpPr>
        <p:spPr>
          <a:xfrm>
            <a:off x="838200" y="2514600"/>
            <a:ext cx="13563600" cy="1076325"/>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64DEC3"/>
              </a:buClr>
              <a:buSzPts val="5400"/>
              <a:buFont typeface="Cambria Math"/>
              <a:buNone/>
            </a:pPr>
            <a:r>
              <a:rPr b="0" lang="en-US" sz="5400">
                <a:solidFill>
                  <a:srgbClr val="64DEC3"/>
                </a:solidFill>
                <a:latin typeface="Cambria Math"/>
                <a:ea typeface="Cambria Math"/>
                <a:cs typeface="Cambria Math"/>
                <a:sym typeface="Cambria Math"/>
              </a:rPr>
              <a:t>f(s) = g(s) + h(s)</a:t>
            </a:r>
            <a:endParaRPr/>
          </a:p>
        </p:txBody>
      </p:sp>
      <p:sp>
        <p:nvSpPr>
          <p:cNvPr id="969" name="Google Shape;969;p18"/>
          <p:cNvSpPr/>
          <p:nvPr/>
        </p:nvSpPr>
        <p:spPr>
          <a:xfrm>
            <a:off x="838200" y="3943350"/>
            <a:ext cx="6153150" cy="6667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2475"/>
              <a:buFont typeface="Arial"/>
              <a:buNone/>
            </a:pPr>
            <a:r>
              <a:rPr b="0" lang="en-US" sz="2475">
                <a:solidFill>
                  <a:srgbClr val="F4F0E7"/>
                </a:solidFill>
                <a:latin typeface="Arial"/>
                <a:ea typeface="Arial"/>
                <a:cs typeface="Arial"/>
                <a:sym typeface="Arial"/>
              </a:rPr>
              <a:t>g(s): стоимость от старта</a:t>
            </a:r>
            <a:endParaRPr/>
          </a:p>
        </p:txBody>
      </p:sp>
      <p:sp>
        <p:nvSpPr>
          <p:cNvPr id="970" name="Google Shape;970;p18"/>
          <p:cNvSpPr/>
          <p:nvPr/>
        </p:nvSpPr>
        <p:spPr>
          <a:xfrm>
            <a:off x="8286750" y="3943350"/>
            <a:ext cx="6115050" cy="6667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2475"/>
              <a:buFont typeface="Arial"/>
              <a:buNone/>
            </a:pPr>
            <a:r>
              <a:rPr b="0" lang="en-US" sz="2475">
                <a:solidFill>
                  <a:srgbClr val="F4F0E7"/>
                </a:solidFill>
                <a:latin typeface="Arial"/>
                <a:ea typeface="Arial"/>
                <a:cs typeface="Arial"/>
                <a:sym typeface="Arial"/>
              </a:rPr>
              <a:t>h(s): оценка до цели</a:t>
            </a:r>
            <a:endParaRPr/>
          </a:p>
        </p:txBody>
      </p:sp>
      <p:sp>
        <p:nvSpPr>
          <p:cNvPr id="971" name="Google Shape;971;p18"/>
          <p:cNvSpPr/>
          <p:nvPr/>
        </p:nvSpPr>
        <p:spPr>
          <a:xfrm>
            <a:off x="838200" y="4724400"/>
            <a:ext cx="13563600" cy="89535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64DEC3"/>
              </a:buClr>
              <a:buSzPts val="4350"/>
              <a:buFont typeface="Cambria Math"/>
              <a:buNone/>
            </a:pPr>
            <a:r>
              <a:rPr b="0" lang="en-US" sz="4350">
                <a:solidFill>
                  <a:srgbClr val="64DEC3"/>
                </a:solidFill>
                <a:latin typeface="Cambria Math"/>
                <a:ea typeface="Cambria Math"/>
                <a:cs typeface="Cambria Math"/>
                <a:sym typeface="Cambria Math"/>
              </a:rPr>
              <a:t>0 ≤ h(s) ≤ d(s,e)</a:t>
            </a:r>
            <a:endParaRPr/>
          </a:p>
        </p:txBody>
      </p:sp>
      <p:sp>
        <p:nvSpPr>
          <p:cNvPr id="972" name="Google Shape;972;p18"/>
          <p:cNvSpPr/>
          <p:nvPr/>
        </p:nvSpPr>
        <p:spPr>
          <a:xfrm>
            <a:off x="838200" y="5753100"/>
            <a:ext cx="13563600" cy="695325"/>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F4F0E7"/>
              </a:buClr>
              <a:buSzPts val="2250"/>
              <a:buFont typeface="Arial"/>
              <a:buNone/>
            </a:pPr>
            <a:r>
              <a:rPr b="0" lang="en-US" sz="2250">
                <a:solidFill>
                  <a:srgbClr val="F4F0E7"/>
                </a:solidFill>
                <a:latin typeface="Arial"/>
                <a:ea typeface="Arial"/>
                <a:cs typeface="Arial"/>
                <a:sym typeface="Arial"/>
              </a:rPr>
              <a:t>Допустимая эвристика + корректный учёт повторов → оптимальный путь</a:t>
            </a:r>
            <a:endParaRPr/>
          </a:p>
        </p:txBody>
      </p:sp>
      <p:pic>
        <p:nvPicPr>
          <p:cNvPr id="973" name="Google Shape;973;p18"/>
          <p:cNvPicPr preferRelativeResize="0"/>
          <p:nvPr/>
        </p:nvPicPr>
        <p:blipFill rotWithShape="1">
          <a:blip r:embed="rId3">
            <a:alphaModFix/>
          </a:blip>
          <a:srcRect b="0" l="0" r="0" t="0"/>
          <a:stretch/>
        </p:blipFill>
        <p:spPr>
          <a:xfrm>
            <a:off x="5572183" y="6638925"/>
            <a:ext cx="4095634" cy="657225"/>
          </a:xfrm>
          <a:prstGeom prst="rect">
            <a:avLst/>
          </a:prstGeom>
          <a:noFill/>
          <a:ln>
            <a:noFill/>
          </a:ln>
        </p:spPr>
      </p:pic>
      <p:sp>
        <p:nvSpPr>
          <p:cNvPr id="974" name="Google Shape;974;p18"/>
          <p:cNvSpPr/>
          <p:nvPr/>
        </p:nvSpPr>
        <p:spPr>
          <a:xfrm>
            <a:off x="13620750" y="8039100"/>
            <a:ext cx="781050" cy="333375"/>
          </a:xfrm>
          <a:prstGeom prst="rect">
            <a:avLst/>
          </a:prstGeom>
          <a:noFill/>
          <a:ln>
            <a:noFill/>
          </a:ln>
        </p:spPr>
        <p:txBody>
          <a:bodyPr anchorCtr="0" anchor="t" bIns="0" lIns="0" spcFirstLastPara="1" rIns="0" wrap="square" tIns="0">
            <a:noAutofit/>
          </a:bodyPr>
          <a:lstStyle/>
          <a:p>
            <a:pPr indent="0" lvl="0" marL="0" marR="0" rtl="0" algn="r">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14</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A25"/>
        </a:solidFill>
      </p:bgPr>
    </p:bg>
    <p:spTree>
      <p:nvGrpSpPr>
        <p:cNvPr id="979" name="Shape 979"/>
        <p:cNvGrpSpPr/>
        <p:nvPr/>
      </p:nvGrpSpPr>
      <p:grpSpPr>
        <a:xfrm>
          <a:off x="0" y="0"/>
          <a:ext cx="0" cy="0"/>
          <a:chOff x="0" y="0"/>
          <a:chExt cx="0" cy="0"/>
        </a:xfrm>
      </p:grpSpPr>
      <p:sp>
        <p:nvSpPr>
          <p:cNvPr id="980" name="Google Shape;980;p19"/>
          <p:cNvSpPr/>
          <p:nvPr/>
        </p:nvSpPr>
        <p:spPr>
          <a:xfrm>
            <a:off x="838200" y="476250"/>
            <a:ext cx="13563600" cy="3333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350"/>
              <a:buFont typeface="Arial"/>
              <a:buNone/>
            </a:pPr>
            <a:r>
              <a:rPr b="1" lang="en-US" sz="1350">
                <a:solidFill>
                  <a:srgbClr val="A5B5C3"/>
                </a:solidFill>
                <a:latin typeface="Arial"/>
                <a:ea typeface="Arial"/>
                <a:cs typeface="Arial"/>
                <a:sym typeface="Arial"/>
              </a:rPr>
              <a:t>ЭВРИСТИЧЕСКИЙ ПОИСК</a:t>
            </a:r>
            <a:endParaRPr/>
          </a:p>
        </p:txBody>
      </p:sp>
      <p:sp>
        <p:nvSpPr>
          <p:cNvPr id="981" name="Google Shape;981;p19"/>
          <p:cNvSpPr/>
          <p:nvPr/>
        </p:nvSpPr>
        <p:spPr>
          <a:xfrm>
            <a:off x="838200" y="1057275"/>
            <a:ext cx="13563600" cy="12668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3900"/>
              <a:buFont typeface="Arial"/>
              <a:buNone/>
            </a:pPr>
            <a:r>
              <a:rPr b="1" lang="en-US" sz="3900">
                <a:solidFill>
                  <a:srgbClr val="F4F0E7"/>
                </a:solidFill>
                <a:latin typeface="Arial"/>
                <a:ea typeface="Arial"/>
                <a:cs typeface="Arial"/>
                <a:sym typeface="Arial"/>
              </a:rPr>
              <a:t>A* и IDA*: сколько нужно хранить</a:t>
            </a:r>
            <a:endParaRPr/>
          </a:p>
        </p:txBody>
      </p:sp>
      <p:sp>
        <p:nvSpPr>
          <p:cNvPr id="982" name="Google Shape;982;p19"/>
          <p:cNvSpPr/>
          <p:nvPr/>
        </p:nvSpPr>
        <p:spPr>
          <a:xfrm>
            <a:off x="838200" y="7934325"/>
            <a:ext cx="13563600" cy="9525"/>
          </a:xfrm>
          <a:custGeom>
            <a:rect b="b" l="l" r="r" t="t"/>
            <a:pathLst>
              <a:path extrusionOk="0" h="9525" w="13563600">
                <a:moveTo>
                  <a:pt x="0" y="0"/>
                </a:moveTo>
                <a:lnTo>
                  <a:pt x="13563600" y="0"/>
                </a:lnTo>
              </a:path>
            </a:pathLst>
          </a:custGeom>
          <a:noFill/>
          <a:ln cap="flat" cmpd="sng" w="9525">
            <a:solidFill>
              <a:srgbClr val="354857"/>
            </a:solidFill>
            <a:prstDash val="solid"/>
            <a:round/>
            <a:headEnd len="sm" w="sm" type="none"/>
            <a:tailEnd len="sm" w="sm" type="none"/>
          </a:ln>
        </p:spPr>
      </p:sp>
      <p:sp>
        <p:nvSpPr>
          <p:cNvPr id="983" name="Google Shape;983;p19"/>
          <p:cNvSpPr/>
          <p:nvPr/>
        </p:nvSpPr>
        <p:spPr>
          <a:xfrm>
            <a:off x="13620750" y="8039100"/>
            <a:ext cx="781050" cy="333375"/>
          </a:xfrm>
          <a:prstGeom prst="rect">
            <a:avLst/>
          </a:prstGeom>
          <a:noFill/>
          <a:ln>
            <a:noFill/>
          </a:ln>
        </p:spPr>
        <p:txBody>
          <a:bodyPr anchorCtr="0" anchor="t" bIns="0" lIns="0" spcFirstLastPara="1" rIns="0" wrap="square" tIns="0">
            <a:noAutofit/>
          </a:bodyPr>
          <a:lstStyle/>
          <a:p>
            <a:pPr indent="0" lvl="0" marL="0" marR="0" rtl="0" algn="r">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15</a:t>
            </a:r>
            <a:endParaRPr/>
          </a:p>
        </p:txBody>
      </p:sp>
      <p:sp>
        <p:nvSpPr>
          <p:cNvPr id="984" name="Google Shape;984;p19"/>
          <p:cNvSpPr/>
          <p:nvPr/>
        </p:nvSpPr>
        <p:spPr>
          <a:xfrm>
            <a:off x="838200" y="2514600"/>
            <a:ext cx="6191250" cy="5048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79BFFF"/>
              </a:buClr>
              <a:buSzPts val="2700"/>
              <a:buFont typeface="Arial"/>
              <a:buNone/>
            </a:pPr>
            <a:r>
              <a:rPr b="1" lang="en-US" sz="2700">
                <a:solidFill>
                  <a:srgbClr val="79BFFF"/>
                </a:solidFill>
                <a:latin typeface="Arial"/>
                <a:ea typeface="Arial"/>
                <a:cs typeface="Arial"/>
                <a:sym typeface="Arial"/>
              </a:rPr>
              <a:t>A*: много вершин в памяти</a:t>
            </a:r>
            <a:endParaRPr/>
          </a:p>
        </p:txBody>
      </p:sp>
      <p:sp>
        <p:nvSpPr>
          <p:cNvPr id="985" name="Google Shape;985;p19"/>
          <p:cNvSpPr/>
          <p:nvPr/>
        </p:nvSpPr>
        <p:spPr>
          <a:xfrm>
            <a:off x="8143875" y="2514600"/>
            <a:ext cx="6257925" cy="5048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6C86B"/>
              </a:buClr>
              <a:buSzPts val="2700"/>
              <a:buFont typeface="Arial"/>
              <a:buNone/>
            </a:pPr>
            <a:r>
              <a:rPr b="1" lang="en-US" sz="2700">
                <a:solidFill>
                  <a:srgbClr val="F6C86B"/>
                </a:solidFill>
                <a:latin typeface="Arial"/>
                <a:ea typeface="Arial"/>
                <a:cs typeface="Arial"/>
                <a:sym typeface="Arial"/>
              </a:rPr>
              <a:t>IDA*: текущий путь</a:t>
            </a:r>
            <a:endParaRPr/>
          </a:p>
        </p:txBody>
      </p:sp>
      <p:sp>
        <p:nvSpPr>
          <p:cNvPr id="986" name="Google Shape;986;p19"/>
          <p:cNvSpPr/>
          <p:nvPr/>
        </p:nvSpPr>
        <p:spPr>
          <a:xfrm>
            <a:off x="1581150" y="3295650"/>
            <a:ext cx="5067300" cy="2476500"/>
          </a:xfrm>
          <a:custGeom>
            <a:rect b="b" l="l" r="r" t="t"/>
            <a:pathLst>
              <a:path extrusionOk="0" h="2476500" w="5067300">
                <a:moveTo>
                  <a:pt x="2533650" y="0"/>
                </a:moveTo>
                <a:lnTo>
                  <a:pt x="0" y="2476500"/>
                </a:lnTo>
                <a:lnTo>
                  <a:pt x="5067300" y="2476500"/>
                </a:lnTo>
                <a:close/>
              </a:path>
            </a:pathLst>
          </a:custGeom>
          <a:solidFill>
            <a:srgbClr val="286699"/>
          </a:solidFill>
          <a:ln cap="flat" cmpd="sng" w="9525">
            <a:solidFill>
              <a:srgbClr val="286699"/>
            </a:solidFill>
            <a:prstDash val="solid"/>
            <a:round/>
            <a:headEnd len="sm" w="sm" type="none"/>
            <a:tailEnd len="sm" w="sm" type="none"/>
          </a:ln>
        </p:spPr>
      </p:sp>
      <p:sp>
        <p:nvSpPr>
          <p:cNvPr id="987" name="Google Shape;987;p19"/>
          <p:cNvSpPr/>
          <p:nvPr/>
        </p:nvSpPr>
        <p:spPr>
          <a:xfrm>
            <a:off x="1133475" y="3295650"/>
            <a:ext cx="5962650" cy="2924175"/>
          </a:xfrm>
          <a:custGeom>
            <a:rect b="b" l="l" r="r" t="t"/>
            <a:pathLst>
              <a:path extrusionOk="0" h="2924175" w="5962650">
                <a:moveTo>
                  <a:pt x="2981325" y="0"/>
                </a:moveTo>
                <a:lnTo>
                  <a:pt x="0" y="2924175"/>
                </a:lnTo>
                <a:lnTo>
                  <a:pt x="5962650" y="2924175"/>
                </a:lnTo>
                <a:lnTo>
                  <a:pt x="2981325" y="0"/>
                </a:lnTo>
              </a:path>
            </a:pathLst>
          </a:custGeom>
          <a:noFill/>
          <a:ln cap="flat" cmpd="sng" w="19050">
            <a:solidFill>
              <a:srgbClr val="79BFFF"/>
            </a:solidFill>
            <a:prstDash val="solid"/>
            <a:round/>
            <a:headEnd len="sm" w="sm" type="none"/>
            <a:tailEnd len="sm" w="sm" type="none"/>
          </a:ln>
        </p:spPr>
      </p:sp>
      <p:sp>
        <p:nvSpPr>
          <p:cNvPr id="988" name="Google Shape;988;p19"/>
          <p:cNvSpPr/>
          <p:nvPr/>
        </p:nvSpPr>
        <p:spPr>
          <a:xfrm>
            <a:off x="8391525" y="3295650"/>
            <a:ext cx="5962650" cy="2924175"/>
          </a:xfrm>
          <a:custGeom>
            <a:rect b="b" l="l" r="r" t="t"/>
            <a:pathLst>
              <a:path extrusionOk="0" h="2924175" w="5962650">
                <a:moveTo>
                  <a:pt x="2981325" y="0"/>
                </a:moveTo>
                <a:lnTo>
                  <a:pt x="0" y="2924175"/>
                </a:lnTo>
                <a:lnTo>
                  <a:pt x="5962650" y="2924175"/>
                </a:lnTo>
                <a:lnTo>
                  <a:pt x="2981325" y="0"/>
                </a:lnTo>
              </a:path>
            </a:pathLst>
          </a:custGeom>
          <a:noFill/>
          <a:ln cap="flat" cmpd="sng" w="19050">
            <a:solidFill>
              <a:srgbClr val="354857"/>
            </a:solidFill>
            <a:prstDash val="solid"/>
            <a:round/>
            <a:headEnd len="sm" w="sm" type="none"/>
            <a:tailEnd len="sm" w="sm" type="none"/>
          </a:ln>
        </p:spPr>
      </p:sp>
      <p:sp>
        <p:nvSpPr>
          <p:cNvPr id="989" name="Google Shape;989;p19"/>
          <p:cNvSpPr/>
          <p:nvPr/>
        </p:nvSpPr>
        <p:spPr>
          <a:xfrm>
            <a:off x="2486025" y="4600575"/>
            <a:ext cx="3276600" cy="87630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F4F0E7"/>
              </a:buClr>
              <a:buSzPts val="2475"/>
              <a:buFont typeface="Arial"/>
              <a:buNone/>
            </a:pPr>
            <a:r>
              <a:rPr b="1" lang="en-US" sz="2475">
                <a:solidFill>
                  <a:srgbClr val="F4F0E7"/>
                </a:solidFill>
                <a:latin typeface="Arial"/>
                <a:ea typeface="Arial"/>
                <a:cs typeface="Arial"/>
                <a:sym typeface="Arial"/>
              </a:rPr>
              <a:t>Сохранённые</a:t>
            </a:r>
            <a:endParaRPr/>
          </a:p>
          <a:p>
            <a:pPr indent="0" lvl="0" marL="0" marR="0" rtl="0" algn="ctr">
              <a:lnSpc>
                <a:spcPct val="112000"/>
              </a:lnSpc>
              <a:spcBef>
                <a:spcPts val="0"/>
              </a:spcBef>
              <a:spcAft>
                <a:spcPts val="0"/>
              </a:spcAft>
              <a:buClr>
                <a:srgbClr val="F4F0E7"/>
              </a:buClr>
              <a:buSzPts val="2475"/>
              <a:buFont typeface="Arial"/>
              <a:buNone/>
            </a:pPr>
            <a:r>
              <a:rPr b="1" lang="en-US" sz="2475">
                <a:solidFill>
                  <a:srgbClr val="F4F0E7"/>
                </a:solidFill>
                <a:latin typeface="Arial"/>
                <a:ea typeface="Arial"/>
                <a:cs typeface="Arial"/>
                <a:sym typeface="Arial"/>
              </a:rPr>
              <a:t>вершины</a:t>
            </a:r>
            <a:endParaRPr/>
          </a:p>
        </p:txBody>
      </p:sp>
      <p:sp>
        <p:nvSpPr>
          <p:cNvPr id="990" name="Google Shape;990;p19"/>
          <p:cNvSpPr/>
          <p:nvPr/>
        </p:nvSpPr>
        <p:spPr>
          <a:xfrm>
            <a:off x="4019550" y="3200400"/>
            <a:ext cx="190500" cy="190500"/>
          </a:xfrm>
          <a:prstGeom prst="ellipse">
            <a:avLst/>
          </a:prstGeom>
          <a:solidFill>
            <a:srgbClr val="79BFFF"/>
          </a:solidFill>
          <a:ln cap="flat" cmpd="sng" w="9525">
            <a:solidFill>
              <a:srgbClr val="79B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1" name="Google Shape;991;p19"/>
          <p:cNvSpPr/>
          <p:nvPr/>
        </p:nvSpPr>
        <p:spPr>
          <a:xfrm>
            <a:off x="11277600" y="3200400"/>
            <a:ext cx="190500" cy="190500"/>
          </a:xfrm>
          <a:prstGeom prst="ellipse">
            <a:avLst/>
          </a:prstGeom>
          <a:solidFill>
            <a:srgbClr val="F6C86B"/>
          </a:solidFill>
          <a:ln cap="flat" cmpd="sng" w="9525">
            <a:solidFill>
              <a:srgbClr val="F6C86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2" name="Google Shape;992;p19"/>
          <p:cNvSpPr/>
          <p:nvPr/>
        </p:nvSpPr>
        <p:spPr>
          <a:xfrm>
            <a:off x="10972800" y="3295650"/>
            <a:ext cx="866775" cy="2257425"/>
          </a:xfrm>
          <a:custGeom>
            <a:rect b="b" l="l" r="r" t="t"/>
            <a:pathLst>
              <a:path extrusionOk="0" h="2257425" w="866775">
                <a:moveTo>
                  <a:pt x="400050" y="0"/>
                </a:moveTo>
                <a:lnTo>
                  <a:pt x="0" y="666750"/>
                </a:lnTo>
                <a:lnTo>
                  <a:pt x="866775" y="1419225"/>
                </a:lnTo>
                <a:lnTo>
                  <a:pt x="76200" y="2257425"/>
                </a:lnTo>
              </a:path>
            </a:pathLst>
          </a:custGeom>
          <a:noFill/>
          <a:ln cap="flat" cmpd="sng" w="66675">
            <a:solidFill>
              <a:srgbClr val="F6C86B"/>
            </a:solidFill>
            <a:prstDash val="solid"/>
            <a:round/>
            <a:headEnd len="sm" w="sm" type="none"/>
            <a:tailEnd len="sm" w="sm" type="none"/>
          </a:ln>
        </p:spPr>
      </p:sp>
      <p:sp>
        <p:nvSpPr>
          <p:cNvPr id="993" name="Google Shape;993;p19"/>
          <p:cNvSpPr/>
          <p:nvPr/>
        </p:nvSpPr>
        <p:spPr>
          <a:xfrm>
            <a:off x="11287125" y="3209925"/>
            <a:ext cx="171450" cy="171450"/>
          </a:xfrm>
          <a:prstGeom prst="ellipse">
            <a:avLst/>
          </a:prstGeom>
          <a:solidFill>
            <a:srgbClr val="F6C86B"/>
          </a:solidFill>
          <a:ln cap="flat" cmpd="sng" w="9525">
            <a:solidFill>
              <a:srgbClr val="F6C86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4" name="Google Shape;994;p19"/>
          <p:cNvSpPr/>
          <p:nvPr/>
        </p:nvSpPr>
        <p:spPr>
          <a:xfrm>
            <a:off x="10887075" y="3876675"/>
            <a:ext cx="171450" cy="171450"/>
          </a:xfrm>
          <a:prstGeom prst="ellipse">
            <a:avLst/>
          </a:prstGeom>
          <a:solidFill>
            <a:srgbClr val="F6C86B"/>
          </a:solidFill>
          <a:ln cap="flat" cmpd="sng" w="9525">
            <a:solidFill>
              <a:srgbClr val="F6C86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5" name="Google Shape;995;p19"/>
          <p:cNvSpPr/>
          <p:nvPr/>
        </p:nvSpPr>
        <p:spPr>
          <a:xfrm>
            <a:off x="11753850" y="4629150"/>
            <a:ext cx="171450" cy="171450"/>
          </a:xfrm>
          <a:prstGeom prst="ellipse">
            <a:avLst/>
          </a:prstGeom>
          <a:solidFill>
            <a:srgbClr val="F6C86B"/>
          </a:solidFill>
          <a:ln cap="flat" cmpd="sng" w="9525">
            <a:solidFill>
              <a:srgbClr val="F6C86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6" name="Google Shape;996;p19"/>
          <p:cNvSpPr/>
          <p:nvPr/>
        </p:nvSpPr>
        <p:spPr>
          <a:xfrm>
            <a:off x="10963275" y="5467350"/>
            <a:ext cx="171450" cy="171450"/>
          </a:xfrm>
          <a:prstGeom prst="ellipse">
            <a:avLst/>
          </a:prstGeom>
          <a:solidFill>
            <a:srgbClr val="F6C86B"/>
          </a:solidFill>
          <a:ln cap="flat" cmpd="sng" w="9525">
            <a:solidFill>
              <a:srgbClr val="F6C86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7" name="Google Shape;997;p19"/>
          <p:cNvSpPr/>
          <p:nvPr/>
        </p:nvSpPr>
        <p:spPr>
          <a:xfrm>
            <a:off x="4362450" y="3162300"/>
            <a:ext cx="1381125" cy="3619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725"/>
              <a:buFont typeface="Arial"/>
              <a:buNone/>
            </a:pPr>
            <a:r>
              <a:rPr b="0" lang="en-US" sz="1725">
                <a:solidFill>
                  <a:srgbClr val="A5B5C3"/>
                </a:solidFill>
                <a:latin typeface="Arial"/>
                <a:ea typeface="Arial"/>
                <a:cs typeface="Arial"/>
                <a:sym typeface="Arial"/>
              </a:rPr>
              <a:t>Старт</a:t>
            </a:r>
            <a:endParaRPr/>
          </a:p>
        </p:txBody>
      </p:sp>
      <p:sp>
        <p:nvSpPr>
          <p:cNvPr id="998" name="Google Shape;998;p19"/>
          <p:cNvSpPr/>
          <p:nvPr/>
        </p:nvSpPr>
        <p:spPr>
          <a:xfrm>
            <a:off x="11620500" y="3162300"/>
            <a:ext cx="1381125" cy="3619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725"/>
              <a:buFont typeface="Arial"/>
              <a:buNone/>
            </a:pPr>
            <a:r>
              <a:rPr b="0" lang="en-US" sz="1725">
                <a:solidFill>
                  <a:srgbClr val="A5B5C3"/>
                </a:solidFill>
                <a:latin typeface="Arial"/>
                <a:ea typeface="Arial"/>
                <a:cs typeface="Arial"/>
                <a:sym typeface="Arial"/>
              </a:rPr>
              <a:t>Старт</a:t>
            </a:r>
            <a:endParaRPr/>
          </a:p>
        </p:txBody>
      </p:sp>
      <p:sp>
        <p:nvSpPr>
          <p:cNvPr id="999" name="Google Shape;999;p19"/>
          <p:cNvSpPr/>
          <p:nvPr/>
        </p:nvSpPr>
        <p:spPr>
          <a:xfrm>
            <a:off x="11277600" y="5314950"/>
            <a:ext cx="2381250" cy="7143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6C86B"/>
              </a:buClr>
              <a:buSzPts val="1800"/>
              <a:buFont typeface="Arial"/>
              <a:buNone/>
            </a:pPr>
            <a:r>
              <a:rPr b="1" lang="en-US" sz="1800">
                <a:solidFill>
                  <a:srgbClr val="F6C86B"/>
                </a:solidFill>
                <a:latin typeface="Arial"/>
                <a:ea typeface="Arial"/>
                <a:cs typeface="Arial"/>
                <a:sym typeface="Arial"/>
              </a:rPr>
              <a:t>Текущая</a:t>
            </a:r>
            <a:endParaRPr/>
          </a:p>
          <a:p>
            <a:pPr indent="0" lvl="0" marL="0" marR="0" rtl="0" algn="l">
              <a:lnSpc>
                <a:spcPct val="112000"/>
              </a:lnSpc>
              <a:spcBef>
                <a:spcPts val="0"/>
              </a:spcBef>
              <a:spcAft>
                <a:spcPts val="0"/>
              </a:spcAft>
              <a:buClr>
                <a:srgbClr val="F6C86B"/>
              </a:buClr>
              <a:buSzPts val="1800"/>
              <a:buFont typeface="Arial"/>
              <a:buNone/>
            </a:pPr>
            <a:r>
              <a:rPr b="1" lang="en-US" sz="1800">
                <a:solidFill>
                  <a:srgbClr val="F6C86B"/>
                </a:solidFill>
                <a:latin typeface="Arial"/>
                <a:ea typeface="Arial"/>
                <a:cs typeface="Arial"/>
                <a:sym typeface="Arial"/>
              </a:rPr>
              <a:t>вершина</a:t>
            </a:r>
            <a:endParaRPr/>
          </a:p>
        </p:txBody>
      </p:sp>
      <p:sp>
        <p:nvSpPr>
          <p:cNvPr id="1000" name="Google Shape;1000;p19"/>
          <p:cNvSpPr/>
          <p:nvPr/>
        </p:nvSpPr>
        <p:spPr>
          <a:xfrm>
            <a:off x="838200" y="6572250"/>
            <a:ext cx="6191250" cy="8096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2175"/>
              <a:buFont typeface="Arial"/>
              <a:buNone/>
            </a:pPr>
            <a:r>
              <a:rPr b="0" lang="en-US" sz="2175">
                <a:solidFill>
                  <a:srgbClr val="F4F0E7"/>
                </a:solidFill>
                <a:latin typeface="Arial"/>
                <a:ea typeface="Arial"/>
                <a:cs typeface="Arial"/>
                <a:sym typeface="Arial"/>
              </a:rPr>
              <a:t>Альтернативы в OPEN</a:t>
            </a:r>
            <a:endParaRPr/>
          </a:p>
          <a:p>
            <a:pPr indent="0" lvl="0" marL="0" marR="0" rtl="0" algn="l">
              <a:lnSpc>
                <a:spcPct val="112000"/>
              </a:lnSpc>
              <a:spcBef>
                <a:spcPts val="0"/>
              </a:spcBef>
              <a:spcAft>
                <a:spcPts val="0"/>
              </a:spcAft>
              <a:buClr>
                <a:srgbClr val="F4F0E7"/>
              </a:buClr>
              <a:buSzPts val="2175"/>
              <a:buFont typeface="Arial"/>
              <a:buNone/>
            </a:pPr>
            <a:r>
              <a:rPr b="0" lang="en-US" sz="2175">
                <a:solidFill>
                  <a:srgbClr val="F4F0E7"/>
                </a:solidFill>
                <a:latin typeface="Arial"/>
                <a:ea typeface="Arial"/>
                <a:cs typeface="Arial"/>
                <a:sym typeface="Arial"/>
              </a:rPr>
              <a:t>и обработанные состояния</a:t>
            </a:r>
            <a:endParaRPr/>
          </a:p>
        </p:txBody>
      </p:sp>
      <p:sp>
        <p:nvSpPr>
          <p:cNvPr id="1001" name="Google Shape;1001;p19"/>
          <p:cNvSpPr/>
          <p:nvPr/>
        </p:nvSpPr>
        <p:spPr>
          <a:xfrm>
            <a:off x="8143875" y="6572250"/>
            <a:ext cx="6257925" cy="8096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2175"/>
              <a:buFont typeface="Arial"/>
              <a:buNone/>
            </a:pPr>
            <a:r>
              <a:rPr b="0" lang="en-US" sz="2175">
                <a:solidFill>
                  <a:srgbClr val="F4F0E7"/>
                </a:solidFill>
                <a:latin typeface="Arial"/>
                <a:ea typeface="Arial"/>
                <a:cs typeface="Arial"/>
                <a:sym typeface="Arial"/>
              </a:rPr>
              <a:t>Стек пути и служебные данные</a:t>
            </a:r>
            <a:endParaRPr/>
          </a:p>
          <a:p>
            <a:pPr indent="0" lvl="0" marL="0" marR="0" rtl="0" algn="l">
              <a:lnSpc>
                <a:spcPct val="112000"/>
              </a:lnSpc>
              <a:spcBef>
                <a:spcPts val="0"/>
              </a:spcBef>
              <a:spcAft>
                <a:spcPts val="0"/>
              </a:spcAft>
              <a:buClr>
                <a:srgbClr val="F4F0E7"/>
              </a:buClr>
              <a:buSzPts val="2175"/>
              <a:buFont typeface="Arial"/>
              <a:buNone/>
            </a:pPr>
            <a:r>
              <a:rPr b="0" lang="en-US" sz="2175">
                <a:solidFill>
                  <a:srgbClr val="F4F0E7"/>
                </a:solidFill>
                <a:latin typeface="Arial"/>
                <a:ea typeface="Arial"/>
                <a:cs typeface="Arial"/>
                <a:sym typeface="Arial"/>
              </a:rPr>
              <a:t>Новый порог — новый обход</a:t>
            </a:r>
            <a:endParaRPr/>
          </a:p>
        </p:txBody>
      </p:sp>
      <p:sp>
        <p:nvSpPr>
          <p:cNvPr id="1002" name="Google Shape;1002;p19"/>
          <p:cNvSpPr/>
          <p:nvPr/>
        </p:nvSpPr>
        <p:spPr>
          <a:xfrm>
            <a:off x="838200" y="7591425"/>
            <a:ext cx="13563600" cy="2857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725"/>
              <a:buFont typeface="Arial"/>
              <a:buNone/>
            </a:pPr>
            <a:r>
              <a:rPr b="0" lang="en-US" sz="1725">
                <a:solidFill>
                  <a:srgbClr val="A5B5C3"/>
                </a:solidFill>
                <a:latin typeface="Arial"/>
                <a:ea typeface="Arial"/>
                <a:cs typeface="Arial"/>
                <a:sym typeface="Arial"/>
              </a:rPr>
              <a:t>IDA* посещает много ветвей. Цвет показывает память, а не все посещённые вершины.</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A25"/>
        </a:solidFill>
      </p:bgPr>
    </p:bg>
    <p:spTree>
      <p:nvGrpSpPr>
        <p:cNvPr id="1007" name="Shape 1007"/>
        <p:cNvGrpSpPr/>
        <p:nvPr/>
      </p:nvGrpSpPr>
      <p:grpSpPr>
        <a:xfrm>
          <a:off x="0" y="0"/>
          <a:ext cx="0" cy="0"/>
          <a:chOff x="0" y="0"/>
          <a:chExt cx="0" cy="0"/>
        </a:xfrm>
      </p:grpSpPr>
      <p:sp>
        <p:nvSpPr>
          <p:cNvPr id="1008" name="Google Shape;1008;p20"/>
          <p:cNvSpPr/>
          <p:nvPr/>
        </p:nvSpPr>
        <p:spPr>
          <a:xfrm>
            <a:off x="838200" y="428625"/>
            <a:ext cx="13239750" cy="2857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350"/>
              <a:buFont typeface="Arial"/>
              <a:buNone/>
            </a:pPr>
            <a:r>
              <a:rPr b="1" lang="en-US" sz="1350">
                <a:solidFill>
                  <a:srgbClr val="A5B5C3"/>
                </a:solidFill>
                <a:latin typeface="Arial"/>
                <a:ea typeface="Arial"/>
                <a:cs typeface="Arial"/>
                <a:sym typeface="Arial"/>
              </a:rPr>
              <a:t>ТОЧНАЯ АБСТРАКЦИЯ</a:t>
            </a:r>
            <a:endParaRPr/>
          </a:p>
        </p:txBody>
      </p:sp>
      <p:sp>
        <p:nvSpPr>
          <p:cNvPr id="1009" name="Google Shape;1009;p20"/>
          <p:cNvSpPr/>
          <p:nvPr/>
        </p:nvSpPr>
        <p:spPr>
          <a:xfrm>
            <a:off x="838200" y="1028700"/>
            <a:ext cx="13563600" cy="1295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3900"/>
              <a:buFont typeface="Arial"/>
              <a:buNone/>
            </a:pPr>
            <a:r>
              <a:rPr b="1" lang="en-US" sz="3900">
                <a:solidFill>
                  <a:srgbClr val="F4F0E7"/>
                </a:solidFill>
                <a:latin typeface="Arial"/>
                <a:ea typeface="Arial"/>
                <a:cs typeface="Arial"/>
                <a:sym typeface="Arial"/>
              </a:rPr>
              <a:t>Pattern Database: точно решить абстракцию</a:t>
            </a:r>
            <a:endParaRPr/>
          </a:p>
        </p:txBody>
      </p:sp>
      <p:sp>
        <p:nvSpPr>
          <p:cNvPr id="1010" name="Google Shape;1010;p20"/>
          <p:cNvSpPr/>
          <p:nvPr/>
        </p:nvSpPr>
        <p:spPr>
          <a:xfrm>
            <a:off x="2654046" y="2787030"/>
            <a:ext cx="1168908" cy="514320"/>
          </a:xfrm>
          <a:custGeom>
            <a:rect b="b" l="l" r="r" t="t"/>
            <a:pathLst>
              <a:path extrusionOk="0" h="514320" w="1168908">
                <a:moveTo>
                  <a:pt x="584454" y="0"/>
                </a:moveTo>
                <a:lnTo>
                  <a:pt x="1168908" y="257160"/>
                </a:lnTo>
                <a:lnTo>
                  <a:pt x="584454" y="514320"/>
                </a:lnTo>
                <a:lnTo>
                  <a:pt x="0" y="257160"/>
                </a:lnTo>
                <a:close/>
              </a:path>
            </a:pathLst>
          </a:custGeom>
          <a:solidFill>
            <a:srgbClr val="D990CF"/>
          </a:solidFill>
          <a:ln cap="flat" cmpd="sng" w="28575">
            <a:solidFill>
              <a:srgbClr val="101A25"/>
            </a:solidFill>
            <a:prstDash val="solid"/>
            <a:round/>
            <a:headEnd len="sm" w="sm" type="none"/>
            <a:tailEnd len="sm" w="sm" type="none"/>
          </a:ln>
        </p:spPr>
      </p:sp>
      <p:sp>
        <p:nvSpPr>
          <p:cNvPr id="1011" name="Google Shape;1011;p20"/>
          <p:cNvSpPr/>
          <p:nvPr/>
        </p:nvSpPr>
        <p:spPr>
          <a:xfrm>
            <a:off x="3273171" y="3059445"/>
            <a:ext cx="1168908" cy="514320"/>
          </a:xfrm>
          <a:custGeom>
            <a:rect b="b" l="l" r="r" t="t"/>
            <a:pathLst>
              <a:path extrusionOk="0" h="514320" w="1168908">
                <a:moveTo>
                  <a:pt x="584454" y="0"/>
                </a:moveTo>
                <a:lnTo>
                  <a:pt x="1168908" y="257160"/>
                </a:lnTo>
                <a:lnTo>
                  <a:pt x="584454" y="514320"/>
                </a:lnTo>
                <a:lnTo>
                  <a:pt x="0" y="257160"/>
                </a:lnTo>
                <a:close/>
              </a:path>
            </a:pathLst>
          </a:custGeom>
          <a:solidFill>
            <a:srgbClr val="73AEEF"/>
          </a:solidFill>
          <a:ln cap="flat" cmpd="sng" w="28575">
            <a:solidFill>
              <a:srgbClr val="101A25"/>
            </a:solidFill>
            <a:prstDash val="solid"/>
            <a:round/>
            <a:headEnd len="sm" w="sm" type="none"/>
            <a:tailEnd len="sm" w="sm" type="none"/>
          </a:ln>
        </p:spPr>
      </p:sp>
      <p:sp>
        <p:nvSpPr>
          <p:cNvPr id="1012" name="Google Shape;1012;p20"/>
          <p:cNvSpPr/>
          <p:nvPr/>
        </p:nvSpPr>
        <p:spPr>
          <a:xfrm>
            <a:off x="3892296" y="3331860"/>
            <a:ext cx="1168908" cy="514320"/>
          </a:xfrm>
          <a:custGeom>
            <a:rect b="b" l="l" r="r" t="t"/>
            <a:pathLst>
              <a:path extrusionOk="0" h="514320" w="1168908">
                <a:moveTo>
                  <a:pt x="584454" y="0"/>
                </a:moveTo>
                <a:lnTo>
                  <a:pt x="1168908" y="257160"/>
                </a:lnTo>
                <a:lnTo>
                  <a:pt x="584454" y="514320"/>
                </a:lnTo>
                <a:lnTo>
                  <a:pt x="0" y="257160"/>
                </a:lnTo>
                <a:close/>
              </a:path>
            </a:pathLst>
          </a:custGeom>
          <a:solidFill>
            <a:srgbClr val="73AEEF"/>
          </a:solidFill>
          <a:ln cap="flat" cmpd="sng" w="28575">
            <a:solidFill>
              <a:srgbClr val="101A25"/>
            </a:solidFill>
            <a:prstDash val="solid"/>
            <a:round/>
            <a:headEnd len="sm" w="sm" type="none"/>
            <a:tailEnd len="sm" w="sm" type="none"/>
          </a:ln>
        </p:spPr>
      </p:sp>
      <p:sp>
        <p:nvSpPr>
          <p:cNvPr id="1013" name="Google Shape;1013;p20"/>
          <p:cNvSpPr/>
          <p:nvPr/>
        </p:nvSpPr>
        <p:spPr>
          <a:xfrm>
            <a:off x="2034921" y="3059445"/>
            <a:ext cx="1168908" cy="514320"/>
          </a:xfrm>
          <a:custGeom>
            <a:rect b="b" l="l" r="r" t="t"/>
            <a:pathLst>
              <a:path extrusionOk="0" h="514320" w="1168908">
                <a:moveTo>
                  <a:pt x="584454" y="0"/>
                </a:moveTo>
                <a:lnTo>
                  <a:pt x="1168908" y="257160"/>
                </a:lnTo>
                <a:lnTo>
                  <a:pt x="584454" y="514320"/>
                </a:lnTo>
                <a:lnTo>
                  <a:pt x="0" y="257160"/>
                </a:lnTo>
                <a:close/>
              </a:path>
            </a:pathLst>
          </a:custGeom>
          <a:solidFill>
            <a:srgbClr val="D990CF"/>
          </a:solidFill>
          <a:ln cap="flat" cmpd="sng" w="28575">
            <a:solidFill>
              <a:srgbClr val="101A25"/>
            </a:solidFill>
            <a:prstDash val="solid"/>
            <a:round/>
            <a:headEnd len="sm" w="sm" type="none"/>
            <a:tailEnd len="sm" w="sm" type="none"/>
          </a:ln>
        </p:spPr>
      </p:sp>
      <p:sp>
        <p:nvSpPr>
          <p:cNvPr id="1014" name="Google Shape;1014;p20"/>
          <p:cNvSpPr/>
          <p:nvPr/>
        </p:nvSpPr>
        <p:spPr>
          <a:xfrm>
            <a:off x="2654046" y="3331860"/>
            <a:ext cx="1168908" cy="514320"/>
          </a:xfrm>
          <a:custGeom>
            <a:rect b="b" l="l" r="r" t="t"/>
            <a:pathLst>
              <a:path extrusionOk="0" h="514320" w="1168908">
                <a:moveTo>
                  <a:pt x="584454" y="0"/>
                </a:moveTo>
                <a:lnTo>
                  <a:pt x="1168908" y="257160"/>
                </a:lnTo>
                <a:lnTo>
                  <a:pt x="584454" y="514320"/>
                </a:lnTo>
                <a:lnTo>
                  <a:pt x="0" y="257160"/>
                </a:lnTo>
                <a:close/>
              </a:path>
            </a:pathLst>
          </a:custGeom>
          <a:solidFill>
            <a:srgbClr val="E4DABF"/>
          </a:solidFill>
          <a:ln cap="flat" cmpd="sng" w="28575">
            <a:solidFill>
              <a:srgbClr val="101A25"/>
            </a:solidFill>
            <a:prstDash val="solid"/>
            <a:round/>
            <a:headEnd len="sm" w="sm" type="none"/>
            <a:tailEnd len="sm" w="sm" type="none"/>
          </a:ln>
        </p:spPr>
      </p:sp>
      <p:sp>
        <p:nvSpPr>
          <p:cNvPr id="1015" name="Google Shape;1015;p20"/>
          <p:cNvSpPr/>
          <p:nvPr/>
        </p:nvSpPr>
        <p:spPr>
          <a:xfrm>
            <a:off x="3273171" y="3604275"/>
            <a:ext cx="1168908" cy="514320"/>
          </a:xfrm>
          <a:custGeom>
            <a:rect b="b" l="l" r="r" t="t"/>
            <a:pathLst>
              <a:path extrusionOk="0" h="514320" w="1168908">
                <a:moveTo>
                  <a:pt x="584454" y="0"/>
                </a:moveTo>
                <a:lnTo>
                  <a:pt x="1168908" y="257160"/>
                </a:lnTo>
                <a:lnTo>
                  <a:pt x="584454" y="514320"/>
                </a:lnTo>
                <a:lnTo>
                  <a:pt x="0" y="257160"/>
                </a:lnTo>
                <a:close/>
              </a:path>
            </a:pathLst>
          </a:custGeom>
          <a:solidFill>
            <a:srgbClr val="ED816E"/>
          </a:solidFill>
          <a:ln cap="flat" cmpd="sng" w="28575">
            <a:solidFill>
              <a:srgbClr val="101A25"/>
            </a:solidFill>
            <a:prstDash val="solid"/>
            <a:round/>
            <a:headEnd len="sm" w="sm" type="none"/>
            <a:tailEnd len="sm" w="sm" type="none"/>
          </a:ln>
        </p:spPr>
      </p:sp>
      <p:sp>
        <p:nvSpPr>
          <p:cNvPr id="1016" name="Google Shape;1016;p20"/>
          <p:cNvSpPr/>
          <p:nvPr/>
        </p:nvSpPr>
        <p:spPr>
          <a:xfrm>
            <a:off x="1415796" y="3331860"/>
            <a:ext cx="1168908" cy="514320"/>
          </a:xfrm>
          <a:custGeom>
            <a:rect b="b" l="l" r="r" t="t"/>
            <a:pathLst>
              <a:path extrusionOk="0" h="514320" w="1168908">
                <a:moveTo>
                  <a:pt x="584454" y="0"/>
                </a:moveTo>
                <a:lnTo>
                  <a:pt x="1168908" y="257160"/>
                </a:lnTo>
                <a:lnTo>
                  <a:pt x="584454" y="514320"/>
                </a:lnTo>
                <a:lnTo>
                  <a:pt x="0" y="257160"/>
                </a:lnTo>
                <a:close/>
              </a:path>
            </a:pathLst>
          </a:custGeom>
          <a:solidFill>
            <a:srgbClr val="ED816E"/>
          </a:solidFill>
          <a:ln cap="flat" cmpd="sng" w="28575">
            <a:solidFill>
              <a:srgbClr val="101A25"/>
            </a:solidFill>
            <a:prstDash val="solid"/>
            <a:round/>
            <a:headEnd len="sm" w="sm" type="none"/>
            <a:tailEnd len="sm" w="sm" type="none"/>
          </a:ln>
        </p:spPr>
      </p:sp>
      <p:sp>
        <p:nvSpPr>
          <p:cNvPr id="1017" name="Google Shape;1017;p20"/>
          <p:cNvSpPr/>
          <p:nvPr/>
        </p:nvSpPr>
        <p:spPr>
          <a:xfrm>
            <a:off x="2034921" y="3604275"/>
            <a:ext cx="1168908" cy="514320"/>
          </a:xfrm>
          <a:custGeom>
            <a:rect b="b" l="l" r="r" t="t"/>
            <a:pathLst>
              <a:path extrusionOk="0" h="514320" w="1168908">
                <a:moveTo>
                  <a:pt x="584454" y="0"/>
                </a:moveTo>
                <a:lnTo>
                  <a:pt x="1168908" y="257160"/>
                </a:lnTo>
                <a:lnTo>
                  <a:pt x="584454" y="514320"/>
                </a:lnTo>
                <a:lnTo>
                  <a:pt x="0" y="257160"/>
                </a:lnTo>
                <a:close/>
              </a:path>
            </a:pathLst>
          </a:custGeom>
          <a:solidFill>
            <a:srgbClr val="60CFB4"/>
          </a:solidFill>
          <a:ln cap="flat" cmpd="sng" w="28575">
            <a:solidFill>
              <a:srgbClr val="101A25"/>
            </a:solidFill>
            <a:prstDash val="solid"/>
            <a:round/>
            <a:headEnd len="sm" w="sm" type="none"/>
            <a:tailEnd len="sm" w="sm" type="none"/>
          </a:ln>
        </p:spPr>
      </p:sp>
      <p:sp>
        <p:nvSpPr>
          <p:cNvPr id="1018" name="Google Shape;1018;p20"/>
          <p:cNvSpPr/>
          <p:nvPr/>
        </p:nvSpPr>
        <p:spPr>
          <a:xfrm>
            <a:off x="2654046" y="3876690"/>
            <a:ext cx="1168908" cy="514320"/>
          </a:xfrm>
          <a:custGeom>
            <a:rect b="b" l="l" r="r" t="t"/>
            <a:pathLst>
              <a:path extrusionOk="0" h="514320" w="1168908">
                <a:moveTo>
                  <a:pt x="584454" y="0"/>
                </a:moveTo>
                <a:lnTo>
                  <a:pt x="1168908" y="257160"/>
                </a:lnTo>
                <a:lnTo>
                  <a:pt x="584454" y="514320"/>
                </a:lnTo>
                <a:lnTo>
                  <a:pt x="0" y="257160"/>
                </a:lnTo>
                <a:close/>
              </a:path>
            </a:pathLst>
          </a:custGeom>
          <a:solidFill>
            <a:srgbClr val="ED816E"/>
          </a:solidFill>
          <a:ln cap="flat" cmpd="sng" w="28575">
            <a:solidFill>
              <a:srgbClr val="101A25"/>
            </a:solidFill>
            <a:prstDash val="solid"/>
            <a:round/>
            <a:headEnd len="sm" w="sm" type="none"/>
            <a:tailEnd len="sm" w="sm" type="none"/>
          </a:ln>
        </p:spPr>
      </p:sp>
      <p:sp>
        <p:nvSpPr>
          <p:cNvPr id="1019" name="Google Shape;1019;p20"/>
          <p:cNvSpPr/>
          <p:nvPr/>
        </p:nvSpPr>
        <p:spPr>
          <a:xfrm>
            <a:off x="1398461" y="3617450"/>
            <a:ext cx="584454" cy="958505"/>
          </a:xfrm>
          <a:custGeom>
            <a:rect b="b" l="l" r="r" t="t"/>
            <a:pathLst>
              <a:path extrusionOk="0" h="958505" w="584454">
                <a:moveTo>
                  <a:pt x="0" y="0"/>
                </a:moveTo>
                <a:lnTo>
                  <a:pt x="584454" y="257160"/>
                </a:lnTo>
                <a:lnTo>
                  <a:pt x="584454" y="958505"/>
                </a:lnTo>
                <a:lnTo>
                  <a:pt x="0" y="701345"/>
                </a:lnTo>
                <a:close/>
              </a:path>
            </a:pathLst>
          </a:custGeom>
          <a:solidFill>
            <a:srgbClr val="73AEEF"/>
          </a:solidFill>
          <a:ln cap="flat" cmpd="sng" w="28575">
            <a:solidFill>
              <a:srgbClr val="101A25"/>
            </a:solidFill>
            <a:prstDash val="solid"/>
            <a:round/>
            <a:headEnd len="sm" w="sm" type="none"/>
            <a:tailEnd len="sm" w="sm" type="none"/>
          </a:ln>
        </p:spPr>
      </p:sp>
      <p:sp>
        <p:nvSpPr>
          <p:cNvPr id="1020" name="Google Shape;1020;p20"/>
          <p:cNvSpPr/>
          <p:nvPr/>
        </p:nvSpPr>
        <p:spPr>
          <a:xfrm>
            <a:off x="2017586" y="3889865"/>
            <a:ext cx="584454" cy="958505"/>
          </a:xfrm>
          <a:custGeom>
            <a:rect b="b" l="l" r="r" t="t"/>
            <a:pathLst>
              <a:path extrusionOk="0" h="958505" w="584454">
                <a:moveTo>
                  <a:pt x="0" y="0"/>
                </a:moveTo>
                <a:lnTo>
                  <a:pt x="584454" y="257160"/>
                </a:lnTo>
                <a:lnTo>
                  <a:pt x="584454" y="958505"/>
                </a:lnTo>
                <a:lnTo>
                  <a:pt x="0" y="701345"/>
                </a:lnTo>
                <a:close/>
              </a:path>
            </a:pathLst>
          </a:custGeom>
          <a:solidFill>
            <a:srgbClr val="E4DABF"/>
          </a:solidFill>
          <a:ln cap="flat" cmpd="sng" w="28575">
            <a:solidFill>
              <a:srgbClr val="101A25"/>
            </a:solidFill>
            <a:prstDash val="solid"/>
            <a:round/>
            <a:headEnd len="sm" w="sm" type="none"/>
            <a:tailEnd len="sm" w="sm" type="none"/>
          </a:ln>
        </p:spPr>
      </p:sp>
      <p:sp>
        <p:nvSpPr>
          <p:cNvPr id="1021" name="Google Shape;1021;p20"/>
          <p:cNvSpPr/>
          <p:nvPr/>
        </p:nvSpPr>
        <p:spPr>
          <a:xfrm>
            <a:off x="2636711" y="4162280"/>
            <a:ext cx="584454" cy="958505"/>
          </a:xfrm>
          <a:custGeom>
            <a:rect b="b" l="l" r="r" t="t"/>
            <a:pathLst>
              <a:path extrusionOk="0" h="958505" w="584454">
                <a:moveTo>
                  <a:pt x="0" y="0"/>
                </a:moveTo>
                <a:lnTo>
                  <a:pt x="584454" y="257160"/>
                </a:lnTo>
                <a:lnTo>
                  <a:pt x="584454" y="958505"/>
                </a:lnTo>
                <a:lnTo>
                  <a:pt x="0" y="701345"/>
                </a:lnTo>
                <a:close/>
              </a:path>
            </a:pathLst>
          </a:custGeom>
          <a:solidFill>
            <a:srgbClr val="E4DABF"/>
          </a:solidFill>
          <a:ln cap="flat" cmpd="sng" w="28575">
            <a:solidFill>
              <a:srgbClr val="101A25"/>
            </a:solidFill>
            <a:prstDash val="solid"/>
            <a:round/>
            <a:headEnd len="sm" w="sm" type="none"/>
            <a:tailEnd len="sm" w="sm" type="none"/>
          </a:ln>
        </p:spPr>
      </p:sp>
      <p:sp>
        <p:nvSpPr>
          <p:cNvPr id="1022" name="Google Shape;1022;p20"/>
          <p:cNvSpPr/>
          <p:nvPr/>
        </p:nvSpPr>
        <p:spPr>
          <a:xfrm>
            <a:off x="1398461" y="4360400"/>
            <a:ext cx="584454" cy="958505"/>
          </a:xfrm>
          <a:custGeom>
            <a:rect b="b" l="l" r="r" t="t"/>
            <a:pathLst>
              <a:path extrusionOk="0" h="958505" w="584454">
                <a:moveTo>
                  <a:pt x="0" y="0"/>
                </a:moveTo>
                <a:lnTo>
                  <a:pt x="584454" y="257160"/>
                </a:lnTo>
                <a:lnTo>
                  <a:pt x="584454" y="958505"/>
                </a:lnTo>
                <a:lnTo>
                  <a:pt x="0" y="701345"/>
                </a:lnTo>
                <a:close/>
              </a:path>
            </a:pathLst>
          </a:custGeom>
          <a:solidFill>
            <a:srgbClr val="EEC562"/>
          </a:solidFill>
          <a:ln cap="flat" cmpd="sng" w="28575">
            <a:solidFill>
              <a:srgbClr val="101A25"/>
            </a:solidFill>
            <a:prstDash val="solid"/>
            <a:round/>
            <a:headEnd len="sm" w="sm" type="none"/>
            <a:tailEnd len="sm" w="sm" type="none"/>
          </a:ln>
        </p:spPr>
      </p:sp>
      <p:sp>
        <p:nvSpPr>
          <p:cNvPr id="1023" name="Google Shape;1023;p20"/>
          <p:cNvSpPr/>
          <p:nvPr/>
        </p:nvSpPr>
        <p:spPr>
          <a:xfrm>
            <a:off x="2017586" y="4632815"/>
            <a:ext cx="584454" cy="958505"/>
          </a:xfrm>
          <a:custGeom>
            <a:rect b="b" l="l" r="r" t="t"/>
            <a:pathLst>
              <a:path extrusionOk="0" h="958505" w="584454">
                <a:moveTo>
                  <a:pt x="0" y="0"/>
                </a:moveTo>
                <a:lnTo>
                  <a:pt x="584454" y="257160"/>
                </a:lnTo>
                <a:lnTo>
                  <a:pt x="584454" y="958505"/>
                </a:lnTo>
                <a:lnTo>
                  <a:pt x="0" y="701345"/>
                </a:lnTo>
                <a:close/>
              </a:path>
            </a:pathLst>
          </a:custGeom>
          <a:solidFill>
            <a:srgbClr val="60CFB4"/>
          </a:solidFill>
          <a:ln cap="flat" cmpd="sng" w="28575">
            <a:solidFill>
              <a:srgbClr val="101A25"/>
            </a:solidFill>
            <a:prstDash val="solid"/>
            <a:round/>
            <a:headEnd len="sm" w="sm" type="none"/>
            <a:tailEnd len="sm" w="sm" type="none"/>
          </a:ln>
        </p:spPr>
      </p:sp>
      <p:sp>
        <p:nvSpPr>
          <p:cNvPr id="1024" name="Google Shape;1024;p20"/>
          <p:cNvSpPr/>
          <p:nvPr/>
        </p:nvSpPr>
        <p:spPr>
          <a:xfrm>
            <a:off x="2636711" y="4905230"/>
            <a:ext cx="584454" cy="958505"/>
          </a:xfrm>
          <a:custGeom>
            <a:rect b="b" l="l" r="r" t="t"/>
            <a:pathLst>
              <a:path extrusionOk="0" h="958505" w="584454">
                <a:moveTo>
                  <a:pt x="0" y="0"/>
                </a:moveTo>
                <a:lnTo>
                  <a:pt x="584454" y="257160"/>
                </a:lnTo>
                <a:lnTo>
                  <a:pt x="584454" y="958505"/>
                </a:lnTo>
                <a:lnTo>
                  <a:pt x="0" y="701345"/>
                </a:lnTo>
                <a:close/>
              </a:path>
            </a:pathLst>
          </a:custGeom>
          <a:solidFill>
            <a:srgbClr val="ED816E"/>
          </a:solidFill>
          <a:ln cap="flat" cmpd="sng" w="28575">
            <a:solidFill>
              <a:srgbClr val="101A25"/>
            </a:solidFill>
            <a:prstDash val="solid"/>
            <a:round/>
            <a:headEnd len="sm" w="sm" type="none"/>
            <a:tailEnd len="sm" w="sm" type="none"/>
          </a:ln>
        </p:spPr>
      </p:sp>
      <p:sp>
        <p:nvSpPr>
          <p:cNvPr id="1025" name="Google Shape;1025;p20"/>
          <p:cNvSpPr/>
          <p:nvPr/>
        </p:nvSpPr>
        <p:spPr>
          <a:xfrm>
            <a:off x="1398461" y="5103350"/>
            <a:ext cx="584454" cy="958505"/>
          </a:xfrm>
          <a:custGeom>
            <a:rect b="b" l="l" r="r" t="t"/>
            <a:pathLst>
              <a:path extrusionOk="0" h="958505" w="584454">
                <a:moveTo>
                  <a:pt x="0" y="0"/>
                </a:moveTo>
                <a:lnTo>
                  <a:pt x="584454" y="257160"/>
                </a:lnTo>
                <a:lnTo>
                  <a:pt x="584454" y="958505"/>
                </a:lnTo>
                <a:lnTo>
                  <a:pt x="0" y="701345"/>
                </a:lnTo>
                <a:close/>
              </a:path>
            </a:pathLst>
          </a:custGeom>
          <a:solidFill>
            <a:srgbClr val="EEC562"/>
          </a:solidFill>
          <a:ln cap="flat" cmpd="sng" w="28575">
            <a:solidFill>
              <a:srgbClr val="101A25"/>
            </a:solidFill>
            <a:prstDash val="solid"/>
            <a:round/>
            <a:headEnd len="sm" w="sm" type="none"/>
            <a:tailEnd len="sm" w="sm" type="none"/>
          </a:ln>
        </p:spPr>
      </p:sp>
      <p:sp>
        <p:nvSpPr>
          <p:cNvPr id="1026" name="Google Shape;1026;p20"/>
          <p:cNvSpPr/>
          <p:nvPr/>
        </p:nvSpPr>
        <p:spPr>
          <a:xfrm>
            <a:off x="2017586" y="5375765"/>
            <a:ext cx="584454" cy="958505"/>
          </a:xfrm>
          <a:custGeom>
            <a:rect b="b" l="l" r="r" t="t"/>
            <a:pathLst>
              <a:path extrusionOk="0" h="958505" w="584454">
                <a:moveTo>
                  <a:pt x="0" y="0"/>
                </a:moveTo>
                <a:lnTo>
                  <a:pt x="584454" y="257160"/>
                </a:lnTo>
                <a:lnTo>
                  <a:pt x="584454" y="958505"/>
                </a:lnTo>
                <a:lnTo>
                  <a:pt x="0" y="701345"/>
                </a:lnTo>
                <a:close/>
              </a:path>
            </a:pathLst>
          </a:custGeom>
          <a:solidFill>
            <a:srgbClr val="73AEEF"/>
          </a:solidFill>
          <a:ln cap="flat" cmpd="sng" w="28575">
            <a:solidFill>
              <a:srgbClr val="101A25"/>
            </a:solidFill>
            <a:prstDash val="solid"/>
            <a:round/>
            <a:headEnd len="sm" w="sm" type="none"/>
            <a:tailEnd len="sm" w="sm" type="none"/>
          </a:ln>
        </p:spPr>
      </p:sp>
      <p:sp>
        <p:nvSpPr>
          <p:cNvPr id="1027" name="Google Shape;1027;p20"/>
          <p:cNvSpPr/>
          <p:nvPr/>
        </p:nvSpPr>
        <p:spPr>
          <a:xfrm>
            <a:off x="2636711" y="5648180"/>
            <a:ext cx="584454" cy="958505"/>
          </a:xfrm>
          <a:custGeom>
            <a:rect b="b" l="l" r="r" t="t"/>
            <a:pathLst>
              <a:path extrusionOk="0" h="958505" w="584454">
                <a:moveTo>
                  <a:pt x="0" y="0"/>
                </a:moveTo>
                <a:lnTo>
                  <a:pt x="584454" y="257160"/>
                </a:lnTo>
                <a:lnTo>
                  <a:pt x="584454" y="958505"/>
                </a:lnTo>
                <a:lnTo>
                  <a:pt x="0" y="701345"/>
                </a:lnTo>
                <a:close/>
              </a:path>
            </a:pathLst>
          </a:custGeom>
          <a:solidFill>
            <a:srgbClr val="73AEEF"/>
          </a:solidFill>
          <a:ln cap="flat" cmpd="sng" w="28575">
            <a:solidFill>
              <a:srgbClr val="101A25"/>
            </a:solidFill>
            <a:prstDash val="solid"/>
            <a:round/>
            <a:headEnd len="sm" w="sm" type="none"/>
            <a:tailEnd len="sm" w="sm" type="none"/>
          </a:ln>
        </p:spPr>
      </p:sp>
      <p:sp>
        <p:nvSpPr>
          <p:cNvPr id="1028" name="Google Shape;1028;p20"/>
          <p:cNvSpPr/>
          <p:nvPr/>
        </p:nvSpPr>
        <p:spPr>
          <a:xfrm>
            <a:off x="3255836" y="4162280"/>
            <a:ext cx="584454" cy="958505"/>
          </a:xfrm>
          <a:custGeom>
            <a:rect b="b" l="l" r="r" t="t"/>
            <a:pathLst>
              <a:path extrusionOk="0" h="958505" w="584454">
                <a:moveTo>
                  <a:pt x="0" y="257160"/>
                </a:moveTo>
                <a:lnTo>
                  <a:pt x="584454" y="0"/>
                </a:lnTo>
                <a:lnTo>
                  <a:pt x="584454" y="701345"/>
                </a:lnTo>
                <a:lnTo>
                  <a:pt x="0" y="958505"/>
                </a:lnTo>
                <a:close/>
              </a:path>
            </a:pathLst>
          </a:custGeom>
          <a:solidFill>
            <a:srgbClr val="60CFB4"/>
          </a:solidFill>
          <a:ln cap="flat" cmpd="sng" w="28575">
            <a:solidFill>
              <a:srgbClr val="101A25"/>
            </a:solidFill>
            <a:prstDash val="solid"/>
            <a:round/>
            <a:headEnd len="sm" w="sm" type="none"/>
            <a:tailEnd len="sm" w="sm" type="none"/>
          </a:ln>
        </p:spPr>
      </p:sp>
      <p:sp>
        <p:nvSpPr>
          <p:cNvPr id="1029" name="Google Shape;1029;p20"/>
          <p:cNvSpPr/>
          <p:nvPr/>
        </p:nvSpPr>
        <p:spPr>
          <a:xfrm>
            <a:off x="3874961" y="3889865"/>
            <a:ext cx="584454" cy="958505"/>
          </a:xfrm>
          <a:custGeom>
            <a:rect b="b" l="l" r="r" t="t"/>
            <a:pathLst>
              <a:path extrusionOk="0" h="958505" w="584454">
                <a:moveTo>
                  <a:pt x="0" y="257160"/>
                </a:moveTo>
                <a:lnTo>
                  <a:pt x="584454" y="0"/>
                </a:lnTo>
                <a:lnTo>
                  <a:pt x="584454" y="701345"/>
                </a:lnTo>
                <a:lnTo>
                  <a:pt x="0" y="958505"/>
                </a:lnTo>
                <a:close/>
              </a:path>
            </a:pathLst>
          </a:custGeom>
          <a:solidFill>
            <a:srgbClr val="73AEEF"/>
          </a:solidFill>
          <a:ln cap="flat" cmpd="sng" w="28575">
            <a:solidFill>
              <a:srgbClr val="101A25"/>
            </a:solidFill>
            <a:prstDash val="solid"/>
            <a:round/>
            <a:headEnd len="sm" w="sm" type="none"/>
            <a:tailEnd len="sm" w="sm" type="none"/>
          </a:ln>
        </p:spPr>
      </p:sp>
      <p:sp>
        <p:nvSpPr>
          <p:cNvPr id="1030" name="Google Shape;1030;p20"/>
          <p:cNvSpPr/>
          <p:nvPr/>
        </p:nvSpPr>
        <p:spPr>
          <a:xfrm>
            <a:off x="4494086" y="3617450"/>
            <a:ext cx="584454" cy="958505"/>
          </a:xfrm>
          <a:custGeom>
            <a:rect b="b" l="l" r="r" t="t"/>
            <a:pathLst>
              <a:path extrusionOk="0" h="958505" w="584454">
                <a:moveTo>
                  <a:pt x="0" y="257160"/>
                </a:moveTo>
                <a:lnTo>
                  <a:pt x="584454" y="0"/>
                </a:lnTo>
                <a:lnTo>
                  <a:pt x="584454" y="701345"/>
                </a:lnTo>
                <a:lnTo>
                  <a:pt x="0" y="958505"/>
                </a:lnTo>
                <a:close/>
              </a:path>
            </a:pathLst>
          </a:custGeom>
          <a:solidFill>
            <a:srgbClr val="D990CF"/>
          </a:solidFill>
          <a:ln cap="flat" cmpd="sng" w="28575">
            <a:solidFill>
              <a:srgbClr val="101A25"/>
            </a:solidFill>
            <a:prstDash val="solid"/>
            <a:round/>
            <a:headEnd len="sm" w="sm" type="none"/>
            <a:tailEnd len="sm" w="sm" type="none"/>
          </a:ln>
        </p:spPr>
      </p:sp>
      <p:sp>
        <p:nvSpPr>
          <p:cNvPr id="1031" name="Google Shape;1031;p20"/>
          <p:cNvSpPr/>
          <p:nvPr/>
        </p:nvSpPr>
        <p:spPr>
          <a:xfrm>
            <a:off x="3255836" y="4905230"/>
            <a:ext cx="584454" cy="958505"/>
          </a:xfrm>
          <a:custGeom>
            <a:rect b="b" l="l" r="r" t="t"/>
            <a:pathLst>
              <a:path extrusionOk="0" h="958505" w="584454">
                <a:moveTo>
                  <a:pt x="0" y="257160"/>
                </a:moveTo>
                <a:lnTo>
                  <a:pt x="584454" y="0"/>
                </a:lnTo>
                <a:lnTo>
                  <a:pt x="584454" y="701345"/>
                </a:lnTo>
                <a:lnTo>
                  <a:pt x="0" y="958505"/>
                </a:lnTo>
                <a:close/>
              </a:path>
            </a:pathLst>
          </a:custGeom>
          <a:solidFill>
            <a:srgbClr val="60CFB4"/>
          </a:solidFill>
          <a:ln cap="flat" cmpd="sng" w="28575">
            <a:solidFill>
              <a:srgbClr val="101A25"/>
            </a:solidFill>
            <a:prstDash val="solid"/>
            <a:round/>
            <a:headEnd len="sm" w="sm" type="none"/>
            <a:tailEnd len="sm" w="sm" type="none"/>
          </a:ln>
        </p:spPr>
      </p:sp>
      <p:sp>
        <p:nvSpPr>
          <p:cNvPr id="1032" name="Google Shape;1032;p20"/>
          <p:cNvSpPr/>
          <p:nvPr/>
        </p:nvSpPr>
        <p:spPr>
          <a:xfrm>
            <a:off x="3874961" y="4632815"/>
            <a:ext cx="584454" cy="958505"/>
          </a:xfrm>
          <a:custGeom>
            <a:rect b="b" l="l" r="r" t="t"/>
            <a:pathLst>
              <a:path extrusionOk="0" h="958505" w="584454">
                <a:moveTo>
                  <a:pt x="0" y="257160"/>
                </a:moveTo>
                <a:lnTo>
                  <a:pt x="584454" y="0"/>
                </a:lnTo>
                <a:lnTo>
                  <a:pt x="584454" y="701345"/>
                </a:lnTo>
                <a:lnTo>
                  <a:pt x="0" y="958505"/>
                </a:lnTo>
                <a:close/>
              </a:path>
            </a:pathLst>
          </a:custGeom>
          <a:solidFill>
            <a:srgbClr val="ED816E"/>
          </a:solidFill>
          <a:ln cap="flat" cmpd="sng" w="28575">
            <a:solidFill>
              <a:srgbClr val="101A25"/>
            </a:solidFill>
            <a:prstDash val="solid"/>
            <a:round/>
            <a:headEnd len="sm" w="sm" type="none"/>
            <a:tailEnd len="sm" w="sm" type="none"/>
          </a:ln>
        </p:spPr>
      </p:sp>
      <p:sp>
        <p:nvSpPr>
          <p:cNvPr id="1033" name="Google Shape;1033;p20"/>
          <p:cNvSpPr/>
          <p:nvPr/>
        </p:nvSpPr>
        <p:spPr>
          <a:xfrm>
            <a:off x="4494086" y="4360400"/>
            <a:ext cx="584454" cy="958505"/>
          </a:xfrm>
          <a:custGeom>
            <a:rect b="b" l="l" r="r" t="t"/>
            <a:pathLst>
              <a:path extrusionOk="0" h="958505" w="584454">
                <a:moveTo>
                  <a:pt x="0" y="257160"/>
                </a:moveTo>
                <a:lnTo>
                  <a:pt x="584454" y="0"/>
                </a:lnTo>
                <a:lnTo>
                  <a:pt x="584454" y="701345"/>
                </a:lnTo>
                <a:lnTo>
                  <a:pt x="0" y="958505"/>
                </a:lnTo>
                <a:close/>
              </a:path>
            </a:pathLst>
          </a:custGeom>
          <a:solidFill>
            <a:srgbClr val="EEC562"/>
          </a:solidFill>
          <a:ln cap="flat" cmpd="sng" w="28575">
            <a:solidFill>
              <a:srgbClr val="101A25"/>
            </a:solidFill>
            <a:prstDash val="solid"/>
            <a:round/>
            <a:headEnd len="sm" w="sm" type="none"/>
            <a:tailEnd len="sm" w="sm" type="none"/>
          </a:ln>
        </p:spPr>
      </p:sp>
      <p:sp>
        <p:nvSpPr>
          <p:cNvPr id="1034" name="Google Shape;1034;p20"/>
          <p:cNvSpPr/>
          <p:nvPr/>
        </p:nvSpPr>
        <p:spPr>
          <a:xfrm>
            <a:off x="3255836" y="5648180"/>
            <a:ext cx="584454" cy="958505"/>
          </a:xfrm>
          <a:custGeom>
            <a:rect b="b" l="l" r="r" t="t"/>
            <a:pathLst>
              <a:path extrusionOk="0" h="958505" w="584454">
                <a:moveTo>
                  <a:pt x="0" y="257160"/>
                </a:moveTo>
                <a:lnTo>
                  <a:pt x="584454" y="0"/>
                </a:lnTo>
                <a:lnTo>
                  <a:pt x="584454" y="701345"/>
                </a:lnTo>
                <a:lnTo>
                  <a:pt x="0" y="958505"/>
                </a:lnTo>
                <a:close/>
              </a:path>
            </a:pathLst>
          </a:custGeom>
          <a:solidFill>
            <a:srgbClr val="ED816E"/>
          </a:solidFill>
          <a:ln cap="flat" cmpd="sng" w="28575">
            <a:solidFill>
              <a:srgbClr val="101A25"/>
            </a:solidFill>
            <a:prstDash val="solid"/>
            <a:round/>
            <a:headEnd len="sm" w="sm" type="none"/>
            <a:tailEnd len="sm" w="sm" type="none"/>
          </a:ln>
        </p:spPr>
      </p:sp>
      <p:sp>
        <p:nvSpPr>
          <p:cNvPr id="1035" name="Google Shape;1035;p20"/>
          <p:cNvSpPr/>
          <p:nvPr/>
        </p:nvSpPr>
        <p:spPr>
          <a:xfrm>
            <a:off x="3874961" y="5375765"/>
            <a:ext cx="584454" cy="958505"/>
          </a:xfrm>
          <a:custGeom>
            <a:rect b="b" l="l" r="r" t="t"/>
            <a:pathLst>
              <a:path extrusionOk="0" h="958505" w="584454">
                <a:moveTo>
                  <a:pt x="0" y="257160"/>
                </a:moveTo>
                <a:lnTo>
                  <a:pt x="584454" y="0"/>
                </a:lnTo>
                <a:lnTo>
                  <a:pt x="584454" y="701345"/>
                </a:lnTo>
                <a:lnTo>
                  <a:pt x="0" y="958505"/>
                </a:lnTo>
                <a:close/>
              </a:path>
            </a:pathLst>
          </a:custGeom>
          <a:solidFill>
            <a:srgbClr val="E4DABF"/>
          </a:solidFill>
          <a:ln cap="flat" cmpd="sng" w="28575">
            <a:solidFill>
              <a:srgbClr val="101A25"/>
            </a:solidFill>
            <a:prstDash val="solid"/>
            <a:round/>
            <a:headEnd len="sm" w="sm" type="none"/>
            <a:tailEnd len="sm" w="sm" type="none"/>
          </a:ln>
        </p:spPr>
      </p:sp>
      <p:sp>
        <p:nvSpPr>
          <p:cNvPr id="1036" name="Google Shape;1036;p20"/>
          <p:cNvSpPr/>
          <p:nvPr/>
        </p:nvSpPr>
        <p:spPr>
          <a:xfrm>
            <a:off x="4494086" y="5103350"/>
            <a:ext cx="584454" cy="958505"/>
          </a:xfrm>
          <a:custGeom>
            <a:rect b="b" l="l" r="r" t="t"/>
            <a:pathLst>
              <a:path extrusionOk="0" h="958505" w="584454">
                <a:moveTo>
                  <a:pt x="0" y="257160"/>
                </a:moveTo>
                <a:lnTo>
                  <a:pt x="584454" y="0"/>
                </a:lnTo>
                <a:lnTo>
                  <a:pt x="584454" y="701345"/>
                </a:lnTo>
                <a:lnTo>
                  <a:pt x="0" y="958505"/>
                </a:lnTo>
                <a:close/>
              </a:path>
            </a:pathLst>
          </a:custGeom>
          <a:solidFill>
            <a:srgbClr val="D990CF"/>
          </a:solidFill>
          <a:ln cap="flat" cmpd="sng" w="28575">
            <a:solidFill>
              <a:srgbClr val="101A25"/>
            </a:solidFill>
            <a:prstDash val="solid"/>
            <a:round/>
            <a:headEnd len="sm" w="sm" type="none"/>
            <a:tailEnd len="sm" w="sm" type="none"/>
          </a:ln>
        </p:spPr>
      </p:sp>
      <p:sp>
        <p:nvSpPr>
          <p:cNvPr id="1037" name="Google Shape;1037;p20"/>
          <p:cNvSpPr/>
          <p:nvPr/>
        </p:nvSpPr>
        <p:spPr>
          <a:xfrm>
            <a:off x="10035921" y="2787030"/>
            <a:ext cx="1168908" cy="514320"/>
          </a:xfrm>
          <a:custGeom>
            <a:rect b="b" l="l" r="r" t="t"/>
            <a:pathLst>
              <a:path extrusionOk="0" h="514320" w="1168908">
                <a:moveTo>
                  <a:pt x="584454" y="0"/>
                </a:moveTo>
                <a:lnTo>
                  <a:pt x="1168908" y="257160"/>
                </a:lnTo>
                <a:lnTo>
                  <a:pt x="584454" y="514320"/>
                </a:lnTo>
                <a:lnTo>
                  <a:pt x="0" y="257160"/>
                </a:lnTo>
                <a:close/>
              </a:path>
            </a:pathLst>
          </a:custGeom>
          <a:solidFill>
            <a:srgbClr val="D990CF"/>
          </a:solidFill>
          <a:ln cap="flat" cmpd="sng" w="28575">
            <a:solidFill>
              <a:srgbClr val="101A25"/>
            </a:solidFill>
            <a:prstDash val="solid"/>
            <a:round/>
            <a:headEnd len="sm" w="sm" type="none"/>
            <a:tailEnd len="sm" w="sm" type="none"/>
          </a:ln>
        </p:spPr>
      </p:sp>
      <p:sp>
        <p:nvSpPr>
          <p:cNvPr id="1038" name="Google Shape;1038;p20"/>
          <p:cNvSpPr/>
          <p:nvPr/>
        </p:nvSpPr>
        <p:spPr>
          <a:xfrm>
            <a:off x="10655046" y="3059445"/>
            <a:ext cx="1168908" cy="514320"/>
          </a:xfrm>
          <a:custGeom>
            <a:rect b="b" l="l" r="r" t="t"/>
            <a:pathLst>
              <a:path extrusionOk="0" h="514320" w="1168908">
                <a:moveTo>
                  <a:pt x="584454" y="0"/>
                </a:moveTo>
                <a:lnTo>
                  <a:pt x="1168908" y="257160"/>
                </a:lnTo>
                <a:lnTo>
                  <a:pt x="584454" y="514320"/>
                </a:lnTo>
                <a:lnTo>
                  <a:pt x="0" y="257160"/>
                </a:lnTo>
                <a:close/>
              </a:path>
            </a:pathLst>
          </a:custGeom>
          <a:solidFill>
            <a:srgbClr val="263B4D"/>
          </a:solidFill>
          <a:ln cap="flat" cmpd="sng" w="28575">
            <a:solidFill>
              <a:srgbClr val="101A25"/>
            </a:solidFill>
            <a:prstDash val="solid"/>
            <a:round/>
            <a:headEnd len="sm" w="sm" type="none"/>
            <a:tailEnd len="sm" w="sm" type="none"/>
          </a:ln>
        </p:spPr>
      </p:sp>
      <p:sp>
        <p:nvSpPr>
          <p:cNvPr id="1039" name="Google Shape;1039;p20"/>
          <p:cNvSpPr/>
          <p:nvPr/>
        </p:nvSpPr>
        <p:spPr>
          <a:xfrm>
            <a:off x="11274171" y="3331860"/>
            <a:ext cx="1168908" cy="514320"/>
          </a:xfrm>
          <a:custGeom>
            <a:rect b="b" l="l" r="r" t="t"/>
            <a:pathLst>
              <a:path extrusionOk="0" h="514320" w="1168908">
                <a:moveTo>
                  <a:pt x="584454" y="0"/>
                </a:moveTo>
                <a:lnTo>
                  <a:pt x="1168908" y="257160"/>
                </a:lnTo>
                <a:lnTo>
                  <a:pt x="584454" y="514320"/>
                </a:lnTo>
                <a:lnTo>
                  <a:pt x="0" y="257160"/>
                </a:lnTo>
                <a:close/>
              </a:path>
            </a:pathLst>
          </a:custGeom>
          <a:solidFill>
            <a:srgbClr val="73AEEF"/>
          </a:solidFill>
          <a:ln cap="flat" cmpd="sng" w="28575">
            <a:solidFill>
              <a:srgbClr val="101A25"/>
            </a:solidFill>
            <a:prstDash val="solid"/>
            <a:round/>
            <a:headEnd len="sm" w="sm" type="none"/>
            <a:tailEnd len="sm" w="sm" type="none"/>
          </a:ln>
        </p:spPr>
      </p:sp>
      <p:sp>
        <p:nvSpPr>
          <p:cNvPr id="1040" name="Google Shape;1040;p20"/>
          <p:cNvSpPr/>
          <p:nvPr/>
        </p:nvSpPr>
        <p:spPr>
          <a:xfrm>
            <a:off x="9416796" y="3059445"/>
            <a:ext cx="1168908" cy="514320"/>
          </a:xfrm>
          <a:custGeom>
            <a:rect b="b" l="l" r="r" t="t"/>
            <a:pathLst>
              <a:path extrusionOk="0" h="514320" w="1168908">
                <a:moveTo>
                  <a:pt x="584454" y="0"/>
                </a:moveTo>
                <a:lnTo>
                  <a:pt x="1168908" y="257160"/>
                </a:lnTo>
                <a:lnTo>
                  <a:pt x="584454" y="514320"/>
                </a:lnTo>
                <a:lnTo>
                  <a:pt x="0" y="257160"/>
                </a:lnTo>
                <a:close/>
              </a:path>
            </a:pathLst>
          </a:custGeom>
          <a:solidFill>
            <a:srgbClr val="263B4D"/>
          </a:solidFill>
          <a:ln cap="flat" cmpd="sng" w="28575">
            <a:solidFill>
              <a:srgbClr val="101A25"/>
            </a:solidFill>
            <a:prstDash val="solid"/>
            <a:round/>
            <a:headEnd len="sm" w="sm" type="none"/>
            <a:tailEnd len="sm" w="sm" type="none"/>
          </a:ln>
        </p:spPr>
      </p:sp>
      <p:sp>
        <p:nvSpPr>
          <p:cNvPr id="1041" name="Google Shape;1041;p20"/>
          <p:cNvSpPr/>
          <p:nvPr/>
        </p:nvSpPr>
        <p:spPr>
          <a:xfrm>
            <a:off x="10035921" y="3331860"/>
            <a:ext cx="1168908" cy="514320"/>
          </a:xfrm>
          <a:custGeom>
            <a:rect b="b" l="l" r="r" t="t"/>
            <a:pathLst>
              <a:path extrusionOk="0" h="514320" w="1168908">
                <a:moveTo>
                  <a:pt x="584454" y="0"/>
                </a:moveTo>
                <a:lnTo>
                  <a:pt x="1168908" y="257160"/>
                </a:lnTo>
                <a:lnTo>
                  <a:pt x="584454" y="514320"/>
                </a:lnTo>
                <a:lnTo>
                  <a:pt x="0" y="257160"/>
                </a:lnTo>
                <a:close/>
              </a:path>
            </a:pathLst>
          </a:custGeom>
          <a:solidFill>
            <a:srgbClr val="263B4D"/>
          </a:solidFill>
          <a:ln cap="flat" cmpd="sng" w="28575">
            <a:solidFill>
              <a:srgbClr val="101A25"/>
            </a:solidFill>
            <a:prstDash val="solid"/>
            <a:round/>
            <a:headEnd len="sm" w="sm" type="none"/>
            <a:tailEnd len="sm" w="sm" type="none"/>
          </a:ln>
        </p:spPr>
      </p:sp>
      <p:sp>
        <p:nvSpPr>
          <p:cNvPr id="1042" name="Google Shape;1042;p20"/>
          <p:cNvSpPr/>
          <p:nvPr/>
        </p:nvSpPr>
        <p:spPr>
          <a:xfrm>
            <a:off x="10655046" y="3604275"/>
            <a:ext cx="1168908" cy="514320"/>
          </a:xfrm>
          <a:custGeom>
            <a:rect b="b" l="l" r="r" t="t"/>
            <a:pathLst>
              <a:path extrusionOk="0" h="514320" w="1168908">
                <a:moveTo>
                  <a:pt x="584454" y="0"/>
                </a:moveTo>
                <a:lnTo>
                  <a:pt x="1168908" y="257160"/>
                </a:lnTo>
                <a:lnTo>
                  <a:pt x="584454" y="514320"/>
                </a:lnTo>
                <a:lnTo>
                  <a:pt x="0" y="257160"/>
                </a:lnTo>
                <a:close/>
              </a:path>
            </a:pathLst>
          </a:custGeom>
          <a:solidFill>
            <a:srgbClr val="263B4D"/>
          </a:solidFill>
          <a:ln cap="flat" cmpd="sng" w="28575">
            <a:solidFill>
              <a:srgbClr val="101A25"/>
            </a:solidFill>
            <a:prstDash val="solid"/>
            <a:round/>
            <a:headEnd len="sm" w="sm" type="none"/>
            <a:tailEnd len="sm" w="sm" type="none"/>
          </a:ln>
        </p:spPr>
      </p:sp>
      <p:sp>
        <p:nvSpPr>
          <p:cNvPr id="1043" name="Google Shape;1043;p20"/>
          <p:cNvSpPr/>
          <p:nvPr/>
        </p:nvSpPr>
        <p:spPr>
          <a:xfrm>
            <a:off x="8797671" y="3331860"/>
            <a:ext cx="1168908" cy="514320"/>
          </a:xfrm>
          <a:custGeom>
            <a:rect b="b" l="l" r="r" t="t"/>
            <a:pathLst>
              <a:path extrusionOk="0" h="514320" w="1168908">
                <a:moveTo>
                  <a:pt x="584454" y="0"/>
                </a:moveTo>
                <a:lnTo>
                  <a:pt x="1168908" y="257160"/>
                </a:lnTo>
                <a:lnTo>
                  <a:pt x="584454" y="514320"/>
                </a:lnTo>
                <a:lnTo>
                  <a:pt x="0" y="257160"/>
                </a:lnTo>
                <a:close/>
              </a:path>
            </a:pathLst>
          </a:custGeom>
          <a:solidFill>
            <a:srgbClr val="ED816E"/>
          </a:solidFill>
          <a:ln cap="flat" cmpd="sng" w="28575">
            <a:solidFill>
              <a:srgbClr val="101A25"/>
            </a:solidFill>
            <a:prstDash val="solid"/>
            <a:round/>
            <a:headEnd len="sm" w="sm" type="none"/>
            <a:tailEnd len="sm" w="sm" type="none"/>
          </a:ln>
        </p:spPr>
      </p:sp>
      <p:sp>
        <p:nvSpPr>
          <p:cNvPr id="1044" name="Google Shape;1044;p20"/>
          <p:cNvSpPr/>
          <p:nvPr/>
        </p:nvSpPr>
        <p:spPr>
          <a:xfrm>
            <a:off x="9416796" y="3604275"/>
            <a:ext cx="1168908" cy="514320"/>
          </a:xfrm>
          <a:custGeom>
            <a:rect b="b" l="l" r="r" t="t"/>
            <a:pathLst>
              <a:path extrusionOk="0" h="514320" w="1168908">
                <a:moveTo>
                  <a:pt x="584454" y="0"/>
                </a:moveTo>
                <a:lnTo>
                  <a:pt x="1168908" y="257160"/>
                </a:lnTo>
                <a:lnTo>
                  <a:pt x="584454" y="514320"/>
                </a:lnTo>
                <a:lnTo>
                  <a:pt x="0" y="257160"/>
                </a:lnTo>
                <a:close/>
              </a:path>
            </a:pathLst>
          </a:custGeom>
          <a:solidFill>
            <a:srgbClr val="263B4D"/>
          </a:solidFill>
          <a:ln cap="flat" cmpd="sng" w="28575">
            <a:solidFill>
              <a:srgbClr val="101A25"/>
            </a:solidFill>
            <a:prstDash val="solid"/>
            <a:round/>
            <a:headEnd len="sm" w="sm" type="none"/>
            <a:tailEnd len="sm" w="sm" type="none"/>
          </a:ln>
        </p:spPr>
      </p:sp>
      <p:sp>
        <p:nvSpPr>
          <p:cNvPr id="1045" name="Google Shape;1045;p20"/>
          <p:cNvSpPr/>
          <p:nvPr/>
        </p:nvSpPr>
        <p:spPr>
          <a:xfrm>
            <a:off x="10035921" y="3876690"/>
            <a:ext cx="1168908" cy="514320"/>
          </a:xfrm>
          <a:custGeom>
            <a:rect b="b" l="l" r="r" t="t"/>
            <a:pathLst>
              <a:path extrusionOk="0" h="514320" w="1168908">
                <a:moveTo>
                  <a:pt x="584454" y="0"/>
                </a:moveTo>
                <a:lnTo>
                  <a:pt x="1168908" y="257160"/>
                </a:lnTo>
                <a:lnTo>
                  <a:pt x="584454" y="514320"/>
                </a:lnTo>
                <a:lnTo>
                  <a:pt x="0" y="257160"/>
                </a:lnTo>
                <a:close/>
              </a:path>
            </a:pathLst>
          </a:custGeom>
          <a:solidFill>
            <a:srgbClr val="ED816E"/>
          </a:solidFill>
          <a:ln cap="flat" cmpd="sng" w="28575">
            <a:solidFill>
              <a:srgbClr val="101A25"/>
            </a:solidFill>
            <a:prstDash val="solid"/>
            <a:round/>
            <a:headEnd len="sm" w="sm" type="none"/>
            <a:tailEnd len="sm" w="sm" type="none"/>
          </a:ln>
        </p:spPr>
      </p:sp>
      <p:sp>
        <p:nvSpPr>
          <p:cNvPr id="1046" name="Google Shape;1046;p20"/>
          <p:cNvSpPr/>
          <p:nvPr/>
        </p:nvSpPr>
        <p:spPr>
          <a:xfrm>
            <a:off x="8780336" y="3617450"/>
            <a:ext cx="584454" cy="958505"/>
          </a:xfrm>
          <a:custGeom>
            <a:rect b="b" l="l" r="r" t="t"/>
            <a:pathLst>
              <a:path extrusionOk="0" h="958505" w="584454">
                <a:moveTo>
                  <a:pt x="0" y="0"/>
                </a:moveTo>
                <a:lnTo>
                  <a:pt x="584454" y="257160"/>
                </a:lnTo>
                <a:lnTo>
                  <a:pt x="584454" y="958505"/>
                </a:lnTo>
                <a:lnTo>
                  <a:pt x="0" y="701345"/>
                </a:lnTo>
                <a:close/>
              </a:path>
            </a:pathLst>
          </a:custGeom>
          <a:solidFill>
            <a:srgbClr val="73AEEF"/>
          </a:solidFill>
          <a:ln cap="flat" cmpd="sng" w="28575">
            <a:solidFill>
              <a:srgbClr val="101A25"/>
            </a:solidFill>
            <a:prstDash val="solid"/>
            <a:round/>
            <a:headEnd len="sm" w="sm" type="none"/>
            <a:tailEnd len="sm" w="sm" type="none"/>
          </a:ln>
        </p:spPr>
      </p:sp>
      <p:sp>
        <p:nvSpPr>
          <p:cNvPr id="1047" name="Google Shape;1047;p20"/>
          <p:cNvSpPr/>
          <p:nvPr/>
        </p:nvSpPr>
        <p:spPr>
          <a:xfrm>
            <a:off x="9399461" y="3889865"/>
            <a:ext cx="584454" cy="958505"/>
          </a:xfrm>
          <a:custGeom>
            <a:rect b="b" l="l" r="r" t="t"/>
            <a:pathLst>
              <a:path extrusionOk="0" h="958505" w="584454">
                <a:moveTo>
                  <a:pt x="0" y="0"/>
                </a:moveTo>
                <a:lnTo>
                  <a:pt x="584454" y="257160"/>
                </a:lnTo>
                <a:lnTo>
                  <a:pt x="584454" y="958505"/>
                </a:lnTo>
                <a:lnTo>
                  <a:pt x="0" y="701345"/>
                </a:lnTo>
                <a:close/>
              </a:path>
            </a:pathLst>
          </a:custGeom>
          <a:solidFill>
            <a:srgbClr val="263B4D"/>
          </a:solidFill>
          <a:ln cap="flat" cmpd="sng" w="28575">
            <a:solidFill>
              <a:srgbClr val="101A25"/>
            </a:solidFill>
            <a:prstDash val="solid"/>
            <a:round/>
            <a:headEnd len="sm" w="sm" type="none"/>
            <a:tailEnd len="sm" w="sm" type="none"/>
          </a:ln>
        </p:spPr>
      </p:sp>
      <p:sp>
        <p:nvSpPr>
          <p:cNvPr id="1048" name="Google Shape;1048;p20"/>
          <p:cNvSpPr/>
          <p:nvPr/>
        </p:nvSpPr>
        <p:spPr>
          <a:xfrm>
            <a:off x="10018586" y="4162280"/>
            <a:ext cx="584454" cy="958505"/>
          </a:xfrm>
          <a:custGeom>
            <a:rect b="b" l="l" r="r" t="t"/>
            <a:pathLst>
              <a:path extrusionOk="0" h="958505" w="584454">
                <a:moveTo>
                  <a:pt x="0" y="0"/>
                </a:moveTo>
                <a:lnTo>
                  <a:pt x="584454" y="257160"/>
                </a:lnTo>
                <a:lnTo>
                  <a:pt x="584454" y="958505"/>
                </a:lnTo>
                <a:lnTo>
                  <a:pt x="0" y="701345"/>
                </a:lnTo>
                <a:close/>
              </a:path>
            </a:pathLst>
          </a:custGeom>
          <a:solidFill>
            <a:srgbClr val="E4DABF"/>
          </a:solidFill>
          <a:ln cap="flat" cmpd="sng" w="28575">
            <a:solidFill>
              <a:srgbClr val="101A25"/>
            </a:solidFill>
            <a:prstDash val="solid"/>
            <a:round/>
            <a:headEnd len="sm" w="sm" type="none"/>
            <a:tailEnd len="sm" w="sm" type="none"/>
          </a:ln>
        </p:spPr>
      </p:sp>
      <p:sp>
        <p:nvSpPr>
          <p:cNvPr id="1049" name="Google Shape;1049;p20"/>
          <p:cNvSpPr/>
          <p:nvPr/>
        </p:nvSpPr>
        <p:spPr>
          <a:xfrm>
            <a:off x="8780336" y="4360400"/>
            <a:ext cx="584454" cy="958505"/>
          </a:xfrm>
          <a:custGeom>
            <a:rect b="b" l="l" r="r" t="t"/>
            <a:pathLst>
              <a:path extrusionOk="0" h="958505" w="584454">
                <a:moveTo>
                  <a:pt x="0" y="0"/>
                </a:moveTo>
                <a:lnTo>
                  <a:pt x="584454" y="257160"/>
                </a:lnTo>
                <a:lnTo>
                  <a:pt x="584454" y="958505"/>
                </a:lnTo>
                <a:lnTo>
                  <a:pt x="0" y="701345"/>
                </a:lnTo>
                <a:close/>
              </a:path>
            </a:pathLst>
          </a:custGeom>
          <a:solidFill>
            <a:srgbClr val="263B4D"/>
          </a:solidFill>
          <a:ln cap="flat" cmpd="sng" w="28575">
            <a:solidFill>
              <a:srgbClr val="101A25"/>
            </a:solidFill>
            <a:prstDash val="solid"/>
            <a:round/>
            <a:headEnd len="sm" w="sm" type="none"/>
            <a:tailEnd len="sm" w="sm" type="none"/>
          </a:ln>
        </p:spPr>
      </p:sp>
      <p:sp>
        <p:nvSpPr>
          <p:cNvPr id="1050" name="Google Shape;1050;p20"/>
          <p:cNvSpPr/>
          <p:nvPr/>
        </p:nvSpPr>
        <p:spPr>
          <a:xfrm>
            <a:off x="9399461" y="4632815"/>
            <a:ext cx="584454" cy="958505"/>
          </a:xfrm>
          <a:custGeom>
            <a:rect b="b" l="l" r="r" t="t"/>
            <a:pathLst>
              <a:path extrusionOk="0" h="958505" w="584454">
                <a:moveTo>
                  <a:pt x="0" y="0"/>
                </a:moveTo>
                <a:lnTo>
                  <a:pt x="584454" y="257160"/>
                </a:lnTo>
                <a:lnTo>
                  <a:pt x="584454" y="958505"/>
                </a:lnTo>
                <a:lnTo>
                  <a:pt x="0" y="701345"/>
                </a:lnTo>
                <a:close/>
              </a:path>
            </a:pathLst>
          </a:custGeom>
          <a:solidFill>
            <a:srgbClr val="263B4D"/>
          </a:solidFill>
          <a:ln cap="flat" cmpd="sng" w="28575">
            <a:solidFill>
              <a:srgbClr val="101A25"/>
            </a:solidFill>
            <a:prstDash val="solid"/>
            <a:round/>
            <a:headEnd len="sm" w="sm" type="none"/>
            <a:tailEnd len="sm" w="sm" type="none"/>
          </a:ln>
        </p:spPr>
      </p:sp>
      <p:sp>
        <p:nvSpPr>
          <p:cNvPr id="1051" name="Google Shape;1051;p20"/>
          <p:cNvSpPr/>
          <p:nvPr/>
        </p:nvSpPr>
        <p:spPr>
          <a:xfrm>
            <a:off x="10018586" y="4905230"/>
            <a:ext cx="584454" cy="958505"/>
          </a:xfrm>
          <a:custGeom>
            <a:rect b="b" l="l" r="r" t="t"/>
            <a:pathLst>
              <a:path extrusionOk="0" h="958505" w="584454">
                <a:moveTo>
                  <a:pt x="0" y="0"/>
                </a:moveTo>
                <a:lnTo>
                  <a:pt x="584454" y="257160"/>
                </a:lnTo>
                <a:lnTo>
                  <a:pt x="584454" y="958505"/>
                </a:lnTo>
                <a:lnTo>
                  <a:pt x="0" y="701345"/>
                </a:lnTo>
                <a:close/>
              </a:path>
            </a:pathLst>
          </a:custGeom>
          <a:solidFill>
            <a:srgbClr val="263B4D"/>
          </a:solidFill>
          <a:ln cap="flat" cmpd="sng" w="28575">
            <a:solidFill>
              <a:srgbClr val="101A25"/>
            </a:solidFill>
            <a:prstDash val="solid"/>
            <a:round/>
            <a:headEnd len="sm" w="sm" type="none"/>
            <a:tailEnd len="sm" w="sm" type="none"/>
          </a:ln>
        </p:spPr>
      </p:sp>
      <p:sp>
        <p:nvSpPr>
          <p:cNvPr id="1052" name="Google Shape;1052;p20"/>
          <p:cNvSpPr/>
          <p:nvPr/>
        </p:nvSpPr>
        <p:spPr>
          <a:xfrm>
            <a:off x="8780336" y="5103350"/>
            <a:ext cx="584454" cy="958505"/>
          </a:xfrm>
          <a:custGeom>
            <a:rect b="b" l="l" r="r" t="t"/>
            <a:pathLst>
              <a:path extrusionOk="0" h="958505" w="584454">
                <a:moveTo>
                  <a:pt x="0" y="0"/>
                </a:moveTo>
                <a:lnTo>
                  <a:pt x="584454" y="257160"/>
                </a:lnTo>
                <a:lnTo>
                  <a:pt x="584454" y="958505"/>
                </a:lnTo>
                <a:lnTo>
                  <a:pt x="0" y="701345"/>
                </a:lnTo>
                <a:close/>
              </a:path>
            </a:pathLst>
          </a:custGeom>
          <a:solidFill>
            <a:srgbClr val="EEC562"/>
          </a:solidFill>
          <a:ln cap="flat" cmpd="sng" w="28575">
            <a:solidFill>
              <a:srgbClr val="101A25"/>
            </a:solidFill>
            <a:prstDash val="solid"/>
            <a:round/>
            <a:headEnd len="sm" w="sm" type="none"/>
            <a:tailEnd len="sm" w="sm" type="none"/>
          </a:ln>
        </p:spPr>
      </p:sp>
      <p:sp>
        <p:nvSpPr>
          <p:cNvPr id="1053" name="Google Shape;1053;p20"/>
          <p:cNvSpPr/>
          <p:nvPr/>
        </p:nvSpPr>
        <p:spPr>
          <a:xfrm>
            <a:off x="9399461" y="5375765"/>
            <a:ext cx="584454" cy="958505"/>
          </a:xfrm>
          <a:custGeom>
            <a:rect b="b" l="l" r="r" t="t"/>
            <a:pathLst>
              <a:path extrusionOk="0" h="958505" w="584454">
                <a:moveTo>
                  <a:pt x="0" y="0"/>
                </a:moveTo>
                <a:lnTo>
                  <a:pt x="584454" y="257160"/>
                </a:lnTo>
                <a:lnTo>
                  <a:pt x="584454" y="958505"/>
                </a:lnTo>
                <a:lnTo>
                  <a:pt x="0" y="701345"/>
                </a:lnTo>
                <a:close/>
              </a:path>
            </a:pathLst>
          </a:custGeom>
          <a:solidFill>
            <a:srgbClr val="263B4D"/>
          </a:solidFill>
          <a:ln cap="flat" cmpd="sng" w="28575">
            <a:solidFill>
              <a:srgbClr val="101A25"/>
            </a:solidFill>
            <a:prstDash val="solid"/>
            <a:round/>
            <a:headEnd len="sm" w="sm" type="none"/>
            <a:tailEnd len="sm" w="sm" type="none"/>
          </a:ln>
        </p:spPr>
      </p:sp>
      <p:sp>
        <p:nvSpPr>
          <p:cNvPr id="1054" name="Google Shape;1054;p20"/>
          <p:cNvSpPr/>
          <p:nvPr/>
        </p:nvSpPr>
        <p:spPr>
          <a:xfrm>
            <a:off x="10018586" y="5648180"/>
            <a:ext cx="584454" cy="958505"/>
          </a:xfrm>
          <a:custGeom>
            <a:rect b="b" l="l" r="r" t="t"/>
            <a:pathLst>
              <a:path extrusionOk="0" h="958505" w="584454">
                <a:moveTo>
                  <a:pt x="0" y="0"/>
                </a:moveTo>
                <a:lnTo>
                  <a:pt x="584454" y="257160"/>
                </a:lnTo>
                <a:lnTo>
                  <a:pt x="584454" y="958505"/>
                </a:lnTo>
                <a:lnTo>
                  <a:pt x="0" y="701345"/>
                </a:lnTo>
                <a:close/>
              </a:path>
            </a:pathLst>
          </a:custGeom>
          <a:solidFill>
            <a:srgbClr val="73AEEF"/>
          </a:solidFill>
          <a:ln cap="flat" cmpd="sng" w="28575">
            <a:solidFill>
              <a:srgbClr val="101A25"/>
            </a:solidFill>
            <a:prstDash val="solid"/>
            <a:round/>
            <a:headEnd len="sm" w="sm" type="none"/>
            <a:tailEnd len="sm" w="sm" type="none"/>
          </a:ln>
        </p:spPr>
      </p:sp>
      <p:sp>
        <p:nvSpPr>
          <p:cNvPr id="1055" name="Google Shape;1055;p20"/>
          <p:cNvSpPr/>
          <p:nvPr/>
        </p:nvSpPr>
        <p:spPr>
          <a:xfrm>
            <a:off x="10637711" y="4162280"/>
            <a:ext cx="584454" cy="958505"/>
          </a:xfrm>
          <a:custGeom>
            <a:rect b="b" l="l" r="r" t="t"/>
            <a:pathLst>
              <a:path extrusionOk="0" h="958505" w="584454">
                <a:moveTo>
                  <a:pt x="0" y="257160"/>
                </a:moveTo>
                <a:lnTo>
                  <a:pt x="584454" y="0"/>
                </a:lnTo>
                <a:lnTo>
                  <a:pt x="584454" y="701345"/>
                </a:lnTo>
                <a:lnTo>
                  <a:pt x="0" y="958505"/>
                </a:lnTo>
                <a:close/>
              </a:path>
            </a:pathLst>
          </a:custGeom>
          <a:solidFill>
            <a:srgbClr val="60CFB4"/>
          </a:solidFill>
          <a:ln cap="flat" cmpd="sng" w="28575">
            <a:solidFill>
              <a:srgbClr val="101A25"/>
            </a:solidFill>
            <a:prstDash val="solid"/>
            <a:round/>
            <a:headEnd len="sm" w="sm" type="none"/>
            <a:tailEnd len="sm" w="sm" type="none"/>
          </a:ln>
        </p:spPr>
      </p:sp>
      <p:sp>
        <p:nvSpPr>
          <p:cNvPr id="1056" name="Google Shape;1056;p20"/>
          <p:cNvSpPr/>
          <p:nvPr/>
        </p:nvSpPr>
        <p:spPr>
          <a:xfrm>
            <a:off x="11256836" y="3889865"/>
            <a:ext cx="584454" cy="958505"/>
          </a:xfrm>
          <a:custGeom>
            <a:rect b="b" l="l" r="r" t="t"/>
            <a:pathLst>
              <a:path extrusionOk="0" h="958505" w="584454">
                <a:moveTo>
                  <a:pt x="0" y="257160"/>
                </a:moveTo>
                <a:lnTo>
                  <a:pt x="584454" y="0"/>
                </a:lnTo>
                <a:lnTo>
                  <a:pt x="584454" y="701345"/>
                </a:lnTo>
                <a:lnTo>
                  <a:pt x="0" y="958505"/>
                </a:lnTo>
                <a:close/>
              </a:path>
            </a:pathLst>
          </a:custGeom>
          <a:solidFill>
            <a:srgbClr val="263B4D"/>
          </a:solidFill>
          <a:ln cap="flat" cmpd="sng" w="28575">
            <a:solidFill>
              <a:srgbClr val="101A25"/>
            </a:solidFill>
            <a:prstDash val="solid"/>
            <a:round/>
            <a:headEnd len="sm" w="sm" type="none"/>
            <a:tailEnd len="sm" w="sm" type="none"/>
          </a:ln>
        </p:spPr>
      </p:sp>
      <p:sp>
        <p:nvSpPr>
          <p:cNvPr id="1057" name="Google Shape;1057;p20"/>
          <p:cNvSpPr/>
          <p:nvPr/>
        </p:nvSpPr>
        <p:spPr>
          <a:xfrm>
            <a:off x="11875961" y="3617450"/>
            <a:ext cx="584454" cy="958505"/>
          </a:xfrm>
          <a:custGeom>
            <a:rect b="b" l="l" r="r" t="t"/>
            <a:pathLst>
              <a:path extrusionOk="0" h="958505" w="584454">
                <a:moveTo>
                  <a:pt x="0" y="257160"/>
                </a:moveTo>
                <a:lnTo>
                  <a:pt x="584454" y="0"/>
                </a:lnTo>
                <a:lnTo>
                  <a:pt x="584454" y="701345"/>
                </a:lnTo>
                <a:lnTo>
                  <a:pt x="0" y="958505"/>
                </a:lnTo>
                <a:close/>
              </a:path>
            </a:pathLst>
          </a:custGeom>
          <a:solidFill>
            <a:srgbClr val="D990CF"/>
          </a:solidFill>
          <a:ln cap="flat" cmpd="sng" w="28575">
            <a:solidFill>
              <a:srgbClr val="101A25"/>
            </a:solidFill>
            <a:prstDash val="solid"/>
            <a:round/>
            <a:headEnd len="sm" w="sm" type="none"/>
            <a:tailEnd len="sm" w="sm" type="none"/>
          </a:ln>
        </p:spPr>
      </p:sp>
      <p:sp>
        <p:nvSpPr>
          <p:cNvPr id="1058" name="Google Shape;1058;p20"/>
          <p:cNvSpPr/>
          <p:nvPr/>
        </p:nvSpPr>
        <p:spPr>
          <a:xfrm>
            <a:off x="10637711" y="4905230"/>
            <a:ext cx="584454" cy="958505"/>
          </a:xfrm>
          <a:custGeom>
            <a:rect b="b" l="l" r="r" t="t"/>
            <a:pathLst>
              <a:path extrusionOk="0" h="958505" w="584454">
                <a:moveTo>
                  <a:pt x="0" y="257160"/>
                </a:moveTo>
                <a:lnTo>
                  <a:pt x="584454" y="0"/>
                </a:lnTo>
                <a:lnTo>
                  <a:pt x="584454" y="701345"/>
                </a:lnTo>
                <a:lnTo>
                  <a:pt x="0" y="958505"/>
                </a:lnTo>
                <a:close/>
              </a:path>
            </a:pathLst>
          </a:custGeom>
          <a:solidFill>
            <a:srgbClr val="263B4D"/>
          </a:solidFill>
          <a:ln cap="flat" cmpd="sng" w="28575">
            <a:solidFill>
              <a:srgbClr val="101A25"/>
            </a:solidFill>
            <a:prstDash val="solid"/>
            <a:round/>
            <a:headEnd len="sm" w="sm" type="none"/>
            <a:tailEnd len="sm" w="sm" type="none"/>
          </a:ln>
        </p:spPr>
      </p:sp>
      <p:sp>
        <p:nvSpPr>
          <p:cNvPr id="1059" name="Google Shape;1059;p20"/>
          <p:cNvSpPr/>
          <p:nvPr/>
        </p:nvSpPr>
        <p:spPr>
          <a:xfrm>
            <a:off x="11256836" y="4632815"/>
            <a:ext cx="584454" cy="958505"/>
          </a:xfrm>
          <a:custGeom>
            <a:rect b="b" l="l" r="r" t="t"/>
            <a:pathLst>
              <a:path extrusionOk="0" h="958505" w="584454">
                <a:moveTo>
                  <a:pt x="0" y="257160"/>
                </a:moveTo>
                <a:lnTo>
                  <a:pt x="584454" y="0"/>
                </a:lnTo>
                <a:lnTo>
                  <a:pt x="584454" y="701345"/>
                </a:lnTo>
                <a:lnTo>
                  <a:pt x="0" y="958505"/>
                </a:lnTo>
                <a:close/>
              </a:path>
            </a:pathLst>
          </a:custGeom>
          <a:solidFill>
            <a:srgbClr val="263B4D"/>
          </a:solidFill>
          <a:ln cap="flat" cmpd="sng" w="28575">
            <a:solidFill>
              <a:srgbClr val="101A25"/>
            </a:solidFill>
            <a:prstDash val="solid"/>
            <a:round/>
            <a:headEnd len="sm" w="sm" type="none"/>
            <a:tailEnd len="sm" w="sm" type="none"/>
          </a:ln>
        </p:spPr>
      </p:sp>
      <p:sp>
        <p:nvSpPr>
          <p:cNvPr id="1060" name="Google Shape;1060;p20"/>
          <p:cNvSpPr/>
          <p:nvPr/>
        </p:nvSpPr>
        <p:spPr>
          <a:xfrm>
            <a:off x="11875961" y="4360400"/>
            <a:ext cx="584454" cy="958505"/>
          </a:xfrm>
          <a:custGeom>
            <a:rect b="b" l="l" r="r" t="t"/>
            <a:pathLst>
              <a:path extrusionOk="0" h="958505" w="584454">
                <a:moveTo>
                  <a:pt x="0" y="257160"/>
                </a:moveTo>
                <a:lnTo>
                  <a:pt x="584454" y="0"/>
                </a:lnTo>
                <a:lnTo>
                  <a:pt x="584454" y="701345"/>
                </a:lnTo>
                <a:lnTo>
                  <a:pt x="0" y="958505"/>
                </a:lnTo>
                <a:close/>
              </a:path>
            </a:pathLst>
          </a:custGeom>
          <a:solidFill>
            <a:srgbClr val="263B4D"/>
          </a:solidFill>
          <a:ln cap="flat" cmpd="sng" w="28575">
            <a:solidFill>
              <a:srgbClr val="101A25"/>
            </a:solidFill>
            <a:prstDash val="solid"/>
            <a:round/>
            <a:headEnd len="sm" w="sm" type="none"/>
            <a:tailEnd len="sm" w="sm" type="none"/>
          </a:ln>
        </p:spPr>
      </p:sp>
      <p:sp>
        <p:nvSpPr>
          <p:cNvPr id="1061" name="Google Shape;1061;p20"/>
          <p:cNvSpPr/>
          <p:nvPr/>
        </p:nvSpPr>
        <p:spPr>
          <a:xfrm>
            <a:off x="10637711" y="5648180"/>
            <a:ext cx="584454" cy="958505"/>
          </a:xfrm>
          <a:custGeom>
            <a:rect b="b" l="l" r="r" t="t"/>
            <a:pathLst>
              <a:path extrusionOk="0" h="958505" w="584454">
                <a:moveTo>
                  <a:pt x="0" y="257160"/>
                </a:moveTo>
                <a:lnTo>
                  <a:pt x="584454" y="0"/>
                </a:lnTo>
                <a:lnTo>
                  <a:pt x="584454" y="701345"/>
                </a:lnTo>
                <a:lnTo>
                  <a:pt x="0" y="958505"/>
                </a:lnTo>
                <a:close/>
              </a:path>
            </a:pathLst>
          </a:custGeom>
          <a:solidFill>
            <a:srgbClr val="ED816E"/>
          </a:solidFill>
          <a:ln cap="flat" cmpd="sng" w="28575">
            <a:solidFill>
              <a:srgbClr val="101A25"/>
            </a:solidFill>
            <a:prstDash val="solid"/>
            <a:round/>
            <a:headEnd len="sm" w="sm" type="none"/>
            <a:tailEnd len="sm" w="sm" type="none"/>
          </a:ln>
        </p:spPr>
      </p:sp>
      <p:sp>
        <p:nvSpPr>
          <p:cNvPr id="1062" name="Google Shape;1062;p20"/>
          <p:cNvSpPr/>
          <p:nvPr/>
        </p:nvSpPr>
        <p:spPr>
          <a:xfrm>
            <a:off x="11256836" y="5375765"/>
            <a:ext cx="584454" cy="958505"/>
          </a:xfrm>
          <a:custGeom>
            <a:rect b="b" l="l" r="r" t="t"/>
            <a:pathLst>
              <a:path extrusionOk="0" h="958505" w="584454">
                <a:moveTo>
                  <a:pt x="0" y="257160"/>
                </a:moveTo>
                <a:lnTo>
                  <a:pt x="584454" y="0"/>
                </a:lnTo>
                <a:lnTo>
                  <a:pt x="584454" y="701345"/>
                </a:lnTo>
                <a:lnTo>
                  <a:pt x="0" y="958505"/>
                </a:lnTo>
                <a:close/>
              </a:path>
            </a:pathLst>
          </a:custGeom>
          <a:solidFill>
            <a:srgbClr val="263B4D"/>
          </a:solidFill>
          <a:ln cap="flat" cmpd="sng" w="28575">
            <a:solidFill>
              <a:srgbClr val="101A25"/>
            </a:solidFill>
            <a:prstDash val="solid"/>
            <a:round/>
            <a:headEnd len="sm" w="sm" type="none"/>
            <a:tailEnd len="sm" w="sm" type="none"/>
          </a:ln>
        </p:spPr>
      </p:sp>
      <p:sp>
        <p:nvSpPr>
          <p:cNvPr id="1063" name="Google Shape;1063;p20"/>
          <p:cNvSpPr/>
          <p:nvPr/>
        </p:nvSpPr>
        <p:spPr>
          <a:xfrm>
            <a:off x="11875961" y="5103350"/>
            <a:ext cx="584454" cy="958505"/>
          </a:xfrm>
          <a:custGeom>
            <a:rect b="b" l="l" r="r" t="t"/>
            <a:pathLst>
              <a:path extrusionOk="0" h="958505" w="584454">
                <a:moveTo>
                  <a:pt x="0" y="257160"/>
                </a:moveTo>
                <a:lnTo>
                  <a:pt x="584454" y="0"/>
                </a:lnTo>
                <a:lnTo>
                  <a:pt x="584454" y="701345"/>
                </a:lnTo>
                <a:lnTo>
                  <a:pt x="0" y="958505"/>
                </a:lnTo>
                <a:close/>
              </a:path>
            </a:pathLst>
          </a:custGeom>
          <a:solidFill>
            <a:srgbClr val="D990CF"/>
          </a:solidFill>
          <a:ln cap="flat" cmpd="sng" w="28575">
            <a:solidFill>
              <a:srgbClr val="101A25"/>
            </a:solidFill>
            <a:prstDash val="solid"/>
            <a:round/>
            <a:headEnd len="sm" w="sm" type="none"/>
            <a:tailEnd len="sm" w="sm" type="none"/>
          </a:ln>
        </p:spPr>
      </p:sp>
      <p:sp>
        <p:nvSpPr>
          <p:cNvPr id="1064" name="Google Shape;1064;p20"/>
          <p:cNvSpPr/>
          <p:nvPr/>
        </p:nvSpPr>
        <p:spPr>
          <a:xfrm>
            <a:off x="6029325" y="4591050"/>
            <a:ext cx="1657350" cy="9525"/>
          </a:xfrm>
          <a:custGeom>
            <a:rect b="b" l="l" r="r" t="t"/>
            <a:pathLst>
              <a:path extrusionOk="0" h="9525" w="1657350">
                <a:moveTo>
                  <a:pt x="0" y="0"/>
                </a:moveTo>
                <a:lnTo>
                  <a:pt x="1657350" y="0"/>
                </a:lnTo>
              </a:path>
            </a:pathLst>
          </a:custGeom>
          <a:noFill/>
          <a:ln cap="flat" cmpd="sng" w="38100">
            <a:solidFill>
              <a:srgbClr val="64DEC3"/>
            </a:solidFill>
            <a:prstDash val="solid"/>
            <a:round/>
            <a:headEnd len="sm" w="sm" type="none"/>
            <a:tailEnd len="sm" w="sm" type="none"/>
          </a:ln>
        </p:spPr>
      </p:sp>
      <p:sp>
        <p:nvSpPr>
          <p:cNvPr id="1065" name="Google Shape;1065;p20"/>
          <p:cNvSpPr/>
          <p:nvPr/>
        </p:nvSpPr>
        <p:spPr>
          <a:xfrm>
            <a:off x="7582309" y="4544443"/>
            <a:ext cx="104366" cy="93214"/>
          </a:xfrm>
          <a:custGeom>
            <a:rect b="b" l="l" r="r" t="t"/>
            <a:pathLst>
              <a:path extrusionOk="0" h="93214" w="104366">
                <a:moveTo>
                  <a:pt x="104366" y="46607"/>
                </a:moveTo>
                <a:lnTo>
                  <a:pt x="0" y="93214"/>
                </a:lnTo>
                <a:lnTo>
                  <a:pt x="0" y="0"/>
                </a:lnTo>
                <a:close/>
              </a:path>
            </a:pathLst>
          </a:custGeom>
          <a:solidFill>
            <a:srgbClr val="64DEC3"/>
          </a:solidFill>
          <a:ln cap="flat" cmpd="sng" w="19050">
            <a:solidFill>
              <a:srgbClr val="101A25"/>
            </a:solidFill>
            <a:prstDash val="solid"/>
            <a:round/>
            <a:headEnd len="sm" w="sm" type="none"/>
            <a:tailEnd len="sm" w="sm" type="none"/>
          </a:ln>
        </p:spPr>
      </p:sp>
      <p:sp>
        <p:nvSpPr>
          <p:cNvPr id="1066" name="Google Shape;1066;p20"/>
          <p:cNvSpPr/>
          <p:nvPr/>
        </p:nvSpPr>
        <p:spPr>
          <a:xfrm>
            <a:off x="5381625" y="5448300"/>
            <a:ext cx="3009900" cy="57150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64DEC3"/>
              </a:buClr>
              <a:buSzPts val="2175"/>
              <a:buFont typeface="Arial"/>
              <a:buNone/>
            </a:pPr>
            <a:r>
              <a:rPr b="1" lang="en-US" sz="2175">
                <a:solidFill>
                  <a:srgbClr val="64DEC3"/>
                </a:solidFill>
                <a:latin typeface="Arial"/>
                <a:ea typeface="Arial"/>
                <a:cs typeface="Arial"/>
                <a:sym typeface="Arial"/>
              </a:rPr>
              <a:t>Забыть рёбра</a:t>
            </a:r>
            <a:endParaRPr/>
          </a:p>
        </p:txBody>
      </p:sp>
      <p:sp>
        <p:nvSpPr>
          <p:cNvPr id="1067" name="Google Shape;1067;p20"/>
          <p:cNvSpPr/>
          <p:nvPr/>
        </p:nvSpPr>
        <p:spPr>
          <a:xfrm>
            <a:off x="838200" y="7934325"/>
            <a:ext cx="13563600" cy="9525"/>
          </a:xfrm>
          <a:custGeom>
            <a:rect b="b" l="l" r="r" t="t"/>
            <a:pathLst>
              <a:path extrusionOk="0" h="9525" w="13563600">
                <a:moveTo>
                  <a:pt x="0" y="0"/>
                </a:moveTo>
                <a:lnTo>
                  <a:pt x="13563600" y="0"/>
                </a:lnTo>
              </a:path>
            </a:pathLst>
          </a:custGeom>
          <a:noFill/>
          <a:ln cap="flat" cmpd="sng" w="9525">
            <a:solidFill>
              <a:srgbClr val="354857"/>
            </a:solidFill>
            <a:prstDash val="solid"/>
            <a:round/>
            <a:headEnd len="sm" w="sm" type="none"/>
            <a:tailEnd len="sm" w="sm" type="none"/>
          </a:ln>
        </p:spPr>
      </p:sp>
      <p:sp>
        <p:nvSpPr>
          <p:cNvPr id="1068" name="Google Shape;1068;p20"/>
          <p:cNvSpPr/>
          <p:nvPr/>
        </p:nvSpPr>
        <p:spPr>
          <a:xfrm>
            <a:off x="13620750" y="8039100"/>
            <a:ext cx="781050" cy="333375"/>
          </a:xfrm>
          <a:prstGeom prst="rect">
            <a:avLst/>
          </a:prstGeom>
          <a:noFill/>
          <a:ln>
            <a:noFill/>
          </a:ln>
        </p:spPr>
        <p:txBody>
          <a:bodyPr anchorCtr="0" anchor="t" bIns="0" lIns="0" spcFirstLastPara="1" rIns="0" wrap="square" tIns="0">
            <a:noAutofit/>
          </a:bodyPr>
          <a:lstStyle/>
          <a:p>
            <a:pPr indent="0" lvl="0" marL="0" marR="0" rtl="0" algn="r">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16</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A25"/>
        </a:solidFill>
      </p:bgPr>
    </p:bg>
    <p:spTree>
      <p:nvGrpSpPr>
        <p:cNvPr id="1073" name="Shape 1073"/>
        <p:cNvGrpSpPr/>
        <p:nvPr/>
      </p:nvGrpSpPr>
      <p:grpSpPr>
        <a:xfrm>
          <a:off x="0" y="0"/>
          <a:ext cx="0" cy="0"/>
          <a:chOff x="0" y="0"/>
          <a:chExt cx="0" cy="0"/>
        </a:xfrm>
      </p:grpSpPr>
      <p:sp>
        <p:nvSpPr>
          <p:cNvPr id="1074" name="Google Shape;1074;p21"/>
          <p:cNvSpPr/>
          <p:nvPr/>
        </p:nvSpPr>
        <p:spPr>
          <a:xfrm>
            <a:off x="838200" y="428625"/>
            <a:ext cx="13239750" cy="2857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350"/>
              <a:buFont typeface="Arial"/>
              <a:buNone/>
            </a:pPr>
            <a:r>
              <a:rPr b="1" lang="en-US" sz="1350">
                <a:solidFill>
                  <a:srgbClr val="A5B5C3"/>
                </a:solidFill>
                <a:latin typeface="Arial"/>
                <a:ea typeface="Arial"/>
                <a:cs typeface="Arial"/>
                <a:sym typeface="Arial"/>
              </a:rPr>
              <a:t>ТОЧНАЯ АБСТРАКЦИЯ</a:t>
            </a:r>
            <a:endParaRPr/>
          </a:p>
        </p:txBody>
      </p:sp>
      <p:sp>
        <p:nvSpPr>
          <p:cNvPr id="1075" name="Google Shape;1075;p21"/>
          <p:cNvSpPr/>
          <p:nvPr/>
        </p:nvSpPr>
        <p:spPr>
          <a:xfrm>
            <a:off x="838200" y="1028700"/>
            <a:ext cx="13563600" cy="1295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3900"/>
              <a:buFont typeface="Arial"/>
              <a:buNone/>
            </a:pPr>
            <a:r>
              <a:rPr b="1" lang="en-US" sz="3900">
                <a:solidFill>
                  <a:srgbClr val="F4F0E7"/>
                </a:solidFill>
                <a:latin typeface="Arial"/>
                <a:ea typeface="Arial"/>
                <a:cs typeface="Arial"/>
                <a:sym typeface="Arial"/>
              </a:rPr>
              <a:t>PDB: таблица даёт доказанную нижнюю оценку</a:t>
            </a:r>
            <a:endParaRPr/>
          </a:p>
        </p:txBody>
      </p:sp>
      <p:sp>
        <p:nvSpPr>
          <p:cNvPr id="1076" name="Google Shape;1076;p21"/>
          <p:cNvSpPr/>
          <p:nvPr/>
        </p:nvSpPr>
        <p:spPr>
          <a:xfrm>
            <a:off x="838200" y="7381875"/>
            <a:ext cx="13563600" cy="4762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800"/>
              <a:buFont typeface="Arial"/>
              <a:buNone/>
            </a:pPr>
            <a:r>
              <a:rPr b="0" lang="en-US" sz="1800">
                <a:solidFill>
                  <a:srgbClr val="A5B5C3"/>
                </a:solidFill>
                <a:latin typeface="Arial"/>
                <a:ea typeface="Arial"/>
                <a:cs typeface="Arial"/>
                <a:sym typeface="Arial"/>
              </a:rPr>
              <a:t>Абстракция сохраняет допустимые переходы и не увеличивает их стоимость</a:t>
            </a:r>
            <a:endParaRPr/>
          </a:p>
        </p:txBody>
      </p:sp>
      <p:sp>
        <p:nvSpPr>
          <p:cNvPr id="1077" name="Google Shape;1077;p21"/>
          <p:cNvSpPr/>
          <p:nvPr/>
        </p:nvSpPr>
        <p:spPr>
          <a:xfrm>
            <a:off x="838200" y="7934325"/>
            <a:ext cx="13563600" cy="9525"/>
          </a:xfrm>
          <a:custGeom>
            <a:rect b="b" l="l" r="r" t="t"/>
            <a:pathLst>
              <a:path extrusionOk="0" h="9525" w="13563600">
                <a:moveTo>
                  <a:pt x="0" y="0"/>
                </a:moveTo>
                <a:lnTo>
                  <a:pt x="13563600" y="0"/>
                </a:lnTo>
              </a:path>
            </a:pathLst>
          </a:custGeom>
          <a:noFill/>
          <a:ln cap="flat" cmpd="sng" w="9525">
            <a:solidFill>
              <a:srgbClr val="354857"/>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p>
        </p:txBody>
      </p:sp>
      <p:sp>
        <p:nvSpPr>
          <p:cNvPr id="1078" name="Google Shape;1078;p21"/>
          <p:cNvSpPr/>
          <p:nvPr/>
        </p:nvSpPr>
        <p:spPr>
          <a:xfrm>
            <a:off x="5168900" y="3267075"/>
            <a:ext cx="228600" cy="9525"/>
          </a:xfrm>
          <a:custGeom>
            <a:rect b="b" l="l" r="r" t="t"/>
            <a:pathLst>
              <a:path extrusionOk="0" h="9525" w="228600">
                <a:moveTo>
                  <a:pt x="0" y="0"/>
                </a:moveTo>
                <a:lnTo>
                  <a:pt x="228600" y="0"/>
                </a:lnTo>
              </a:path>
            </a:pathLst>
          </a:custGeom>
          <a:noFill/>
          <a:ln cap="flat" cmpd="sng" w="28575">
            <a:solidFill>
              <a:srgbClr val="64DEC3"/>
            </a:solidFill>
            <a:prstDash val="solid"/>
            <a:round/>
            <a:headEnd len="sm" w="sm" type="none"/>
            <a:tailEnd len="sm" w="sm" type="none"/>
          </a:ln>
        </p:spPr>
      </p:sp>
      <p:sp>
        <p:nvSpPr>
          <p:cNvPr id="1079" name="Google Shape;1079;p21"/>
          <p:cNvSpPr/>
          <p:nvPr/>
        </p:nvSpPr>
        <p:spPr>
          <a:xfrm>
            <a:off x="5293134" y="3220468"/>
            <a:ext cx="104366" cy="93214"/>
          </a:xfrm>
          <a:custGeom>
            <a:rect b="b" l="l" r="r" t="t"/>
            <a:pathLst>
              <a:path extrusionOk="0" h="93214" w="104366">
                <a:moveTo>
                  <a:pt x="104366" y="46607"/>
                </a:moveTo>
                <a:lnTo>
                  <a:pt x="0" y="93214"/>
                </a:lnTo>
                <a:lnTo>
                  <a:pt x="0" y="0"/>
                </a:lnTo>
                <a:close/>
              </a:path>
            </a:pathLst>
          </a:custGeom>
          <a:solidFill>
            <a:srgbClr val="64DEC3"/>
          </a:solidFill>
          <a:ln cap="flat" cmpd="sng" w="19050">
            <a:solidFill>
              <a:srgbClr val="101A25"/>
            </a:solidFill>
            <a:prstDash val="solid"/>
            <a:round/>
            <a:headEnd len="sm" w="sm" type="none"/>
            <a:tailEnd len="sm" w="sm" type="none"/>
          </a:ln>
        </p:spPr>
      </p:sp>
      <p:sp>
        <p:nvSpPr>
          <p:cNvPr id="1080" name="Google Shape;1080;p21"/>
          <p:cNvSpPr/>
          <p:nvPr/>
        </p:nvSpPr>
        <p:spPr>
          <a:xfrm>
            <a:off x="9823450" y="3267075"/>
            <a:ext cx="228600" cy="9525"/>
          </a:xfrm>
          <a:custGeom>
            <a:rect b="b" l="l" r="r" t="t"/>
            <a:pathLst>
              <a:path extrusionOk="0" h="9525" w="228600">
                <a:moveTo>
                  <a:pt x="0" y="0"/>
                </a:moveTo>
                <a:lnTo>
                  <a:pt x="228600" y="0"/>
                </a:lnTo>
              </a:path>
            </a:pathLst>
          </a:custGeom>
          <a:noFill/>
          <a:ln cap="flat" cmpd="sng" w="28575">
            <a:solidFill>
              <a:srgbClr val="64DEC3"/>
            </a:solidFill>
            <a:prstDash val="solid"/>
            <a:round/>
            <a:headEnd len="sm" w="sm" type="none"/>
            <a:tailEnd len="sm" w="sm" type="none"/>
          </a:ln>
        </p:spPr>
      </p:sp>
      <p:sp>
        <p:nvSpPr>
          <p:cNvPr id="1081" name="Google Shape;1081;p21"/>
          <p:cNvSpPr/>
          <p:nvPr/>
        </p:nvSpPr>
        <p:spPr>
          <a:xfrm>
            <a:off x="9947684" y="3220468"/>
            <a:ext cx="104366" cy="93214"/>
          </a:xfrm>
          <a:custGeom>
            <a:rect b="b" l="l" r="r" t="t"/>
            <a:pathLst>
              <a:path extrusionOk="0" h="93214" w="104366">
                <a:moveTo>
                  <a:pt x="104366" y="46607"/>
                </a:moveTo>
                <a:lnTo>
                  <a:pt x="0" y="93214"/>
                </a:lnTo>
                <a:lnTo>
                  <a:pt x="0" y="0"/>
                </a:lnTo>
                <a:close/>
              </a:path>
            </a:pathLst>
          </a:custGeom>
          <a:solidFill>
            <a:srgbClr val="64DEC3"/>
          </a:solidFill>
          <a:ln cap="flat" cmpd="sng" w="19050">
            <a:solidFill>
              <a:srgbClr val="101A25"/>
            </a:solidFill>
            <a:prstDash val="solid"/>
            <a:round/>
            <a:headEnd len="sm" w="sm" type="none"/>
            <a:tailEnd len="sm" w="sm" type="none"/>
          </a:ln>
        </p:spPr>
      </p:sp>
      <p:sp>
        <p:nvSpPr>
          <p:cNvPr id="1082" name="Google Shape;1082;p21"/>
          <p:cNvSpPr/>
          <p:nvPr/>
        </p:nvSpPr>
        <p:spPr>
          <a:xfrm>
            <a:off x="838200" y="3924300"/>
            <a:ext cx="4254500" cy="9525"/>
          </a:xfrm>
          <a:custGeom>
            <a:rect b="b" l="l" r="r" t="t"/>
            <a:pathLst>
              <a:path extrusionOk="0" h="9525" w="4254500">
                <a:moveTo>
                  <a:pt x="0" y="0"/>
                </a:moveTo>
                <a:lnTo>
                  <a:pt x="4254500" y="0"/>
                </a:lnTo>
              </a:path>
            </a:pathLst>
          </a:custGeom>
          <a:noFill/>
          <a:ln cap="flat" cmpd="sng" w="28575">
            <a:solidFill>
              <a:srgbClr val="79BFFF"/>
            </a:solidFill>
            <a:prstDash val="solid"/>
            <a:round/>
            <a:headEnd len="sm" w="sm" type="none"/>
            <a:tailEnd len="sm" w="sm" type="none"/>
          </a:ln>
        </p:spPr>
      </p:sp>
      <p:sp>
        <p:nvSpPr>
          <p:cNvPr id="1083" name="Google Shape;1083;p21"/>
          <p:cNvSpPr/>
          <p:nvPr/>
        </p:nvSpPr>
        <p:spPr>
          <a:xfrm>
            <a:off x="838200" y="2686050"/>
            <a:ext cx="4025900" cy="12192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2625"/>
              <a:buFont typeface="Arial"/>
              <a:buNone/>
            </a:pPr>
            <a:r>
              <a:rPr b="1" lang="en-US" sz="2625">
                <a:solidFill>
                  <a:srgbClr val="F4F0E7"/>
                </a:solidFill>
                <a:latin typeface="Arial"/>
                <a:ea typeface="Arial"/>
                <a:cs typeface="Arial"/>
                <a:sym typeface="Arial"/>
              </a:rPr>
              <a:t>Полное состояние</a:t>
            </a:r>
            <a:endParaRPr/>
          </a:p>
        </p:txBody>
      </p:sp>
      <p:sp>
        <p:nvSpPr>
          <p:cNvPr id="1084" name="Google Shape;1084;p21"/>
          <p:cNvSpPr/>
          <p:nvPr/>
        </p:nvSpPr>
        <p:spPr>
          <a:xfrm>
            <a:off x="5492750" y="3924300"/>
            <a:ext cx="4254500" cy="9525"/>
          </a:xfrm>
          <a:custGeom>
            <a:rect b="b" l="l" r="r" t="t"/>
            <a:pathLst>
              <a:path extrusionOk="0" h="9525" w="4254500">
                <a:moveTo>
                  <a:pt x="0" y="0"/>
                </a:moveTo>
                <a:lnTo>
                  <a:pt x="4254500" y="0"/>
                </a:lnTo>
              </a:path>
            </a:pathLst>
          </a:custGeom>
          <a:noFill/>
          <a:ln cap="flat" cmpd="sng" w="28575">
            <a:solidFill>
              <a:srgbClr val="79BFFF"/>
            </a:solidFill>
            <a:prstDash val="solid"/>
            <a:round/>
            <a:headEnd len="sm" w="sm" type="none"/>
            <a:tailEnd len="sm" w="sm" type="none"/>
          </a:ln>
        </p:spPr>
      </p:sp>
      <p:sp>
        <p:nvSpPr>
          <p:cNvPr id="1085" name="Google Shape;1085;p21"/>
          <p:cNvSpPr/>
          <p:nvPr/>
        </p:nvSpPr>
        <p:spPr>
          <a:xfrm>
            <a:off x="5492750" y="2686050"/>
            <a:ext cx="4025900" cy="12192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2625"/>
              <a:buFont typeface="Arial"/>
              <a:buNone/>
            </a:pPr>
            <a:r>
              <a:rPr b="1" lang="en-US" sz="2625">
                <a:solidFill>
                  <a:srgbClr val="F4F0E7"/>
                </a:solidFill>
                <a:latin typeface="Arial"/>
                <a:ea typeface="Arial"/>
                <a:cs typeface="Arial"/>
                <a:sym typeface="Arial"/>
              </a:rPr>
              <a:t>Абстракция φ(s)</a:t>
            </a:r>
            <a:endParaRPr/>
          </a:p>
        </p:txBody>
      </p:sp>
      <p:sp>
        <p:nvSpPr>
          <p:cNvPr id="1086" name="Google Shape;1086;p21"/>
          <p:cNvSpPr/>
          <p:nvPr/>
        </p:nvSpPr>
        <p:spPr>
          <a:xfrm>
            <a:off x="10147300" y="3924300"/>
            <a:ext cx="4254500" cy="9525"/>
          </a:xfrm>
          <a:custGeom>
            <a:rect b="b" l="l" r="r" t="t"/>
            <a:pathLst>
              <a:path extrusionOk="0" h="9525" w="4254500">
                <a:moveTo>
                  <a:pt x="0" y="0"/>
                </a:moveTo>
                <a:lnTo>
                  <a:pt x="4254500" y="0"/>
                </a:lnTo>
              </a:path>
            </a:pathLst>
          </a:custGeom>
          <a:noFill/>
          <a:ln cap="flat" cmpd="sng" w="28575">
            <a:solidFill>
              <a:srgbClr val="64DEC3"/>
            </a:solidFill>
            <a:prstDash val="solid"/>
            <a:round/>
            <a:headEnd len="sm" w="sm" type="none"/>
            <a:tailEnd len="sm" w="sm" type="none"/>
          </a:ln>
        </p:spPr>
      </p:sp>
      <p:sp>
        <p:nvSpPr>
          <p:cNvPr id="1087" name="Google Shape;1087;p21"/>
          <p:cNvSpPr/>
          <p:nvPr/>
        </p:nvSpPr>
        <p:spPr>
          <a:xfrm>
            <a:off x="10147300" y="2686050"/>
            <a:ext cx="4025900" cy="12192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64DEC3"/>
              </a:buClr>
              <a:buSzPts val="2625"/>
              <a:buFont typeface="Arial"/>
              <a:buNone/>
            </a:pPr>
            <a:r>
              <a:rPr b="1" lang="en-US" sz="2625">
                <a:solidFill>
                  <a:srgbClr val="64DEC3"/>
                </a:solidFill>
                <a:latin typeface="Arial"/>
                <a:ea typeface="Arial"/>
                <a:cs typeface="Arial"/>
                <a:sym typeface="Arial"/>
              </a:rPr>
              <a:t>Точное dₐ из PDB</a:t>
            </a:r>
            <a:endParaRPr/>
          </a:p>
        </p:txBody>
      </p:sp>
      <p:sp>
        <p:nvSpPr>
          <p:cNvPr id="1088" name="Google Shape;1088;p21"/>
          <p:cNvSpPr/>
          <p:nvPr/>
        </p:nvSpPr>
        <p:spPr>
          <a:xfrm>
            <a:off x="838200" y="4762500"/>
            <a:ext cx="13563600" cy="121920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64DEC3"/>
              </a:buClr>
              <a:buSzPts val="4650"/>
              <a:buFont typeface="Cambria Math"/>
              <a:buNone/>
            </a:pPr>
            <a:r>
              <a:rPr b="0" lang="en-US" sz="4650">
                <a:solidFill>
                  <a:srgbClr val="64DEC3"/>
                </a:solidFill>
                <a:latin typeface="Cambria Math"/>
                <a:ea typeface="Cambria Math"/>
                <a:cs typeface="Cambria Math"/>
                <a:sym typeface="Cambria Math"/>
              </a:rPr>
              <a:t>h(s) = dₐ(φ(s),φ(e)) ≤ d(s,e)</a:t>
            </a:r>
            <a:endParaRPr/>
          </a:p>
        </p:txBody>
      </p:sp>
      <p:sp>
        <p:nvSpPr>
          <p:cNvPr id="1089" name="Google Shape;1089;p21"/>
          <p:cNvSpPr/>
          <p:nvPr/>
        </p:nvSpPr>
        <p:spPr>
          <a:xfrm>
            <a:off x="838200" y="6515100"/>
            <a:ext cx="13563600" cy="66675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F4F0E7"/>
              </a:buClr>
              <a:buSzPts val="2550"/>
              <a:buFont typeface="Arial"/>
              <a:buNone/>
            </a:pPr>
            <a:r>
              <a:rPr b="0" lang="en-US" sz="2550">
                <a:solidFill>
                  <a:srgbClr val="F4F0E7"/>
                </a:solidFill>
                <a:latin typeface="Arial"/>
                <a:ea typeface="Arial"/>
                <a:cs typeface="Arial"/>
                <a:sym typeface="Arial"/>
              </a:rPr>
              <a:t>Проекция любого полного пути не дороже исходного</a:t>
            </a:r>
            <a:endParaRPr/>
          </a:p>
        </p:txBody>
      </p:sp>
      <p:sp>
        <p:nvSpPr>
          <p:cNvPr id="1090" name="Google Shape;1090;p21"/>
          <p:cNvSpPr/>
          <p:nvPr/>
        </p:nvSpPr>
        <p:spPr>
          <a:xfrm>
            <a:off x="13620750" y="8039100"/>
            <a:ext cx="781050" cy="333375"/>
          </a:xfrm>
          <a:prstGeom prst="rect">
            <a:avLst/>
          </a:prstGeom>
          <a:noFill/>
          <a:ln>
            <a:noFill/>
          </a:ln>
        </p:spPr>
        <p:txBody>
          <a:bodyPr anchorCtr="0" anchor="t" bIns="0" lIns="0" spcFirstLastPara="1" rIns="0" wrap="square" tIns="0">
            <a:noAutofit/>
          </a:bodyPr>
          <a:lstStyle/>
          <a:p>
            <a:pPr indent="0" lvl="0" marL="0" marR="0" rtl="0" algn="r">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17</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A25"/>
        </a:solidFill>
      </p:bgPr>
    </p:bg>
    <p:spTree>
      <p:nvGrpSpPr>
        <p:cNvPr id="1095" name="Shape 1095"/>
        <p:cNvGrpSpPr/>
        <p:nvPr/>
      </p:nvGrpSpPr>
      <p:grpSpPr>
        <a:xfrm>
          <a:off x="0" y="0"/>
          <a:ext cx="0" cy="0"/>
          <a:chOff x="0" y="0"/>
          <a:chExt cx="0" cy="0"/>
        </a:xfrm>
      </p:grpSpPr>
      <p:sp>
        <p:nvSpPr>
          <p:cNvPr id="1096" name="Google Shape;1096;p22"/>
          <p:cNvSpPr/>
          <p:nvPr/>
        </p:nvSpPr>
        <p:spPr>
          <a:xfrm>
            <a:off x="838200" y="428625"/>
            <a:ext cx="13239750" cy="2857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350"/>
              <a:buFont typeface="Arial"/>
              <a:buNone/>
            </a:pPr>
            <a:r>
              <a:rPr b="1" lang="en-US" sz="1350">
                <a:solidFill>
                  <a:srgbClr val="A5B5C3"/>
                </a:solidFill>
                <a:latin typeface="Arial"/>
                <a:ea typeface="Arial"/>
                <a:cs typeface="Arial"/>
                <a:sym typeface="Arial"/>
              </a:rPr>
              <a:t>ТОЧНАЯ АБСТРАКЦИЯ</a:t>
            </a:r>
            <a:endParaRPr/>
          </a:p>
        </p:txBody>
      </p:sp>
      <p:sp>
        <p:nvSpPr>
          <p:cNvPr id="1097" name="Google Shape;1097;p22"/>
          <p:cNvSpPr/>
          <p:nvPr/>
        </p:nvSpPr>
        <p:spPr>
          <a:xfrm>
            <a:off x="838200" y="1028700"/>
            <a:ext cx="13563600" cy="1295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3900"/>
              <a:buFont typeface="Arial"/>
              <a:buNone/>
            </a:pPr>
            <a:r>
              <a:rPr b="1" lang="en-US" sz="3900">
                <a:solidFill>
                  <a:srgbClr val="F4F0E7"/>
                </a:solidFill>
                <a:latin typeface="Arial"/>
                <a:ea typeface="Arial"/>
                <a:cs typeface="Arial"/>
                <a:sym typeface="Arial"/>
              </a:rPr>
              <a:t>Несколько PDB: максимум безопасен</a:t>
            </a:r>
            <a:endParaRPr/>
          </a:p>
        </p:txBody>
      </p:sp>
      <p:sp>
        <p:nvSpPr>
          <p:cNvPr id="1098" name="Google Shape;1098;p22"/>
          <p:cNvSpPr/>
          <p:nvPr/>
        </p:nvSpPr>
        <p:spPr>
          <a:xfrm>
            <a:off x="838200" y="3000375"/>
            <a:ext cx="13563600" cy="161925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64DEC3"/>
              </a:buClr>
              <a:buSzPts val="5400"/>
              <a:buFont typeface="Cambria Math"/>
              <a:buNone/>
            </a:pPr>
            <a:r>
              <a:rPr b="0" lang="en-US" sz="5400">
                <a:solidFill>
                  <a:srgbClr val="64DEC3"/>
                </a:solidFill>
                <a:latin typeface="Cambria Math"/>
                <a:ea typeface="Cambria Math"/>
                <a:cs typeface="Cambria Math"/>
                <a:sym typeface="Cambria Math"/>
              </a:rPr>
              <a:t>h(s) = max { h₁(s), h₂(s), h₃(s) }</a:t>
            </a:r>
            <a:endParaRPr/>
          </a:p>
        </p:txBody>
      </p:sp>
      <p:sp>
        <p:nvSpPr>
          <p:cNvPr id="1099" name="Google Shape;1099;p22"/>
          <p:cNvSpPr/>
          <p:nvPr/>
        </p:nvSpPr>
        <p:spPr>
          <a:xfrm>
            <a:off x="838200" y="5419725"/>
            <a:ext cx="13563600" cy="85725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F4F0E7"/>
              </a:buClr>
              <a:buSzPts val="2400"/>
              <a:buFont typeface="Arial"/>
              <a:buNone/>
            </a:pPr>
            <a:r>
              <a:rPr b="0" lang="en-US" sz="2400">
                <a:solidFill>
                  <a:srgbClr val="F4F0E7"/>
                </a:solidFill>
                <a:latin typeface="Arial"/>
                <a:ea typeface="Arial"/>
                <a:cs typeface="Arial"/>
                <a:sym typeface="Arial"/>
              </a:rPr>
              <a:t>Один ход может менять сразу несколько шаблонов</a:t>
            </a:r>
            <a:endParaRPr/>
          </a:p>
        </p:txBody>
      </p:sp>
      <p:sp>
        <p:nvSpPr>
          <p:cNvPr id="1100" name="Google Shape;1100;p22"/>
          <p:cNvSpPr/>
          <p:nvPr/>
        </p:nvSpPr>
        <p:spPr>
          <a:xfrm>
            <a:off x="838200" y="7381875"/>
            <a:ext cx="13563600" cy="4762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800"/>
              <a:buFont typeface="Arial"/>
              <a:buNone/>
            </a:pPr>
            <a:r>
              <a:rPr b="0" lang="en-US" sz="1800">
                <a:solidFill>
                  <a:srgbClr val="A5B5C3"/>
                </a:solidFill>
                <a:latin typeface="Arial"/>
                <a:ea typeface="Arial"/>
                <a:cs typeface="Arial"/>
                <a:sym typeface="Arial"/>
              </a:rPr>
              <a:t>Сумма требует отдельного разбиения стоимости ходов</a:t>
            </a:r>
            <a:endParaRPr/>
          </a:p>
        </p:txBody>
      </p:sp>
      <p:sp>
        <p:nvSpPr>
          <p:cNvPr id="1101" name="Google Shape;1101;p22"/>
          <p:cNvSpPr/>
          <p:nvPr/>
        </p:nvSpPr>
        <p:spPr>
          <a:xfrm>
            <a:off x="838200" y="7934325"/>
            <a:ext cx="13563600" cy="9525"/>
          </a:xfrm>
          <a:custGeom>
            <a:rect b="b" l="l" r="r" t="t"/>
            <a:pathLst>
              <a:path extrusionOk="0" h="9525" w="13563600">
                <a:moveTo>
                  <a:pt x="0" y="0"/>
                </a:moveTo>
                <a:lnTo>
                  <a:pt x="13563600" y="0"/>
                </a:lnTo>
              </a:path>
            </a:pathLst>
          </a:custGeom>
          <a:noFill/>
          <a:ln cap="flat" cmpd="sng" w="9525">
            <a:solidFill>
              <a:srgbClr val="354857"/>
            </a:solidFill>
            <a:prstDash val="solid"/>
            <a:round/>
            <a:headEnd len="sm" w="sm" type="none"/>
            <a:tailEnd len="sm" w="sm" type="none"/>
          </a:ln>
        </p:spPr>
      </p:sp>
      <p:sp>
        <p:nvSpPr>
          <p:cNvPr id="1102" name="Google Shape;1102;p22"/>
          <p:cNvSpPr/>
          <p:nvPr/>
        </p:nvSpPr>
        <p:spPr>
          <a:xfrm>
            <a:off x="13620750" y="8039100"/>
            <a:ext cx="781050" cy="333375"/>
          </a:xfrm>
          <a:prstGeom prst="rect">
            <a:avLst/>
          </a:prstGeom>
          <a:noFill/>
          <a:ln>
            <a:noFill/>
          </a:ln>
        </p:spPr>
        <p:txBody>
          <a:bodyPr anchorCtr="0" anchor="t" bIns="0" lIns="0" spcFirstLastPara="1" rIns="0" wrap="square" tIns="0">
            <a:noAutofit/>
          </a:bodyPr>
          <a:lstStyle/>
          <a:p>
            <a:pPr indent="0" lvl="0" marL="0" marR="0" rtl="0" algn="r">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18</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0E8"/>
        </a:solidFill>
      </p:bgPr>
    </p:bg>
    <p:spTree>
      <p:nvGrpSpPr>
        <p:cNvPr id="1107" name="Shape 1107"/>
        <p:cNvGrpSpPr/>
        <p:nvPr/>
      </p:nvGrpSpPr>
      <p:grpSpPr>
        <a:xfrm>
          <a:off x="0" y="0"/>
          <a:ext cx="0" cy="0"/>
          <a:chOff x="0" y="0"/>
          <a:chExt cx="0" cy="0"/>
        </a:xfrm>
      </p:grpSpPr>
      <p:sp>
        <p:nvSpPr>
          <p:cNvPr id="1108" name="Google Shape;1108;p23"/>
          <p:cNvSpPr/>
          <p:nvPr/>
        </p:nvSpPr>
        <p:spPr>
          <a:xfrm>
            <a:off x="838200" y="428625"/>
            <a:ext cx="13239750" cy="2857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567080"/>
              </a:buClr>
              <a:buSzPts val="1350"/>
              <a:buFont typeface="Arial"/>
              <a:buNone/>
            </a:pPr>
            <a:r>
              <a:rPr b="1" lang="en-US" sz="1350">
                <a:solidFill>
                  <a:srgbClr val="567080"/>
                </a:solidFill>
                <a:latin typeface="Arial"/>
                <a:ea typeface="Arial"/>
                <a:cs typeface="Arial"/>
                <a:sym typeface="Arial"/>
              </a:rPr>
              <a:t>ТОЧНАЯ АБСТРАКЦИЯ</a:t>
            </a:r>
            <a:endParaRPr/>
          </a:p>
        </p:txBody>
      </p:sp>
      <p:sp>
        <p:nvSpPr>
          <p:cNvPr id="1109" name="Google Shape;1109;p23"/>
          <p:cNvSpPr/>
          <p:nvPr/>
        </p:nvSpPr>
        <p:spPr>
          <a:xfrm>
            <a:off x="838200" y="1028700"/>
            <a:ext cx="13563600" cy="1295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162736"/>
              </a:buClr>
              <a:buSzPts val="3900"/>
              <a:buFont typeface="Arial"/>
              <a:buNone/>
            </a:pPr>
            <a:r>
              <a:rPr b="1" lang="en-US" sz="3900">
                <a:solidFill>
                  <a:srgbClr val="162736"/>
                </a:solidFill>
                <a:latin typeface="Arial"/>
                <a:ea typeface="Arial"/>
                <a:cs typeface="Arial"/>
                <a:sym typeface="Arial"/>
              </a:rPr>
              <a:t>Korf: оптимальные решения случайных кубиков</a:t>
            </a:r>
            <a:endParaRPr/>
          </a:p>
        </p:txBody>
      </p:sp>
      <p:pic>
        <p:nvPicPr>
          <p:cNvPr id="1110" name="Google Shape;1110;p23"/>
          <p:cNvPicPr preferRelativeResize="0"/>
          <p:nvPr/>
        </p:nvPicPr>
        <p:blipFill rotWithShape="1">
          <a:blip r:embed="rId3">
            <a:alphaModFix/>
          </a:blip>
          <a:srcRect b="0" l="0" r="0" t="0"/>
          <a:stretch/>
        </p:blipFill>
        <p:spPr>
          <a:xfrm>
            <a:off x="838200" y="2800350"/>
            <a:ext cx="8191500" cy="4057650"/>
          </a:xfrm>
          <a:prstGeom prst="rect">
            <a:avLst/>
          </a:prstGeom>
          <a:noFill/>
          <a:ln>
            <a:noFill/>
          </a:ln>
        </p:spPr>
      </p:pic>
      <p:sp>
        <p:nvSpPr>
          <p:cNvPr id="1111" name="Google Shape;1111;p23"/>
          <p:cNvSpPr/>
          <p:nvPr/>
        </p:nvSpPr>
        <p:spPr>
          <a:xfrm>
            <a:off x="838200" y="2324100"/>
            <a:ext cx="12858750" cy="3238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162736"/>
              </a:buClr>
              <a:buSzPts val="1875"/>
              <a:buFont typeface="Arial"/>
              <a:buNone/>
            </a:pPr>
            <a:r>
              <a:rPr b="1" lang="en-US" sz="1875">
                <a:solidFill>
                  <a:srgbClr val="162736"/>
                </a:solidFill>
                <a:latin typeface="Arial"/>
                <a:ea typeface="Arial"/>
                <a:cs typeface="Arial"/>
                <a:sym typeface="Arial"/>
              </a:rPr>
              <a:t>Число задач</a:t>
            </a:r>
            <a:endParaRPr/>
          </a:p>
        </p:txBody>
      </p:sp>
      <p:sp>
        <p:nvSpPr>
          <p:cNvPr id="1112" name="Google Shape;1112;p23"/>
          <p:cNvSpPr/>
          <p:nvPr/>
        </p:nvSpPr>
        <p:spPr>
          <a:xfrm>
            <a:off x="838200" y="7381875"/>
            <a:ext cx="13563600" cy="4762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567080"/>
              </a:buClr>
              <a:buSzPts val="1800"/>
              <a:buFont typeface="Arial"/>
              <a:buNone/>
            </a:pPr>
            <a:r>
              <a:rPr b="0" lang="en-US" sz="1800">
                <a:solidFill>
                  <a:srgbClr val="567080"/>
                </a:solidFill>
                <a:latin typeface="Arial"/>
                <a:ea typeface="Arial"/>
                <a:cs typeface="Arial"/>
                <a:sym typeface="Arial"/>
              </a:rPr>
              <a:t>Sun UltraSPARC Model 1 · 10 случайных задач · HTM · Korf, 1997</a:t>
            </a:r>
            <a:endParaRPr/>
          </a:p>
        </p:txBody>
      </p:sp>
      <p:sp>
        <p:nvSpPr>
          <p:cNvPr id="1113" name="Google Shape;1113;p23"/>
          <p:cNvSpPr/>
          <p:nvPr/>
        </p:nvSpPr>
        <p:spPr>
          <a:xfrm>
            <a:off x="838200" y="7934325"/>
            <a:ext cx="13563600" cy="9525"/>
          </a:xfrm>
          <a:custGeom>
            <a:rect b="b" l="l" r="r" t="t"/>
            <a:pathLst>
              <a:path extrusionOk="0" h="9525" w="13563600">
                <a:moveTo>
                  <a:pt x="0" y="0"/>
                </a:moveTo>
                <a:lnTo>
                  <a:pt x="13563600" y="0"/>
                </a:lnTo>
              </a:path>
            </a:pathLst>
          </a:custGeom>
          <a:noFill/>
          <a:ln cap="flat" cmpd="sng" w="9525">
            <a:solidFill>
              <a:srgbClr val="CCD4D7"/>
            </a:solidFill>
            <a:prstDash val="solid"/>
            <a:round/>
            <a:headEnd len="sm" w="sm" type="none"/>
            <a:tailEnd len="sm" w="sm" type="none"/>
          </a:ln>
        </p:spPr>
      </p:sp>
      <p:pic>
        <p:nvPicPr>
          <p:cNvPr id="1114" name="Google Shape;1114;p23"/>
          <p:cNvPicPr preferRelativeResize="0"/>
          <p:nvPr/>
        </p:nvPicPr>
        <p:blipFill rotWithShape="1">
          <a:blip r:embed="rId4">
            <a:alphaModFix/>
          </a:blip>
          <a:srcRect b="0" l="0" r="0" t="0"/>
          <a:stretch/>
        </p:blipFill>
        <p:spPr>
          <a:xfrm>
            <a:off x="10763250" y="2600325"/>
            <a:ext cx="2800350" cy="2400300"/>
          </a:xfrm>
          <a:prstGeom prst="rect">
            <a:avLst/>
          </a:prstGeom>
          <a:noFill/>
          <a:ln>
            <a:noFill/>
          </a:ln>
        </p:spPr>
      </p:pic>
      <p:sp>
        <p:nvSpPr>
          <p:cNvPr id="1115" name="Google Shape;1115;p23"/>
          <p:cNvSpPr/>
          <p:nvPr/>
        </p:nvSpPr>
        <p:spPr>
          <a:xfrm>
            <a:off x="13620750" y="8039100"/>
            <a:ext cx="781050" cy="333375"/>
          </a:xfrm>
          <a:prstGeom prst="rect">
            <a:avLst/>
          </a:prstGeom>
          <a:noFill/>
          <a:ln>
            <a:noFill/>
          </a:ln>
        </p:spPr>
        <p:txBody>
          <a:bodyPr anchorCtr="0" anchor="t" bIns="0" lIns="0" spcFirstLastPara="1" rIns="0" wrap="square" tIns="0">
            <a:noAutofit/>
          </a:bodyPr>
          <a:lstStyle/>
          <a:p>
            <a:pPr indent="0" lvl="0" marL="0" marR="0" rtl="0" algn="r">
              <a:lnSpc>
                <a:spcPct val="112000"/>
              </a:lnSpc>
              <a:spcBef>
                <a:spcPts val="0"/>
              </a:spcBef>
              <a:spcAft>
                <a:spcPts val="0"/>
              </a:spcAft>
              <a:buClr>
                <a:srgbClr val="567080"/>
              </a:buClr>
              <a:buSzPts val="1650"/>
              <a:buFont typeface="Arial"/>
              <a:buNone/>
            </a:pPr>
            <a:r>
              <a:rPr b="0" lang="en-US" sz="1650">
                <a:solidFill>
                  <a:srgbClr val="567080"/>
                </a:solidFill>
                <a:latin typeface="Arial"/>
                <a:ea typeface="Arial"/>
                <a:cs typeface="Arial"/>
                <a:sym typeface="Arial"/>
              </a:rPr>
              <a:t>19</a:t>
            </a:r>
            <a:endParaRPr/>
          </a:p>
        </p:txBody>
      </p:sp>
      <p:sp>
        <p:nvSpPr>
          <p:cNvPr id="1116" name="Google Shape;1116;p23"/>
          <p:cNvSpPr/>
          <p:nvPr/>
        </p:nvSpPr>
        <p:spPr>
          <a:xfrm>
            <a:off x="9525000" y="5305425"/>
            <a:ext cx="4876800" cy="4762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162736"/>
              </a:buClr>
              <a:buSzPts val="2250"/>
              <a:buFont typeface="Arial"/>
              <a:buNone/>
            </a:pPr>
            <a:r>
              <a:rPr b="1" lang="en-US" sz="2250">
                <a:solidFill>
                  <a:srgbClr val="162736"/>
                </a:solidFill>
                <a:latin typeface="Arial"/>
                <a:ea typeface="Arial"/>
                <a:cs typeface="Arial"/>
                <a:sym typeface="Arial"/>
              </a:rPr>
              <a:t>Один проход IDA* с PDB</a:t>
            </a:r>
            <a:endParaRPr/>
          </a:p>
        </p:txBody>
      </p:sp>
      <p:sp>
        <p:nvSpPr>
          <p:cNvPr id="1117" name="Google Shape;1117;p23"/>
          <p:cNvSpPr/>
          <p:nvPr/>
        </p:nvSpPr>
        <p:spPr>
          <a:xfrm>
            <a:off x="9525000" y="5905500"/>
            <a:ext cx="4876800" cy="8191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567080"/>
              </a:buClr>
              <a:buSzPts val="2175"/>
              <a:buFont typeface="Arial"/>
              <a:buNone/>
            </a:pPr>
            <a:r>
              <a:rPr b="1" lang="en-US" sz="2175">
                <a:solidFill>
                  <a:srgbClr val="567080"/>
                </a:solidFill>
                <a:latin typeface="Arial"/>
                <a:ea typeface="Arial"/>
                <a:cs typeface="Arial"/>
                <a:sym typeface="Arial"/>
              </a:rPr>
              <a:t>Проверка решений до 16 ходов:</a:t>
            </a:r>
            <a:endParaRPr/>
          </a:p>
          <a:p>
            <a:pPr indent="0" lvl="0" marL="0" marR="0" rtl="0" algn="l">
              <a:lnSpc>
                <a:spcPct val="112000"/>
              </a:lnSpc>
              <a:spcBef>
                <a:spcPts val="0"/>
              </a:spcBef>
              <a:spcAft>
                <a:spcPts val="0"/>
              </a:spcAft>
              <a:buClr>
                <a:srgbClr val="567080"/>
              </a:buClr>
              <a:buSzPts val="2175"/>
              <a:buFont typeface="Arial"/>
              <a:buNone/>
            </a:pPr>
            <a:r>
              <a:rPr b="1" lang="en-US" sz="2175">
                <a:solidFill>
                  <a:srgbClr val="567080"/>
                </a:solidFill>
                <a:latin typeface="Arial"/>
                <a:ea typeface="Arial"/>
                <a:cs typeface="Arial"/>
                <a:sym typeface="Arial"/>
              </a:rPr>
              <a:t>менее 4 часов</a:t>
            </a:r>
            <a:endParaRPr/>
          </a:p>
        </p:txBody>
      </p:sp>
      <p:sp>
        <p:nvSpPr>
          <p:cNvPr id="1118" name="Google Shape;1118;p23"/>
          <p:cNvSpPr/>
          <p:nvPr/>
        </p:nvSpPr>
        <p:spPr>
          <a:xfrm>
            <a:off x="9525000" y="6819900"/>
            <a:ext cx="4876800" cy="7620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567080"/>
              </a:buClr>
              <a:buSzPts val="2175"/>
              <a:buFont typeface="Arial"/>
              <a:buNone/>
            </a:pPr>
            <a:r>
              <a:rPr b="1" lang="en-US" sz="2175">
                <a:solidFill>
                  <a:srgbClr val="567080"/>
                </a:solidFill>
                <a:latin typeface="Arial"/>
                <a:ea typeface="Arial"/>
                <a:cs typeface="Arial"/>
                <a:sym typeface="Arial"/>
              </a:rPr>
              <a:t>Проверка решений до 17 ходов:</a:t>
            </a:r>
            <a:endParaRPr/>
          </a:p>
          <a:p>
            <a:pPr indent="0" lvl="0" marL="0" marR="0" rtl="0" algn="l">
              <a:lnSpc>
                <a:spcPct val="112000"/>
              </a:lnSpc>
              <a:spcBef>
                <a:spcPts val="0"/>
              </a:spcBef>
              <a:spcAft>
                <a:spcPts val="0"/>
              </a:spcAft>
              <a:buClr>
                <a:srgbClr val="567080"/>
              </a:buClr>
              <a:buSzPts val="2175"/>
              <a:buFont typeface="Arial"/>
              <a:buNone/>
            </a:pPr>
            <a:r>
              <a:rPr b="1" lang="en-US" sz="2175">
                <a:solidFill>
                  <a:srgbClr val="567080"/>
                </a:solidFill>
                <a:latin typeface="Arial"/>
                <a:ea typeface="Arial"/>
                <a:cs typeface="Arial"/>
                <a:sym typeface="Arial"/>
              </a:rPr>
              <a:t>около 2 суток</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A25"/>
        </a:solidFill>
      </p:bgPr>
    </p:bg>
    <p:spTree>
      <p:nvGrpSpPr>
        <p:cNvPr id="1123" name="Shape 1123"/>
        <p:cNvGrpSpPr/>
        <p:nvPr/>
      </p:nvGrpSpPr>
      <p:grpSpPr>
        <a:xfrm>
          <a:off x="0" y="0"/>
          <a:ext cx="0" cy="0"/>
          <a:chOff x="0" y="0"/>
          <a:chExt cx="0" cy="0"/>
        </a:xfrm>
      </p:grpSpPr>
      <p:sp>
        <p:nvSpPr>
          <p:cNvPr id="1124" name="Google Shape;1124;p24"/>
          <p:cNvSpPr/>
          <p:nvPr/>
        </p:nvSpPr>
        <p:spPr>
          <a:xfrm>
            <a:off x="838200" y="428625"/>
            <a:ext cx="13239750" cy="2857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350"/>
              <a:buFont typeface="Arial"/>
              <a:buNone/>
            </a:pPr>
            <a:r>
              <a:rPr b="1" lang="en-US" sz="1350">
                <a:solidFill>
                  <a:srgbClr val="A5B5C3"/>
                </a:solidFill>
                <a:latin typeface="Arial"/>
                <a:ea typeface="Arial"/>
                <a:cs typeface="Arial"/>
                <a:sym typeface="Arial"/>
              </a:rPr>
              <a:t>ТОЧНАЯ АБСТРАКЦИЯ</a:t>
            </a:r>
            <a:endParaRPr/>
          </a:p>
        </p:txBody>
      </p:sp>
      <p:sp>
        <p:nvSpPr>
          <p:cNvPr id="1125" name="Google Shape;1125;p24"/>
          <p:cNvSpPr/>
          <p:nvPr/>
        </p:nvSpPr>
        <p:spPr>
          <a:xfrm>
            <a:off x="838200" y="1028700"/>
            <a:ext cx="13563600" cy="1295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3900"/>
              <a:buFont typeface="Arial"/>
              <a:buNone/>
            </a:pPr>
            <a:r>
              <a:rPr b="1" lang="en-US" sz="3900">
                <a:solidFill>
                  <a:srgbClr val="F4F0E7"/>
                </a:solidFill>
                <a:latin typeface="Arial"/>
                <a:ea typeface="Arial"/>
                <a:cs typeface="Arial"/>
                <a:sym typeface="Arial"/>
              </a:rPr>
              <a:t>Таблица хранит знания, но занимает память</a:t>
            </a:r>
            <a:endParaRPr/>
          </a:p>
        </p:txBody>
      </p:sp>
      <p:sp>
        <p:nvSpPr>
          <p:cNvPr id="1126" name="Google Shape;1126;p24"/>
          <p:cNvSpPr/>
          <p:nvPr/>
        </p:nvSpPr>
        <p:spPr>
          <a:xfrm>
            <a:off x="7477125" y="2686050"/>
            <a:ext cx="9525" cy="4048125"/>
          </a:xfrm>
          <a:custGeom>
            <a:rect b="b" l="l" r="r" t="t"/>
            <a:pathLst>
              <a:path extrusionOk="0" h="4048125" w="9525">
                <a:moveTo>
                  <a:pt x="0" y="0"/>
                </a:moveTo>
                <a:lnTo>
                  <a:pt x="0" y="4048125"/>
                </a:lnTo>
              </a:path>
            </a:pathLst>
          </a:custGeom>
          <a:noFill/>
          <a:ln cap="flat" cmpd="sng" w="9525">
            <a:solidFill>
              <a:srgbClr val="354857"/>
            </a:solidFill>
            <a:prstDash val="solid"/>
            <a:round/>
            <a:headEnd len="sm" w="sm" type="none"/>
            <a:tailEnd len="sm" w="sm" type="none"/>
          </a:ln>
        </p:spPr>
      </p:sp>
      <p:sp>
        <p:nvSpPr>
          <p:cNvPr id="1127" name="Google Shape;1127;p24"/>
          <p:cNvSpPr/>
          <p:nvPr/>
        </p:nvSpPr>
        <p:spPr>
          <a:xfrm>
            <a:off x="838200" y="2714625"/>
            <a:ext cx="6191250" cy="7048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64DEC3"/>
              </a:buClr>
              <a:buSzPts val="3000"/>
              <a:buFont typeface="Arial"/>
              <a:buNone/>
            </a:pPr>
            <a:r>
              <a:rPr b="1" lang="en-US" sz="3000">
                <a:solidFill>
                  <a:srgbClr val="64DEC3"/>
                </a:solidFill>
                <a:latin typeface="Arial"/>
                <a:ea typeface="Arial"/>
                <a:cs typeface="Arial"/>
                <a:sym typeface="Arial"/>
              </a:rPr>
              <a:t>Сильная сторона</a:t>
            </a:r>
            <a:endParaRPr/>
          </a:p>
        </p:txBody>
      </p:sp>
      <p:sp>
        <p:nvSpPr>
          <p:cNvPr id="1128" name="Google Shape;1128;p24"/>
          <p:cNvSpPr/>
          <p:nvPr/>
        </p:nvSpPr>
        <p:spPr>
          <a:xfrm>
            <a:off x="838200" y="3619500"/>
            <a:ext cx="6191250" cy="8477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2325"/>
              <a:buFont typeface="Arial"/>
              <a:buNone/>
            </a:pPr>
            <a:r>
              <a:rPr b="0" lang="en-US" sz="2325">
                <a:solidFill>
                  <a:srgbClr val="F4F0E7"/>
                </a:solidFill>
                <a:latin typeface="Arial"/>
                <a:ea typeface="Arial"/>
                <a:cs typeface="Arial"/>
                <a:sym typeface="Arial"/>
              </a:rPr>
              <a:t>Точное расстояние подзадачи</a:t>
            </a:r>
            <a:endParaRPr/>
          </a:p>
        </p:txBody>
      </p:sp>
      <p:sp>
        <p:nvSpPr>
          <p:cNvPr id="1129" name="Google Shape;1129;p24"/>
          <p:cNvSpPr/>
          <p:nvPr/>
        </p:nvSpPr>
        <p:spPr>
          <a:xfrm>
            <a:off x="838200" y="4524375"/>
            <a:ext cx="6191250" cy="8477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2325"/>
              <a:buFont typeface="Arial"/>
              <a:buNone/>
            </a:pPr>
            <a:r>
              <a:rPr b="0" lang="en-US" sz="2325">
                <a:solidFill>
                  <a:srgbClr val="F4F0E7"/>
                </a:solidFill>
                <a:latin typeface="Arial"/>
                <a:ea typeface="Arial"/>
                <a:cs typeface="Arial"/>
                <a:sym typeface="Arial"/>
              </a:rPr>
              <a:t>Доказанная допустимость</a:t>
            </a:r>
            <a:endParaRPr/>
          </a:p>
        </p:txBody>
      </p:sp>
      <p:sp>
        <p:nvSpPr>
          <p:cNvPr id="1130" name="Google Shape;1130;p24"/>
          <p:cNvSpPr/>
          <p:nvPr/>
        </p:nvSpPr>
        <p:spPr>
          <a:xfrm>
            <a:off x="8143875" y="2714625"/>
            <a:ext cx="6191250" cy="7048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6C86B"/>
              </a:buClr>
              <a:buSzPts val="3000"/>
              <a:buFont typeface="Arial"/>
              <a:buNone/>
            </a:pPr>
            <a:r>
              <a:rPr b="1" lang="en-US" sz="3000">
                <a:solidFill>
                  <a:srgbClr val="F6C86B"/>
                </a:solidFill>
                <a:latin typeface="Arial"/>
                <a:ea typeface="Arial"/>
                <a:cs typeface="Arial"/>
                <a:sym typeface="Arial"/>
              </a:rPr>
              <a:t>Цена</a:t>
            </a:r>
            <a:endParaRPr/>
          </a:p>
        </p:txBody>
      </p:sp>
      <p:sp>
        <p:nvSpPr>
          <p:cNvPr id="1131" name="Google Shape;1131;p24"/>
          <p:cNvSpPr/>
          <p:nvPr/>
        </p:nvSpPr>
        <p:spPr>
          <a:xfrm>
            <a:off x="8143875" y="3619500"/>
            <a:ext cx="6191250" cy="8477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2325"/>
              <a:buFont typeface="Arial"/>
              <a:buNone/>
            </a:pPr>
            <a:r>
              <a:rPr b="0" lang="en-US" sz="2325">
                <a:solidFill>
                  <a:srgbClr val="F4F0E7"/>
                </a:solidFill>
                <a:latin typeface="Arial"/>
                <a:ea typeface="Arial"/>
                <a:cs typeface="Arial"/>
                <a:sym typeface="Arial"/>
              </a:rPr>
              <a:t>Размер таблицы</a:t>
            </a:r>
            <a:endParaRPr/>
          </a:p>
        </p:txBody>
      </p:sp>
      <p:sp>
        <p:nvSpPr>
          <p:cNvPr id="1132" name="Google Shape;1132;p24"/>
          <p:cNvSpPr/>
          <p:nvPr/>
        </p:nvSpPr>
        <p:spPr>
          <a:xfrm>
            <a:off x="8143875" y="4524375"/>
            <a:ext cx="6191250" cy="8477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2325"/>
              <a:buFont typeface="Arial"/>
              <a:buNone/>
            </a:pPr>
            <a:r>
              <a:rPr b="0" lang="en-US" sz="2325">
                <a:solidFill>
                  <a:srgbClr val="F4F0E7"/>
                </a:solidFill>
                <a:latin typeface="Arial"/>
                <a:ea typeface="Arial"/>
                <a:cs typeface="Arial"/>
                <a:sym typeface="Arial"/>
              </a:rPr>
              <a:t>Выбор абстракции человеком</a:t>
            </a:r>
            <a:endParaRPr/>
          </a:p>
        </p:txBody>
      </p:sp>
      <p:sp>
        <p:nvSpPr>
          <p:cNvPr id="1133" name="Google Shape;1133;p24"/>
          <p:cNvSpPr/>
          <p:nvPr/>
        </p:nvSpPr>
        <p:spPr>
          <a:xfrm>
            <a:off x="838200" y="7381875"/>
            <a:ext cx="13563600" cy="4762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800"/>
              <a:buFont typeface="Arial"/>
              <a:buNone/>
            </a:pPr>
            <a:r>
              <a:rPr b="0" lang="en-US" sz="1800">
                <a:solidFill>
                  <a:srgbClr val="A5B5C3"/>
                </a:solidFill>
                <a:latin typeface="Arial"/>
                <a:ea typeface="Arial"/>
                <a:cs typeface="Arial"/>
                <a:sym typeface="Arial"/>
              </a:rPr>
              <a:t>Сильнее шаблон → больше памяти</a:t>
            </a:r>
            <a:endParaRPr/>
          </a:p>
        </p:txBody>
      </p:sp>
      <p:sp>
        <p:nvSpPr>
          <p:cNvPr id="1134" name="Google Shape;1134;p24"/>
          <p:cNvSpPr/>
          <p:nvPr/>
        </p:nvSpPr>
        <p:spPr>
          <a:xfrm>
            <a:off x="838200" y="7934325"/>
            <a:ext cx="13563600" cy="9525"/>
          </a:xfrm>
          <a:custGeom>
            <a:rect b="b" l="l" r="r" t="t"/>
            <a:pathLst>
              <a:path extrusionOk="0" h="9525" w="13563600">
                <a:moveTo>
                  <a:pt x="0" y="0"/>
                </a:moveTo>
                <a:lnTo>
                  <a:pt x="13563600" y="0"/>
                </a:lnTo>
              </a:path>
            </a:pathLst>
          </a:custGeom>
          <a:noFill/>
          <a:ln cap="flat" cmpd="sng" w="9525">
            <a:solidFill>
              <a:srgbClr val="354857"/>
            </a:solidFill>
            <a:prstDash val="solid"/>
            <a:round/>
            <a:headEnd len="sm" w="sm" type="none"/>
            <a:tailEnd len="sm" w="sm" type="none"/>
          </a:ln>
        </p:spPr>
      </p:sp>
      <p:sp>
        <p:nvSpPr>
          <p:cNvPr id="1135" name="Google Shape;1135;p24"/>
          <p:cNvSpPr/>
          <p:nvPr/>
        </p:nvSpPr>
        <p:spPr>
          <a:xfrm>
            <a:off x="13620750" y="8039100"/>
            <a:ext cx="781050" cy="333375"/>
          </a:xfrm>
          <a:prstGeom prst="rect">
            <a:avLst/>
          </a:prstGeom>
          <a:noFill/>
          <a:ln>
            <a:noFill/>
          </a:ln>
        </p:spPr>
        <p:txBody>
          <a:bodyPr anchorCtr="0" anchor="t" bIns="0" lIns="0" spcFirstLastPara="1" rIns="0" wrap="square" tIns="0">
            <a:noAutofit/>
          </a:bodyPr>
          <a:lstStyle/>
          <a:p>
            <a:pPr indent="0" lvl="0" marL="0" marR="0" rtl="0" algn="r">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20</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A25"/>
        </a:solidFill>
      </p:bgPr>
    </p:bg>
    <p:spTree>
      <p:nvGrpSpPr>
        <p:cNvPr id="1140" name="Shape 1140"/>
        <p:cNvGrpSpPr/>
        <p:nvPr/>
      </p:nvGrpSpPr>
      <p:grpSpPr>
        <a:xfrm>
          <a:off x="0" y="0"/>
          <a:ext cx="0" cy="0"/>
          <a:chOff x="0" y="0"/>
          <a:chExt cx="0" cy="0"/>
        </a:xfrm>
      </p:grpSpPr>
      <p:sp>
        <p:nvSpPr>
          <p:cNvPr id="1141" name="Google Shape;1141;p25"/>
          <p:cNvSpPr/>
          <p:nvPr/>
        </p:nvSpPr>
        <p:spPr>
          <a:xfrm>
            <a:off x="838200" y="428625"/>
            <a:ext cx="13239750" cy="2857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350"/>
              <a:buFont typeface="Arial"/>
              <a:buNone/>
            </a:pPr>
            <a:r>
              <a:rPr b="1" lang="en-US" sz="1350">
                <a:solidFill>
                  <a:srgbClr val="A5B5C3"/>
                </a:solidFill>
                <a:latin typeface="Arial"/>
                <a:ea typeface="Arial"/>
                <a:cs typeface="Arial"/>
                <a:sym typeface="Arial"/>
              </a:rPr>
              <a:t>ГЛОБАЛЬНАЯ ГЕОМЕТРИЯ</a:t>
            </a:r>
            <a:endParaRPr/>
          </a:p>
        </p:txBody>
      </p:sp>
      <p:sp>
        <p:nvSpPr>
          <p:cNvPr id="1142" name="Google Shape;1142;p25"/>
          <p:cNvSpPr/>
          <p:nvPr/>
        </p:nvSpPr>
        <p:spPr>
          <a:xfrm>
            <a:off x="838200" y="1028700"/>
            <a:ext cx="13563600" cy="1295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3900"/>
              <a:buFont typeface="Arial"/>
              <a:buNone/>
            </a:pPr>
            <a:r>
              <a:rPr b="1" lang="en-US" sz="3900">
                <a:solidFill>
                  <a:srgbClr val="F4F0E7"/>
                </a:solidFill>
                <a:latin typeface="Arial"/>
                <a:ea typeface="Arial"/>
                <a:cs typeface="Arial"/>
                <a:sym typeface="Arial"/>
              </a:rPr>
              <a:t>Число Бога: от решения к диаметру графа</a:t>
            </a:r>
            <a:endParaRPr/>
          </a:p>
        </p:txBody>
      </p:sp>
      <p:sp>
        <p:nvSpPr>
          <p:cNvPr id="1143" name="Google Shape;1143;p25"/>
          <p:cNvSpPr/>
          <p:nvPr/>
        </p:nvSpPr>
        <p:spPr>
          <a:xfrm>
            <a:off x="838200" y="7381875"/>
            <a:ext cx="13563600" cy="4762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800"/>
              <a:buFont typeface="Arial"/>
              <a:buNone/>
            </a:pPr>
            <a:r>
              <a:rPr b="0" lang="en-US" sz="1800">
                <a:solidFill>
                  <a:srgbClr val="A5B5C3"/>
                </a:solidFill>
                <a:latin typeface="Arial"/>
                <a:ea typeface="Arial"/>
                <a:cs typeface="Arial"/>
                <a:sym typeface="Arial"/>
              </a:rPr>
              <a:t>Стандартный 3×3×3 · HTM · доказанные верхние границы</a:t>
            </a:r>
            <a:endParaRPr/>
          </a:p>
        </p:txBody>
      </p:sp>
      <p:sp>
        <p:nvSpPr>
          <p:cNvPr id="1144" name="Google Shape;1144;p25"/>
          <p:cNvSpPr/>
          <p:nvPr/>
        </p:nvSpPr>
        <p:spPr>
          <a:xfrm>
            <a:off x="838200" y="7934325"/>
            <a:ext cx="13563600" cy="9525"/>
          </a:xfrm>
          <a:custGeom>
            <a:rect b="b" l="l" r="r" t="t"/>
            <a:pathLst>
              <a:path extrusionOk="0" h="9525" w="13563600">
                <a:moveTo>
                  <a:pt x="0" y="0"/>
                </a:moveTo>
                <a:lnTo>
                  <a:pt x="13563600" y="0"/>
                </a:lnTo>
              </a:path>
            </a:pathLst>
          </a:custGeom>
          <a:noFill/>
          <a:ln cap="flat" cmpd="sng" w="9525">
            <a:solidFill>
              <a:srgbClr val="354857"/>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p>
        </p:txBody>
      </p:sp>
      <p:sp>
        <p:nvSpPr>
          <p:cNvPr id="1145" name="Google Shape;1145;p25"/>
          <p:cNvSpPr/>
          <p:nvPr/>
        </p:nvSpPr>
        <p:spPr>
          <a:xfrm>
            <a:off x="838200" y="2628900"/>
            <a:ext cx="3257550" cy="21240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64DEC3"/>
              </a:buClr>
              <a:buSzPts val="11625"/>
              <a:buFont typeface="Arial"/>
              <a:buNone/>
            </a:pPr>
            <a:r>
              <a:rPr b="1" lang="en-US" sz="11625">
                <a:solidFill>
                  <a:srgbClr val="64DEC3"/>
                </a:solidFill>
                <a:latin typeface="Arial"/>
                <a:ea typeface="Arial"/>
                <a:cs typeface="Arial"/>
                <a:sym typeface="Arial"/>
              </a:rPr>
              <a:t>20</a:t>
            </a:r>
            <a:endParaRPr/>
          </a:p>
        </p:txBody>
      </p:sp>
      <p:sp>
        <p:nvSpPr>
          <p:cNvPr id="1146" name="Google Shape;1146;p25"/>
          <p:cNvSpPr/>
          <p:nvPr/>
        </p:nvSpPr>
        <p:spPr>
          <a:xfrm>
            <a:off x="5029200" y="2914650"/>
            <a:ext cx="9144000" cy="6191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3225"/>
              <a:buFont typeface="Arial"/>
              <a:buNone/>
            </a:pPr>
            <a:r>
              <a:rPr b="1" lang="en-US" sz="3225">
                <a:solidFill>
                  <a:srgbClr val="F4F0E7"/>
                </a:solidFill>
                <a:latin typeface="Arial"/>
                <a:ea typeface="Arial"/>
                <a:cs typeface="Arial"/>
                <a:sym typeface="Arial"/>
              </a:rPr>
              <a:t>Диаметр графа в HTM</a:t>
            </a:r>
            <a:endParaRPr/>
          </a:p>
        </p:txBody>
      </p:sp>
      <p:sp>
        <p:nvSpPr>
          <p:cNvPr id="1147" name="Google Shape;1147;p25"/>
          <p:cNvSpPr/>
          <p:nvPr/>
        </p:nvSpPr>
        <p:spPr>
          <a:xfrm>
            <a:off x="4810125" y="3857625"/>
            <a:ext cx="9324975" cy="771525"/>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64DEC3"/>
              </a:buClr>
              <a:buSzPts val="3225"/>
              <a:buFont typeface="Cambria Math"/>
              <a:buNone/>
            </a:pPr>
            <a:r>
              <a:rPr b="0" lang="en-US" sz="3225">
                <a:solidFill>
                  <a:srgbClr val="64DEC3"/>
                </a:solidFill>
                <a:latin typeface="Cambria Math"/>
                <a:ea typeface="Cambria Math"/>
                <a:cs typeface="Cambria Math"/>
                <a:sym typeface="Cambria Math"/>
              </a:rPr>
              <a:t>diam(Cay(G,S_HTM)) = 20</a:t>
            </a:r>
            <a:endParaRPr/>
          </a:p>
        </p:txBody>
      </p:sp>
      <p:sp>
        <p:nvSpPr>
          <p:cNvPr id="1148" name="Google Shape;1148;p25"/>
          <p:cNvSpPr/>
          <p:nvPr/>
        </p:nvSpPr>
        <p:spPr>
          <a:xfrm>
            <a:off x="838200" y="5924550"/>
            <a:ext cx="2962275" cy="9525"/>
          </a:xfrm>
          <a:custGeom>
            <a:rect b="b" l="l" r="r" t="t"/>
            <a:pathLst>
              <a:path extrusionOk="0" h="9525" w="2962275">
                <a:moveTo>
                  <a:pt x="0" y="0"/>
                </a:moveTo>
                <a:lnTo>
                  <a:pt x="2962275" y="0"/>
                </a:lnTo>
              </a:path>
            </a:pathLst>
          </a:custGeom>
          <a:noFill/>
          <a:ln cap="flat" cmpd="sng" w="28575">
            <a:solidFill>
              <a:srgbClr val="354857"/>
            </a:solidFill>
            <a:prstDash val="solid"/>
            <a:round/>
            <a:headEnd len="sm" w="sm" type="none"/>
            <a:tailEnd len="sm" w="sm" type="none"/>
          </a:ln>
        </p:spPr>
      </p:sp>
      <p:sp>
        <p:nvSpPr>
          <p:cNvPr id="1149" name="Google Shape;1149;p25"/>
          <p:cNvSpPr/>
          <p:nvPr/>
        </p:nvSpPr>
        <p:spPr>
          <a:xfrm>
            <a:off x="838200" y="5057775"/>
            <a:ext cx="2952750" cy="5429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2550"/>
              <a:buFont typeface="Arial"/>
              <a:buNone/>
            </a:pPr>
            <a:r>
              <a:rPr b="0" lang="en-US" sz="2550">
                <a:solidFill>
                  <a:srgbClr val="A5B5C3"/>
                </a:solidFill>
                <a:latin typeface="Arial"/>
                <a:ea typeface="Arial"/>
                <a:cs typeface="Arial"/>
                <a:sym typeface="Arial"/>
              </a:rPr>
              <a:t>1981</a:t>
            </a:r>
            <a:endParaRPr/>
          </a:p>
        </p:txBody>
      </p:sp>
      <p:sp>
        <p:nvSpPr>
          <p:cNvPr id="1150" name="Google Shape;1150;p25"/>
          <p:cNvSpPr/>
          <p:nvPr/>
        </p:nvSpPr>
        <p:spPr>
          <a:xfrm>
            <a:off x="838200" y="6134100"/>
            <a:ext cx="2952750" cy="914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4275"/>
              <a:buFont typeface="Arial"/>
              <a:buNone/>
            </a:pPr>
            <a:r>
              <a:rPr b="1" lang="en-US" sz="4275">
                <a:solidFill>
                  <a:srgbClr val="F4F0E7"/>
                </a:solidFill>
                <a:latin typeface="Arial"/>
                <a:ea typeface="Arial"/>
                <a:cs typeface="Arial"/>
                <a:sym typeface="Arial"/>
              </a:rPr>
              <a:t>52</a:t>
            </a:r>
            <a:endParaRPr/>
          </a:p>
        </p:txBody>
      </p:sp>
      <p:sp>
        <p:nvSpPr>
          <p:cNvPr id="1151" name="Google Shape;1151;p25"/>
          <p:cNvSpPr/>
          <p:nvPr/>
        </p:nvSpPr>
        <p:spPr>
          <a:xfrm>
            <a:off x="4229100" y="5924550"/>
            <a:ext cx="2962275" cy="9525"/>
          </a:xfrm>
          <a:custGeom>
            <a:rect b="b" l="l" r="r" t="t"/>
            <a:pathLst>
              <a:path extrusionOk="0" h="9525" w="2962275">
                <a:moveTo>
                  <a:pt x="0" y="0"/>
                </a:moveTo>
                <a:lnTo>
                  <a:pt x="2962275" y="0"/>
                </a:lnTo>
              </a:path>
            </a:pathLst>
          </a:custGeom>
          <a:noFill/>
          <a:ln cap="flat" cmpd="sng" w="28575">
            <a:solidFill>
              <a:srgbClr val="354857"/>
            </a:solidFill>
            <a:prstDash val="solid"/>
            <a:round/>
            <a:headEnd len="sm" w="sm" type="none"/>
            <a:tailEnd len="sm" w="sm" type="none"/>
          </a:ln>
        </p:spPr>
      </p:sp>
      <p:sp>
        <p:nvSpPr>
          <p:cNvPr id="1152" name="Google Shape;1152;p25"/>
          <p:cNvSpPr/>
          <p:nvPr/>
        </p:nvSpPr>
        <p:spPr>
          <a:xfrm>
            <a:off x="4229100" y="5057775"/>
            <a:ext cx="2952750" cy="5429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2550"/>
              <a:buFont typeface="Arial"/>
              <a:buNone/>
            </a:pPr>
            <a:r>
              <a:rPr b="0" lang="en-US" sz="2550">
                <a:solidFill>
                  <a:srgbClr val="A5B5C3"/>
                </a:solidFill>
                <a:latin typeface="Arial"/>
                <a:ea typeface="Arial"/>
                <a:cs typeface="Arial"/>
                <a:sym typeface="Arial"/>
              </a:rPr>
              <a:t>1995</a:t>
            </a:r>
            <a:endParaRPr/>
          </a:p>
        </p:txBody>
      </p:sp>
      <p:sp>
        <p:nvSpPr>
          <p:cNvPr id="1153" name="Google Shape;1153;p25"/>
          <p:cNvSpPr/>
          <p:nvPr/>
        </p:nvSpPr>
        <p:spPr>
          <a:xfrm>
            <a:off x="4229100" y="6134100"/>
            <a:ext cx="2952750" cy="914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4275"/>
              <a:buFont typeface="Arial"/>
              <a:buNone/>
            </a:pPr>
            <a:r>
              <a:rPr b="1" lang="en-US" sz="4275">
                <a:solidFill>
                  <a:srgbClr val="F4F0E7"/>
                </a:solidFill>
                <a:latin typeface="Arial"/>
                <a:ea typeface="Arial"/>
                <a:cs typeface="Arial"/>
                <a:sym typeface="Arial"/>
              </a:rPr>
              <a:t>29</a:t>
            </a:r>
            <a:endParaRPr/>
          </a:p>
        </p:txBody>
      </p:sp>
      <p:sp>
        <p:nvSpPr>
          <p:cNvPr id="1154" name="Google Shape;1154;p25"/>
          <p:cNvSpPr/>
          <p:nvPr/>
        </p:nvSpPr>
        <p:spPr>
          <a:xfrm>
            <a:off x="7620000" y="5924550"/>
            <a:ext cx="2962275" cy="9525"/>
          </a:xfrm>
          <a:custGeom>
            <a:rect b="b" l="l" r="r" t="t"/>
            <a:pathLst>
              <a:path extrusionOk="0" h="9525" w="2962275">
                <a:moveTo>
                  <a:pt x="0" y="0"/>
                </a:moveTo>
                <a:lnTo>
                  <a:pt x="2962275" y="0"/>
                </a:lnTo>
              </a:path>
            </a:pathLst>
          </a:custGeom>
          <a:noFill/>
          <a:ln cap="flat" cmpd="sng" w="28575">
            <a:solidFill>
              <a:srgbClr val="354857"/>
            </a:solidFill>
            <a:prstDash val="solid"/>
            <a:round/>
            <a:headEnd len="sm" w="sm" type="none"/>
            <a:tailEnd len="sm" w="sm" type="none"/>
          </a:ln>
        </p:spPr>
      </p:sp>
      <p:sp>
        <p:nvSpPr>
          <p:cNvPr id="1155" name="Google Shape;1155;p25"/>
          <p:cNvSpPr/>
          <p:nvPr/>
        </p:nvSpPr>
        <p:spPr>
          <a:xfrm>
            <a:off x="7620000" y="5057775"/>
            <a:ext cx="2952750" cy="5429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2550"/>
              <a:buFont typeface="Arial"/>
              <a:buNone/>
            </a:pPr>
            <a:r>
              <a:rPr b="0" lang="en-US" sz="2550">
                <a:solidFill>
                  <a:srgbClr val="A5B5C3"/>
                </a:solidFill>
                <a:latin typeface="Arial"/>
                <a:ea typeface="Arial"/>
                <a:cs typeface="Arial"/>
                <a:sym typeface="Arial"/>
              </a:rPr>
              <a:t>2008</a:t>
            </a:r>
            <a:endParaRPr/>
          </a:p>
        </p:txBody>
      </p:sp>
      <p:sp>
        <p:nvSpPr>
          <p:cNvPr id="1156" name="Google Shape;1156;p25"/>
          <p:cNvSpPr/>
          <p:nvPr/>
        </p:nvSpPr>
        <p:spPr>
          <a:xfrm>
            <a:off x="7620000" y="6134100"/>
            <a:ext cx="2952750" cy="914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4275"/>
              <a:buFont typeface="Arial"/>
              <a:buNone/>
            </a:pPr>
            <a:r>
              <a:rPr b="1" lang="en-US" sz="4275">
                <a:solidFill>
                  <a:srgbClr val="F4F0E7"/>
                </a:solidFill>
                <a:latin typeface="Arial"/>
                <a:ea typeface="Arial"/>
                <a:cs typeface="Arial"/>
                <a:sym typeface="Arial"/>
              </a:rPr>
              <a:t>22</a:t>
            </a:r>
            <a:endParaRPr/>
          </a:p>
        </p:txBody>
      </p:sp>
      <p:sp>
        <p:nvSpPr>
          <p:cNvPr id="1157" name="Google Shape;1157;p25"/>
          <p:cNvSpPr/>
          <p:nvPr/>
        </p:nvSpPr>
        <p:spPr>
          <a:xfrm>
            <a:off x="11010900" y="5924550"/>
            <a:ext cx="2962275" cy="9525"/>
          </a:xfrm>
          <a:custGeom>
            <a:rect b="b" l="l" r="r" t="t"/>
            <a:pathLst>
              <a:path extrusionOk="0" h="9525" w="2962275">
                <a:moveTo>
                  <a:pt x="0" y="0"/>
                </a:moveTo>
                <a:lnTo>
                  <a:pt x="2962275" y="0"/>
                </a:lnTo>
              </a:path>
            </a:pathLst>
          </a:custGeom>
          <a:noFill/>
          <a:ln cap="flat" cmpd="sng" w="28575">
            <a:solidFill>
              <a:srgbClr val="64DEC3"/>
            </a:solidFill>
            <a:prstDash val="solid"/>
            <a:round/>
            <a:headEnd len="sm" w="sm" type="none"/>
            <a:tailEnd len="sm" w="sm" type="none"/>
          </a:ln>
        </p:spPr>
      </p:sp>
      <p:sp>
        <p:nvSpPr>
          <p:cNvPr id="1158" name="Google Shape;1158;p25"/>
          <p:cNvSpPr/>
          <p:nvPr/>
        </p:nvSpPr>
        <p:spPr>
          <a:xfrm>
            <a:off x="11010900" y="5057775"/>
            <a:ext cx="2952750" cy="5429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2550"/>
              <a:buFont typeface="Arial"/>
              <a:buNone/>
            </a:pPr>
            <a:r>
              <a:rPr b="0" lang="en-US" sz="2550">
                <a:solidFill>
                  <a:srgbClr val="A5B5C3"/>
                </a:solidFill>
                <a:latin typeface="Arial"/>
                <a:ea typeface="Arial"/>
                <a:cs typeface="Arial"/>
                <a:sym typeface="Arial"/>
              </a:rPr>
              <a:t>2010</a:t>
            </a:r>
            <a:endParaRPr/>
          </a:p>
        </p:txBody>
      </p:sp>
      <p:sp>
        <p:nvSpPr>
          <p:cNvPr id="1159" name="Google Shape;1159;p25"/>
          <p:cNvSpPr/>
          <p:nvPr/>
        </p:nvSpPr>
        <p:spPr>
          <a:xfrm>
            <a:off x="11010900" y="6134100"/>
            <a:ext cx="2952750" cy="914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64DEC3"/>
              </a:buClr>
              <a:buSzPts val="4275"/>
              <a:buFont typeface="Arial"/>
              <a:buNone/>
            </a:pPr>
            <a:r>
              <a:rPr b="1" lang="en-US" sz="4275">
                <a:solidFill>
                  <a:srgbClr val="64DEC3"/>
                </a:solidFill>
                <a:latin typeface="Arial"/>
                <a:ea typeface="Arial"/>
                <a:cs typeface="Arial"/>
                <a:sym typeface="Arial"/>
              </a:rPr>
              <a:t>20</a:t>
            </a:r>
            <a:endParaRPr/>
          </a:p>
        </p:txBody>
      </p:sp>
      <p:sp>
        <p:nvSpPr>
          <p:cNvPr id="1160" name="Google Shape;1160;p25"/>
          <p:cNvSpPr/>
          <p:nvPr/>
        </p:nvSpPr>
        <p:spPr>
          <a:xfrm>
            <a:off x="13620750" y="8039100"/>
            <a:ext cx="781050" cy="333375"/>
          </a:xfrm>
          <a:prstGeom prst="rect">
            <a:avLst/>
          </a:prstGeom>
          <a:noFill/>
          <a:ln>
            <a:noFill/>
          </a:ln>
        </p:spPr>
        <p:txBody>
          <a:bodyPr anchorCtr="0" anchor="t" bIns="0" lIns="0" spcFirstLastPara="1" rIns="0" wrap="square" tIns="0">
            <a:noAutofit/>
          </a:bodyPr>
          <a:lstStyle/>
          <a:p>
            <a:pPr indent="0" lvl="0" marL="0" marR="0" rtl="0" algn="r">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21</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A25"/>
        </a:solidFill>
      </p:bgPr>
    </p:bg>
    <p:spTree>
      <p:nvGrpSpPr>
        <p:cNvPr id="1165" name="Shape 1165"/>
        <p:cNvGrpSpPr/>
        <p:nvPr/>
      </p:nvGrpSpPr>
      <p:grpSpPr>
        <a:xfrm>
          <a:off x="0" y="0"/>
          <a:ext cx="0" cy="0"/>
          <a:chOff x="0" y="0"/>
          <a:chExt cx="0" cy="0"/>
        </a:xfrm>
      </p:grpSpPr>
      <p:sp>
        <p:nvSpPr>
          <p:cNvPr id="1166" name="Google Shape;1166;p26"/>
          <p:cNvSpPr/>
          <p:nvPr/>
        </p:nvSpPr>
        <p:spPr>
          <a:xfrm>
            <a:off x="838200" y="476250"/>
            <a:ext cx="13563600" cy="3333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350"/>
              <a:buFont typeface="Arial"/>
              <a:buNone/>
            </a:pPr>
            <a:r>
              <a:rPr b="1" lang="en-US" sz="1350">
                <a:solidFill>
                  <a:srgbClr val="A5B5C3"/>
                </a:solidFill>
                <a:latin typeface="Arial"/>
                <a:ea typeface="Arial"/>
                <a:cs typeface="Arial"/>
                <a:sym typeface="Arial"/>
              </a:rPr>
              <a:t>ГЛОБАЛЬНАЯ ГЕОМЕТРИЯ</a:t>
            </a:r>
            <a:endParaRPr/>
          </a:p>
        </p:txBody>
      </p:sp>
      <p:sp>
        <p:nvSpPr>
          <p:cNvPr id="1167" name="Google Shape;1167;p26"/>
          <p:cNvSpPr/>
          <p:nvPr/>
        </p:nvSpPr>
        <p:spPr>
          <a:xfrm>
            <a:off x="838200" y="1057275"/>
            <a:ext cx="13563600" cy="12668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3900"/>
              <a:buFont typeface="Arial"/>
              <a:buNone/>
            </a:pPr>
            <a:r>
              <a:rPr b="1" lang="en-US" sz="3900">
                <a:solidFill>
                  <a:srgbClr val="F4F0E7"/>
                </a:solidFill>
                <a:latin typeface="Arial"/>
                <a:ea typeface="Arial"/>
                <a:cs typeface="Arial"/>
                <a:sym typeface="Arial"/>
              </a:rPr>
              <a:t>Почему число Бога равно двадцати</a:t>
            </a:r>
            <a:endParaRPr/>
          </a:p>
        </p:txBody>
      </p:sp>
      <p:sp>
        <p:nvSpPr>
          <p:cNvPr id="1168" name="Google Shape;1168;p26"/>
          <p:cNvSpPr/>
          <p:nvPr/>
        </p:nvSpPr>
        <p:spPr>
          <a:xfrm>
            <a:off x="838200" y="7934325"/>
            <a:ext cx="13563600" cy="9525"/>
          </a:xfrm>
          <a:custGeom>
            <a:rect b="b" l="l" r="r" t="t"/>
            <a:pathLst>
              <a:path extrusionOk="0" h="9525" w="13563600">
                <a:moveTo>
                  <a:pt x="0" y="0"/>
                </a:moveTo>
                <a:lnTo>
                  <a:pt x="13563600" y="0"/>
                </a:lnTo>
              </a:path>
            </a:pathLst>
          </a:custGeom>
          <a:noFill/>
          <a:ln cap="flat" cmpd="sng" w="9525">
            <a:solidFill>
              <a:srgbClr val="354857"/>
            </a:solidFill>
            <a:prstDash val="solid"/>
            <a:round/>
            <a:headEnd len="sm" w="sm" type="none"/>
            <a:tailEnd len="sm" w="sm" type="none"/>
          </a:ln>
        </p:spPr>
      </p:sp>
      <p:sp>
        <p:nvSpPr>
          <p:cNvPr id="1169" name="Google Shape;1169;p26"/>
          <p:cNvSpPr/>
          <p:nvPr/>
        </p:nvSpPr>
        <p:spPr>
          <a:xfrm>
            <a:off x="13620750" y="8039100"/>
            <a:ext cx="781050" cy="333375"/>
          </a:xfrm>
          <a:prstGeom prst="rect">
            <a:avLst/>
          </a:prstGeom>
          <a:noFill/>
          <a:ln>
            <a:noFill/>
          </a:ln>
        </p:spPr>
        <p:txBody>
          <a:bodyPr anchorCtr="0" anchor="t" bIns="0" lIns="0" spcFirstLastPara="1" rIns="0" wrap="square" tIns="0">
            <a:noAutofit/>
          </a:bodyPr>
          <a:lstStyle/>
          <a:p>
            <a:pPr indent="0" lvl="0" marL="0" marR="0" rtl="0" algn="r">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22</a:t>
            </a:r>
            <a:endParaRPr/>
          </a:p>
        </p:txBody>
      </p:sp>
      <p:sp>
        <p:nvSpPr>
          <p:cNvPr id="1170" name="Google Shape;1170;p26"/>
          <p:cNvSpPr/>
          <p:nvPr/>
        </p:nvSpPr>
        <p:spPr>
          <a:xfrm>
            <a:off x="7477125" y="2647950"/>
            <a:ext cx="9525" cy="4752975"/>
          </a:xfrm>
          <a:custGeom>
            <a:rect b="b" l="l" r="r" t="t"/>
            <a:pathLst>
              <a:path extrusionOk="0" h="4752975" w="9525">
                <a:moveTo>
                  <a:pt x="0" y="0"/>
                </a:moveTo>
                <a:lnTo>
                  <a:pt x="0" y="4752975"/>
                </a:lnTo>
              </a:path>
            </a:pathLst>
          </a:custGeom>
          <a:noFill/>
          <a:ln cap="flat" cmpd="sng" w="9525">
            <a:solidFill>
              <a:srgbClr val="354857"/>
            </a:solidFill>
            <a:prstDash val="solid"/>
            <a:round/>
            <a:headEnd len="sm" w="sm" type="none"/>
            <a:tailEnd len="sm" w="sm" type="none"/>
          </a:ln>
        </p:spPr>
      </p:sp>
      <p:sp>
        <p:nvSpPr>
          <p:cNvPr id="1171" name="Google Shape;1171;p26"/>
          <p:cNvSpPr/>
          <p:nvPr/>
        </p:nvSpPr>
        <p:spPr>
          <a:xfrm>
            <a:off x="838200" y="2762250"/>
            <a:ext cx="6191250" cy="5524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64DEC3"/>
              </a:buClr>
              <a:buSzPts val="2850"/>
              <a:buFont typeface="Arial"/>
              <a:buNone/>
            </a:pPr>
            <a:r>
              <a:rPr b="1" lang="en-US" sz="2850">
                <a:solidFill>
                  <a:srgbClr val="64DEC3"/>
                </a:solidFill>
                <a:latin typeface="Arial"/>
                <a:ea typeface="Arial"/>
                <a:cs typeface="Arial"/>
                <a:sym typeface="Arial"/>
              </a:rPr>
              <a:t>Нижняя граница ≥ 20</a:t>
            </a:r>
            <a:endParaRPr/>
          </a:p>
        </p:txBody>
      </p:sp>
      <p:sp>
        <p:nvSpPr>
          <p:cNvPr id="1172" name="Google Shape;1172;p26"/>
          <p:cNvSpPr/>
          <p:nvPr/>
        </p:nvSpPr>
        <p:spPr>
          <a:xfrm>
            <a:off x="838200" y="3486150"/>
            <a:ext cx="6191250" cy="8667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2250"/>
              <a:buFont typeface="Arial"/>
              <a:buNone/>
            </a:pPr>
            <a:r>
              <a:rPr b="0" lang="en-US" sz="2250">
                <a:solidFill>
                  <a:srgbClr val="F4F0E7"/>
                </a:solidFill>
                <a:latin typeface="Arial"/>
                <a:ea typeface="Arial"/>
                <a:cs typeface="Arial"/>
                <a:sym typeface="Arial"/>
              </a:rPr>
              <a:t>Superflip собирается за 20 ходов.</a:t>
            </a:r>
            <a:endParaRPr/>
          </a:p>
          <a:p>
            <a:pPr indent="0" lvl="0" marL="0" marR="0" rtl="0" algn="l">
              <a:lnSpc>
                <a:spcPct val="112000"/>
              </a:lnSpc>
              <a:spcBef>
                <a:spcPts val="0"/>
              </a:spcBef>
              <a:spcAft>
                <a:spcPts val="0"/>
              </a:spcAft>
              <a:buClr>
                <a:srgbClr val="F4F0E7"/>
              </a:buClr>
              <a:buSzPts val="2250"/>
              <a:buFont typeface="Arial"/>
              <a:buNone/>
            </a:pPr>
            <a:r>
              <a:rPr b="0" lang="en-US" sz="2250">
                <a:solidFill>
                  <a:srgbClr val="F4F0E7"/>
                </a:solidFill>
                <a:latin typeface="Arial"/>
                <a:ea typeface="Arial"/>
                <a:cs typeface="Arial"/>
                <a:sym typeface="Arial"/>
              </a:rPr>
              <a:t>Нужно исключить 19 и меньше.</a:t>
            </a:r>
            <a:endParaRPr/>
          </a:p>
        </p:txBody>
      </p:sp>
      <p:sp>
        <p:nvSpPr>
          <p:cNvPr id="1173" name="Google Shape;1173;p26"/>
          <p:cNvSpPr/>
          <p:nvPr/>
        </p:nvSpPr>
        <p:spPr>
          <a:xfrm>
            <a:off x="838200" y="4638675"/>
            <a:ext cx="6191250" cy="8191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64DEC3"/>
              </a:buClr>
              <a:buSzPts val="2100"/>
              <a:buFont typeface="Arial"/>
              <a:buNone/>
            </a:pPr>
            <a:r>
              <a:rPr b="1" lang="en-US" sz="2100">
                <a:solidFill>
                  <a:srgbClr val="64DEC3"/>
                </a:solidFill>
                <a:latin typeface="Arial"/>
                <a:ea typeface="Arial"/>
                <a:cs typeface="Arial"/>
                <a:sym typeface="Arial"/>
              </a:rPr>
              <a:t>Reid, 1995: модификация Kociemba</a:t>
            </a:r>
            <a:endParaRPr/>
          </a:p>
          <a:p>
            <a:pPr indent="0" lvl="0" marL="0" marR="0" rtl="0" algn="l">
              <a:lnSpc>
                <a:spcPct val="112000"/>
              </a:lnSpc>
              <a:spcBef>
                <a:spcPts val="0"/>
              </a:spcBef>
              <a:spcAft>
                <a:spcPts val="0"/>
              </a:spcAft>
              <a:buClr>
                <a:srgbClr val="64DEC3"/>
              </a:buClr>
              <a:buSzPts val="2100"/>
              <a:buFont typeface="Arial"/>
              <a:buNone/>
            </a:pPr>
            <a:r>
              <a:rPr b="1" lang="en-US" sz="2100">
                <a:solidFill>
                  <a:srgbClr val="64DEC3"/>
                </a:solidFill>
                <a:latin typeface="Arial"/>
                <a:ea typeface="Arial"/>
                <a:cs typeface="Arial"/>
                <a:sym typeface="Arial"/>
              </a:rPr>
              <a:t>и сокращение случаев симметриями.</a:t>
            </a:r>
            <a:endParaRPr/>
          </a:p>
        </p:txBody>
      </p:sp>
      <p:sp>
        <p:nvSpPr>
          <p:cNvPr id="1174" name="Google Shape;1174;p26"/>
          <p:cNvSpPr/>
          <p:nvPr/>
        </p:nvSpPr>
        <p:spPr>
          <a:xfrm>
            <a:off x="838200" y="5772150"/>
            <a:ext cx="6191250" cy="14097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2025"/>
              <a:buFont typeface="Arial"/>
              <a:buNone/>
            </a:pPr>
            <a:r>
              <a:rPr b="0" lang="en-US" sz="2025">
                <a:solidFill>
                  <a:srgbClr val="F4F0E7"/>
                </a:solidFill>
                <a:latin typeface="Arial"/>
                <a:ea typeface="Arial"/>
                <a:cs typeface="Arial"/>
                <a:sym typeface="Arial"/>
              </a:rPr>
              <a:t>Для superflip доказано, какие варианты</a:t>
            </a:r>
            <a:endParaRPr/>
          </a:p>
          <a:p>
            <a:pPr indent="0" lvl="0" marL="0" marR="0" rtl="0" algn="l">
              <a:lnSpc>
                <a:spcPct val="112000"/>
              </a:lnSpc>
              <a:spcBef>
                <a:spcPts val="0"/>
              </a:spcBef>
              <a:spcAft>
                <a:spcPts val="0"/>
              </a:spcAft>
              <a:buClr>
                <a:srgbClr val="F4F0E7"/>
              </a:buClr>
              <a:buSzPts val="2025"/>
              <a:buFont typeface="Arial"/>
              <a:buNone/>
            </a:pPr>
            <a:r>
              <a:rPr b="0" lang="en-US" sz="2025">
                <a:solidFill>
                  <a:srgbClr val="F4F0E7"/>
                </a:solidFill>
                <a:latin typeface="Arial"/>
                <a:ea typeface="Arial"/>
                <a:cs typeface="Arial"/>
                <a:sym typeface="Arial"/>
              </a:rPr>
              <a:t>обязательно надо проверить.</a:t>
            </a:r>
            <a:endParaRPr/>
          </a:p>
          <a:p>
            <a:pPr indent="0" lvl="0" marL="0" marR="0" rtl="0" algn="l">
              <a:lnSpc>
                <a:spcPct val="112000"/>
              </a:lnSpc>
              <a:spcBef>
                <a:spcPts val="0"/>
              </a:spcBef>
              <a:spcAft>
                <a:spcPts val="0"/>
              </a:spcAft>
              <a:buClr>
                <a:srgbClr val="F4F0E7"/>
              </a:buClr>
              <a:buSzPts val="2025"/>
              <a:buFont typeface="Arial"/>
              <a:buNone/>
            </a:pPr>
            <a:r>
              <a:rPr b="0" lang="en-US" sz="2025">
                <a:solidFill>
                  <a:srgbClr val="F4F0E7"/>
                </a:solidFill>
                <a:latin typeface="Arial"/>
                <a:ea typeface="Arial"/>
                <a:cs typeface="Arial"/>
                <a:sym typeface="Arial"/>
              </a:rPr>
              <a:t>Программа проверила их полностью:</a:t>
            </a:r>
            <a:endParaRPr/>
          </a:p>
          <a:p>
            <a:pPr indent="0" lvl="0" marL="0" marR="0" rtl="0" algn="l">
              <a:lnSpc>
                <a:spcPct val="112000"/>
              </a:lnSpc>
              <a:spcBef>
                <a:spcPts val="0"/>
              </a:spcBef>
              <a:spcAft>
                <a:spcPts val="0"/>
              </a:spcAft>
              <a:buClr>
                <a:srgbClr val="F4F0E7"/>
              </a:buClr>
              <a:buSzPts val="2025"/>
              <a:buFont typeface="Arial"/>
              <a:buNone/>
            </a:pPr>
            <a:r>
              <a:rPr b="0" lang="en-US" sz="2025">
                <a:solidFill>
                  <a:srgbClr val="F4F0E7"/>
                </a:solidFill>
                <a:latin typeface="Arial"/>
                <a:ea typeface="Arial"/>
                <a:cs typeface="Arial"/>
                <a:sym typeface="Arial"/>
              </a:rPr>
              <a:t>решений короче 20 нет.</a:t>
            </a:r>
            <a:endParaRPr/>
          </a:p>
        </p:txBody>
      </p:sp>
      <p:sp>
        <p:nvSpPr>
          <p:cNvPr id="1175" name="Google Shape;1175;p26"/>
          <p:cNvSpPr/>
          <p:nvPr/>
        </p:nvSpPr>
        <p:spPr>
          <a:xfrm>
            <a:off x="838200" y="7219950"/>
            <a:ext cx="6191250" cy="6096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725"/>
              <a:buFont typeface="Arial"/>
              <a:buNone/>
            </a:pPr>
            <a:r>
              <a:rPr b="0" lang="en-US" sz="1725">
                <a:solidFill>
                  <a:srgbClr val="A5B5C3"/>
                </a:solidFill>
                <a:latin typeface="Arial"/>
                <a:ea typeface="Arial"/>
                <a:cs typeface="Arial"/>
                <a:sym typeface="Arial"/>
              </a:rPr>
              <a:t>Таблицы расстояний до H существовали раньше.</a:t>
            </a:r>
            <a:endParaRPr/>
          </a:p>
          <a:p>
            <a:pPr indent="0" lvl="0" marL="0" marR="0" rtl="0" algn="l">
              <a:lnSpc>
                <a:spcPct val="112000"/>
              </a:lnSpc>
              <a:spcBef>
                <a:spcPts val="0"/>
              </a:spcBef>
              <a:spcAft>
                <a:spcPts val="0"/>
              </a:spcAft>
              <a:buClr>
                <a:srgbClr val="A5B5C3"/>
              </a:buClr>
              <a:buSzPts val="1725"/>
              <a:buFont typeface="Arial"/>
              <a:buNone/>
            </a:pPr>
            <a:r>
              <a:rPr b="0" lang="en-US" sz="1725">
                <a:solidFill>
                  <a:srgbClr val="A5B5C3"/>
                </a:solidFill>
                <a:latin typeface="Arial"/>
                <a:ea typeface="Arial"/>
                <a:cs typeface="Arial"/>
                <a:sym typeface="Arial"/>
              </a:rPr>
              <a:t>PDB углов и рёбер Korf — другой выбор, 1997.</a:t>
            </a:r>
            <a:endParaRPr/>
          </a:p>
        </p:txBody>
      </p:sp>
      <p:sp>
        <p:nvSpPr>
          <p:cNvPr id="1176" name="Google Shape;1176;p26"/>
          <p:cNvSpPr/>
          <p:nvPr/>
        </p:nvSpPr>
        <p:spPr>
          <a:xfrm>
            <a:off x="8143875" y="2762250"/>
            <a:ext cx="6191250" cy="5524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6C86B"/>
              </a:buClr>
              <a:buSzPts val="2850"/>
              <a:buFont typeface="Arial"/>
              <a:buNone/>
            </a:pPr>
            <a:r>
              <a:rPr b="1" lang="en-US" sz="2850">
                <a:solidFill>
                  <a:srgbClr val="F6C86B"/>
                </a:solidFill>
                <a:latin typeface="Arial"/>
                <a:ea typeface="Arial"/>
                <a:cs typeface="Arial"/>
                <a:sym typeface="Arial"/>
              </a:rPr>
              <a:t>Верхняя граница ≤ 20</a:t>
            </a:r>
            <a:endParaRPr/>
          </a:p>
        </p:txBody>
      </p:sp>
      <p:sp>
        <p:nvSpPr>
          <p:cNvPr id="1177" name="Google Shape;1177;p26"/>
          <p:cNvSpPr/>
          <p:nvPr/>
        </p:nvSpPr>
        <p:spPr>
          <a:xfrm>
            <a:off x="8143875" y="3495675"/>
            <a:ext cx="6191250" cy="6953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79BFFF"/>
              </a:buClr>
              <a:buSzPts val="2025"/>
              <a:buFont typeface="Arial"/>
              <a:buNone/>
            </a:pPr>
            <a:r>
              <a:rPr b="1" lang="en-US" sz="2025">
                <a:solidFill>
                  <a:srgbClr val="79BFFF"/>
                </a:solidFill>
                <a:latin typeface="Arial"/>
                <a:ea typeface="Arial"/>
                <a:cs typeface="Arial"/>
                <a:sym typeface="Arial"/>
              </a:rPr>
              <a:t>В один класс Hg входят состояния, у которых</a:t>
            </a:r>
            <a:endParaRPr/>
          </a:p>
          <a:p>
            <a:pPr indent="0" lvl="0" marL="0" marR="0" rtl="0" algn="l">
              <a:lnSpc>
                <a:spcPct val="112000"/>
              </a:lnSpc>
              <a:spcBef>
                <a:spcPts val="0"/>
              </a:spcBef>
              <a:spcAft>
                <a:spcPts val="0"/>
              </a:spcAft>
              <a:buClr>
                <a:srgbClr val="79BFFF"/>
              </a:buClr>
              <a:buSzPts val="2025"/>
              <a:buFont typeface="Arial"/>
              <a:buNone/>
            </a:pPr>
            <a:r>
              <a:rPr b="1" lang="en-US" sz="2025">
                <a:solidFill>
                  <a:srgbClr val="79BFFF"/>
                </a:solidFill>
                <a:latin typeface="Arial"/>
                <a:ea typeface="Arial"/>
                <a:cs typeface="Arial"/>
                <a:sym typeface="Arial"/>
              </a:rPr>
              <a:t>совпадают три признака:</a:t>
            </a:r>
            <a:endParaRPr/>
          </a:p>
        </p:txBody>
      </p:sp>
      <p:sp>
        <p:nvSpPr>
          <p:cNvPr id="1178" name="Google Shape;1178;p26"/>
          <p:cNvSpPr/>
          <p:nvPr/>
        </p:nvSpPr>
        <p:spPr>
          <a:xfrm>
            <a:off x="8143875" y="4371975"/>
            <a:ext cx="6191250" cy="11811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2175"/>
              <a:buFont typeface="Arial"/>
              <a:buNone/>
            </a:pPr>
            <a:r>
              <a:rPr b="0" lang="en-US" sz="2175">
                <a:solidFill>
                  <a:srgbClr val="F4F0E7"/>
                </a:solidFill>
                <a:latin typeface="Arial"/>
                <a:ea typeface="Arial"/>
                <a:cs typeface="Arial"/>
                <a:sym typeface="Arial"/>
              </a:rPr>
              <a:t>Ориентации всех углов</a:t>
            </a:r>
            <a:endParaRPr/>
          </a:p>
          <a:p>
            <a:pPr indent="0" lvl="0" marL="0" marR="0" rtl="0" algn="l">
              <a:lnSpc>
                <a:spcPct val="112000"/>
              </a:lnSpc>
              <a:spcBef>
                <a:spcPts val="0"/>
              </a:spcBef>
              <a:spcAft>
                <a:spcPts val="0"/>
              </a:spcAft>
              <a:buClr>
                <a:srgbClr val="F4F0E7"/>
              </a:buClr>
              <a:buSzPts val="2175"/>
              <a:buFont typeface="Arial"/>
              <a:buNone/>
            </a:pPr>
            <a:r>
              <a:rPr b="0" lang="en-US" sz="2175">
                <a:solidFill>
                  <a:srgbClr val="F4F0E7"/>
                </a:solidFill>
                <a:latin typeface="Arial"/>
                <a:ea typeface="Arial"/>
                <a:cs typeface="Arial"/>
                <a:sym typeface="Arial"/>
              </a:rPr>
              <a:t>Ориентации всех рёбер</a:t>
            </a:r>
            <a:endParaRPr/>
          </a:p>
          <a:p>
            <a:pPr indent="0" lvl="0" marL="0" marR="0" rtl="0" algn="l">
              <a:lnSpc>
                <a:spcPct val="112000"/>
              </a:lnSpc>
              <a:spcBef>
                <a:spcPts val="0"/>
              </a:spcBef>
              <a:spcAft>
                <a:spcPts val="0"/>
              </a:spcAft>
              <a:buClr>
                <a:srgbClr val="F4F0E7"/>
              </a:buClr>
              <a:buSzPts val="2175"/>
              <a:buFont typeface="Arial"/>
              <a:buNone/>
            </a:pPr>
            <a:r>
              <a:rPr b="0" lang="en-US" sz="2175">
                <a:solidFill>
                  <a:srgbClr val="F4F0E7"/>
                </a:solidFill>
                <a:latin typeface="Arial"/>
                <a:ea typeface="Arial"/>
                <a:cs typeface="Arial"/>
                <a:sym typeface="Arial"/>
              </a:rPr>
              <a:t>Четыре позиции рёбер среднего слоя</a:t>
            </a:r>
            <a:endParaRPr/>
          </a:p>
        </p:txBody>
      </p:sp>
      <p:sp>
        <p:nvSpPr>
          <p:cNvPr id="1179" name="Google Shape;1179;p26"/>
          <p:cNvSpPr/>
          <p:nvPr/>
        </p:nvSpPr>
        <p:spPr>
          <a:xfrm>
            <a:off x="8143875" y="5791200"/>
            <a:ext cx="6191250" cy="7524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950"/>
              <a:buFont typeface="Arial"/>
              <a:buNone/>
            </a:pPr>
            <a:r>
              <a:rPr b="0" lang="en-US" sz="1950">
                <a:solidFill>
                  <a:srgbClr val="A5B5C3"/>
                </a:solidFill>
                <a:latin typeface="Arial"/>
                <a:ea typeface="Arial"/>
                <a:cs typeface="Arial"/>
                <a:sym typeface="Arial"/>
              </a:rPr>
              <a:t>Порядок деталей может различаться.</a:t>
            </a:r>
            <a:endParaRPr/>
          </a:p>
          <a:p>
            <a:pPr indent="0" lvl="0" marL="0" marR="0" rtl="0" algn="l">
              <a:lnSpc>
                <a:spcPct val="112000"/>
              </a:lnSpc>
              <a:spcBef>
                <a:spcPts val="0"/>
              </a:spcBef>
              <a:spcAft>
                <a:spcPts val="0"/>
              </a:spcAft>
              <a:buClr>
                <a:srgbClr val="A5B5C3"/>
              </a:buClr>
              <a:buSzPts val="1950"/>
              <a:buFont typeface="Arial"/>
              <a:buNone/>
            </a:pPr>
            <a:r>
              <a:rPr b="0" lang="en-US" sz="1950">
                <a:solidFill>
                  <a:srgbClr val="A5B5C3"/>
                </a:solidFill>
                <a:latin typeface="Arial"/>
                <a:ea typeface="Arial"/>
                <a:cs typeface="Arial"/>
                <a:sym typeface="Arial"/>
              </a:rPr>
              <a:t>Одинаковые три признака — один класс.</a:t>
            </a:r>
            <a:endParaRPr/>
          </a:p>
        </p:txBody>
      </p:sp>
      <p:sp>
        <p:nvSpPr>
          <p:cNvPr id="1180" name="Google Shape;1180;p26"/>
          <p:cNvSpPr/>
          <p:nvPr/>
        </p:nvSpPr>
        <p:spPr>
          <a:xfrm>
            <a:off x="8143875" y="6858000"/>
            <a:ext cx="6191250" cy="9810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6C86B"/>
              </a:buClr>
              <a:buSzPts val="1950"/>
              <a:buFont typeface="Arial"/>
              <a:buNone/>
            </a:pPr>
            <a:r>
              <a:rPr b="1" lang="en-US" sz="1950">
                <a:solidFill>
                  <a:srgbClr val="F6C86B"/>
                </a:solidFill>
                <a:latin typeface="Arial"/>
                <a:ea typeface="Arial"/>
                <a:cs typeface="Arial"/>
                <a:sym typeface="Arial"/>
              </a:rPr>
              <a:t>2010: классы проверяют целиком</a:t>
            </a:r>
            <a:endParaRPr/>
          </a:p>
          <a:p>
            <a:pPr indent="0" lvl="0" marL="0" marR="0" rtl="0" algn="l">
              <a:lnSpc>
                <a:spcPct val="112000"/>
              </a:lnSpc>
              <a:spcBef>
                <a:spcPts val="0"/>
              </a:spcBef>
              <a:spcAft>
                <a:spcPts val="0"/>
              </a:spcAft>
              <a:buClr>
                <a:srgbClr val="F6C86B"/>
              </a:buClr>
              <a:buSzPts val="1950"/>
              <a:buFont typeface="Arial"/>
              <a:buNone/>
            </a:pPr>
            <a:r>
              <a:rPr b="1" lang="en-US" sz="1950">
                <a:solidFill>
                  <a:srgbClr val="F6C86B"/>
                </a:solidFill>
                <a:latin typeface="Arial"/>
                <a:ea typeface="Arial"/>
                <a:cs typeface="Arial"/>
                <a:sym typeface="Arial"/>
              </a:rPr>
              <a:t>с IDA*, PDB и Kociemba.</a:t>
            </a:r>
            <a:endParaRPr/>
          </a:p>
          <a:p>
            <a:pPr indent="0" lvl="0" marL="0" marR="0" rtl="0" algn="l">
              <a:lnSpc>
                <a:spcPct val="112000"/>
              </a:lnSpc>
              <a:spcBef>
                <a:spcPts val="0"/>
              </a:spcBef>
              <a:spcAft>
                <a:spcPts val="0"/>
              </a:spcAft>
              <a:buClr>
                <a:srgbClr val="F6C86B"/>
              </a:buClr>
              <a:buSzPts val="1950"/>
              <a:buFont typeface="Arial"/>
              <a:buNone/>
            </a:pPr>
            <a:r>
              <a:rPr b="1" lang="en-US" sz="1950">
                <a:solidFill>
                  <a:srgbClr val="F6C86B"/>
                </a:solidFill>
                <a:latin typeface="Arial"/>
                <a:ea typeface="Arial"/>
                <a:cs typeface="Arial"/>
                <a:sym typeface="Arial"/>
              </a:rPr>
              <a:t>Каждое состояние решается за ≤ 20.</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A25"/>
        </a:solidFill>
      </p:bgPr>
    </p:bg>
    <p:spTree>
      <p:nvGrpSpPr>
        <p:cNvPr id="1185" name="Shape 1185"/>
        <p:cNvGrpSpPr/>
        <p:nvPr/>
      </p:nvGrpSpPr>
      <p:grpSpPr>
        <a:xfrm>
          <a:off x="0" y="0"/>
          <a:ext cx="0" cy="0"/>
          <a:chOff x="0" y="0"/>
          <a:chExt cx="0" cy="0"/>
        </a:xfrm>
      </p:grpSpPr>
      <p:sp>
        <p:nvSpPr>
          <p:cNvPr id="1186" name="Google Shape;1186;p27"/>
          <p:cNvSpPr/>
          <p:nvPr/>
        </p:nvSpPr>
        <p:spPr>
          <a:xfrm>
            <a:off x="838200" y="428625"/>
            <a:ext cx="13239750" cy="2857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350"/>
              <a:buFont typeface="Arial"/>
              <a:buNone/>
            </a:pPr>
            <a:r>
              <a:rPr b="1" lang="en-US" sz="1350">
                <a:solidFill>
                  <a:srgbClr val="A5B5C3"/>
                </a:solidFill>
                <a:latin typeface="Arial"/>
                <a:ea typeface="Arial"/>
                <a:cs typeface="Arial"/>
                <a:sym typeface="Arial"/>
              </a:rPr>
              <a:t>ПЕРЕХОД К ОБУЧАЕМОЙ ЭВРИСТИКЕ</a:t>
            </a:r>
            <a:endParaRPr/>
          </a:p>
        </p:txBody>
      </p:sp>
      <p:sp>
        <p:nvSpPr>
          <p:cNvPr id="1187" name="Google Shape;1187;p27"/>
          <p:cNvSpPr/>
          <p:nvPr/>
        </p:nvSpPr>
        <p:spPr>
          <a:xfrm>
            <a:off x="838200" y="1028700"/>
            <a:ext cx="13563600" cy="1295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3900"/>
              <a:buFont typeface="Arial"/>
              <a:buNone/>
            </a:pPr>
            <a:r>
              <a:rPr b="1" lang="en-US" sz="3900">
                <a:solidFill>
                  <a:srgbClr val="F4F0E7"/>
                </a:solidFill>
                <a:latin typeface="Arial"/>
                <a:ea typeface="Arial"/>
                <a:cs typeface="Arial"/>
                <a:sym typeface="Arial"/>
              </a:rPr>
              <a:t>Зачем здесь машинное обучение</a:t>
            </a:r>
            <a:endParaRPr/>
          </a:p>
        </p:txBody>
      </p:sp>
      <p:sp>
        <p:nvSpPr>
          <p:cNvPr id="1188" name="Google Shape;1188;p27"/>
          <p:cNvSpPr/>
          <p:nvPr/>
        </p:nvSpPr>
        <p:spPr>
          <a:xfrm>
            <a:off x="838200" y="7381875"/>
            <a:ext cx="13563600" cy="4762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725"/>
              <a:buFont typeface="Arial"/>
              <a:buNone/>
            </a:pPr>
            <a:r>
              <a:rPr b="0" lang="en-US" sz="1725">
                <a:solidFill>
                  <a:srgbClr val="A5B5C3"/>
                </a:solidFill>
                <a:latin typeface="Arial"/>
                <a:ea typeface="Arial"/>
                <a:cs typeface="Arial"/>
                <a:sym typeface="Arial"/>
              </a:rPr>
              <a:t>Общий подход к обучению и поиску · фото Gerwin Sturm · CC BY-SA 2.0</a:t>
            </a:r>
            <a:endParaRPr/>
          </a:p>
        </p:txBody>
      </p:sp>
      <p:sp>
        <p:nvSpPr>
          <p:cNvPr id="1189" name="Google Shape;1189;p27"/>
          <p:cNvSpPr/>
          <p:nvPr/>
        </p:nvSpPr>
        <p:spPr>
          <a:xfrm>
            <a:off x="838200" y="7934325"/>
            <a:ext cx="13563600" cy="9525"/>
          </a:xfrm>
          <a:custGeom>
            <a:rect b="b" l="l" r="r" t="t"/>
            <a:pathLst>
              <a:path extrusionOk="0" h="9525" w="13563600">
                <a:moveTo>
                  <a:pt x="0" y="0"/>
                </a:moveTo>
                <a:lnTo>
                  <a:pt x="13563600" y="0"/>
                </a:lnTo>
              </a:path>
            </a:pathLst>
          </a:custGeom>
          <a:noFill/>
          <a:ln cap="flat" cmpd="sng" w="9525">
            <a:solidFill>
              <a:srgbClr val="354857"/>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p>
        </p:txBody>
      </p:sp>
      <p:pic>
        <p:nvPicPr>
          <p:cNvPr id="1190" name="Google Shape;1190;p27"/>
          <p:cNvPicPr preferRelativeResize="0"/>
          <p:nvPr/>
        </p:nvPicPr>
        <p:blipFill rotWithShape="1">
          <a:blip r:embed="rId3">
            <a:alphaModFix/>
          </a:blip>
          <a:srcRect b="0" l="0" r="0" t="0"/>
          <a:stretch/>
        </p:blipFill>
        <p:spPr>
          <a:xfrm>
            <a:off x="1889294" y="2647950"/>
            <a:ext cx="5308263" cy="4400550"/>
          </a:xfrm>
          <a:prstGeom prst="rect">
            <a:avLst/>
          </a:prstGeom>
          <a:noFill/>
          <a:ln>
            <a:noFill/>
          </a:ln>
        </p:spPr>
      </p:pic>
      <p:sp>
        <p:nvSpPr>
          <p:cNvPr id="1191" name="Google Shape;1191;p27"/>
          <p:cNvSpPr/>
          <p:nvPr/>
        </p:nvSpPr>
        <p:spPr>
          <a:xfrm>
            <a:off x="13620750" y="8039100"/>
            <a:ext cx="781050" cy="333375"/>
          </a:xfrm>
          <a:prstGeom prst="rect">
            <a:avLst/>
          </a:prstGeom>
          <a:noFill/>
          <a:ln>
            <a:noFill/>
          </a:ln>
        </p:spPr>
        <p:txBody>
          <a:bodyPr anchorCtr="0" anchor="t" bIns="0" lIns="0" spcFirstLastPara="1" rIns="0" wrap="square" tIns="0">
            <a:noAutofit/>
          </a:bodyPr>
          <a:lstStyle/>
          <a:p>
            <a:pPr indent="0" lvl="0" marL="0" marR="0" rtl="0" algn="r">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23</a:t>
            </a:r>
            <a:endParaRPr/>
          </a:p>
        </p:txBody>
      </p:sp>
      <p:sp>
        <p:nvSpPr>
          <p:cNvPr id="1192" name="Google Shape;1192;p27"/>
          <p:cNvSpPr/>
          <p:nvPr/>
        </p:nvSpPr>
        <p:spPr>
          <a:xfrm>
            <a:off x="8848725" y="2714625"/>
            <a:ext cx="5553075" cy="4953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6C86B"/>
              </a:buClr>
              <a:buSzPts val="2550"/>
              <a:buFont typeface="Arial"/>
              <a:buNone/>
            </a:pPr>
            <a:r>
              <a:rPr b="1" lang="en-US" sz="2550">
                <a:solidFill>
                  <a:srgbClr val="F6C86B"/>
                </a:solidFill>
                <a:latin typeface="Arial"/>
                <a:ea typeface="Arial"/>
                <a:cs typeface="Arial"/>
                <a:sym typeface="Arial"/>
              </a:rPr>
              <a:t>Размер графа</a:t>
            </a:r>
            <a:endParaRPr/>
          </a:p>
        </p:txBody>
      </p:sp>
      <p:sp>
        <p:nvSpPr>
          <p:cNvPr id="1193" name="Google Shape;1193;p27"/>
          <p:cNvSpPr/>
          <p:nvPr/>
        </p:nvSpPr>
        <p:spPr>
          <a:xfrm>
            <a:off x="8848725" y="3324225"/>
            <a:ext cx="5553075" cy="8953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2100"/>
              <a:buFont typeface="Arial"/>
              <a:buNone/>
            </a:pPr>
            <a:r>
              <a:rPr b="0" lang="en-US" sz="2100">
                <a:solidFill>
                  <a:srgbClr val="F4F0E7"/>
                </a:solidFill>
                <a:latin typeface="Arial"/>
                <a:ea typeface="Arial"/>
                <a:cs typeface="Arial"/>
                <a:sym typeface="Arial"/>
              </a:rPr>
              <a:t>Перебор и точные PDB</a:t>
            </a:r>
            <a:endParaRPr/>
          </a:p>
          <a:p>
            <a:pPr indent="0" lvl="0" marL="0" marR="0" rtl="0" algn="l">
              <a:lnSpc>
                <a:spcPct val="112000"/>
              </a:lnSpc>
              <a:spcBef>
                <a:spcPts val="0"/>
              </a:spcBef>
              <a:spcAft>
                <a:spcPts val="0"/>
              </a:spcAft>
              <a:buClr>
                <a:srgbClr val="F4F0E7"/>
              </a:buClr>
              <a:buSzPts val="2100"/>
              <a:buFont typeface="Arial"/>
              <a:buNone/>
            </a:pPr>
            <a:r>
              <a:rPr b="0" lang="en-US" sz="2100">
                <a:solidFill>
                  <a:srgbClr val="F4F0E7"/>
                </a:solidFill>
                <a:latin typeface="Arial"/>
                <a:ea typeface="Arial"/>
                <a:cs typeface="Arial"/>
                <a:sym typeface="Arial"/>
              </a:rPr>
              <a:t>требуют слишком много памяти и времени</a:t>
            </a:r>
            <a:endParaRPr/>
          </a:p>
        </p:txBody>
      </p:sp>
      <p:sp>
        <p:nvSpPr>
          <p:cNvPr id="1194" name="Google Shape;1194;p27"/>
          <p:cNvSpPr/>
          <p:nvPr/>
        </p:nvSpPr>
        <p:spPr>
          <a:xfrm>
            <a:off x="8848725" y="6429375"/>
            <a:ext cx="5553075" cy="9048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64DEC3"/>
              </a:buClr>
              <a:buSzPts val="2325"/>
              <a:buFont typeface="Arial"/>
              <a:buNone/>
            </a:pPr>
            <a:r>
              <a:rPr b="1" lang="en-US" sz="2325">
                <a:solidFill>
                  <a:srgbClr val="64DEC3"/>
                </a:solidFill>
                <a:latin typeface="Arial"/>
                <a:ea typeface="Arial"/>
                <a:cs typeface="Arial"/>
                <a:sym typeface="Arial"/>
              </a:rPr>
              <a:t>ML: учить оценку по переходам</a:t>
            </a:r>
            <a:endParaRPr/>
          </a:p>
          <a:p>
            <a:pPr indent="0" lvl="0" marL="0" marR="0" rtl="0" algn="l">
              <a:lnSpc>
                <a:spcPct val="112000"/>
              </a:lnSpc>
              <a:spcBef>
                <a:spcPts val="0"/>
              </a:spcBef>
              <a:spcAft>
                <a:spcPts val="0"/>
              </a:spcAft>
              <a:buClr>
                <a:srgbClr val="64DEC3"/>
              </a:buClr>
              <a:buSzPts val="2325"/>
              <a:buFont typeface="Arial"/>
              <a:buNone/>
            </a:pPr>
            <a:r>
              <a:rPr b="1" lang="en-US" sz="2325">
                <a:solidFill>
                  <a:srgbClr val="64DEC3"/>
                </a:solidFill>
                <a:latin typeface="Arial"/>
                <a:ea typeface="Arial"/>
                <a:cs typeface="Arial"/>
                <a:sym typeface="Arial"/>
              </a:rPr>
              <a:t>и направлять ею поиск</a:t>
            </a:r>
            <a:endParaRPr/>
          </a:p>
        </p:txBody>
      </p:sp>
      <p:sp>
        <p:nvSpPr>
          <p:cNvPr id="1195" name="Google Shape;1195;p27"/>
          <p:cNvSpPr/>
          <p:nvPr/>
        </p:nvSpPr>
        <p:spPr>
          <a:xfrm>
            <a:off x="8848725" y="4552950"/>
            <a:ext cx="5553075" cy="533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79BFFF"/>
              </a:buClr>
              <a:buSzPts val="2475"/>
              <a:buFont typeface="Arial"/>
              <a:buNone/>
            </a:pPr>
            <a:r>
              <a:rPr b="1" lang="en-US" sz="2475">
                <a:solidFill>
                  <a:srgbClr val="79BFFF"/>
                </a:solidFill>
                <a:latin typeface="Arial"/>
                <a:ea typeface="Arial"/>
                <a:cs typeface="Arial"/>
                <a:sym typeface="Arial"/>
              </a:rPr>
              <a:t>От 3×3×3 — к новым задачам</a:t>
            </a:r>
            <a:endParaRPr/>
          </a:p>
        </p:txBody>
      </p:sp>
      <p:sp>
        <p:nvSpPr>
          <p:cNvPr id="1196" name="Google Shape;1196;p27"/>
          <p:cNvSpPr/>
          <p:nvPr/>
        </p:nvSpPr>
        <p:spPr>
          <a:xfrm>
            <a:off x="8848725" y="5229225"/>
            <a:ext cx="5553075" cy="8286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2100"/>
              <a:buFont typeface="Arial"/>
              <a:buNone/>
            </a:pPr>
            <a:r>
              <a:rPr b="0" lang="en-US" sz="2100">
                <a:solidFill>
                  <a:srgbClr val="F4F0E7"/>
                </a:solidFill>
                <a:latin typeface="Arial"/>
                <a:ea typeface="Arial"/>
                <a:cs typeface="Arial"/>
                <a:sym typeface="Arial"/>
              </a:rPr>
              <a:t>Кубики большего размера</a:t>
            </a:r>
            <a:endParaRPr/>
          </a:p>
          <a:p>
            <a:pPr indent="0" lvl="0" marL="0" marR="0" rtl="0" algn="l">
              <a:lnSpc>
                <a:spcPct val="112000"/>
              </a:lnSpc>
              <a:spcBef>
                <a:spcPts val="0"/>
              </a:spcBef>
              <a:spcAft>
                <a:spcPts val="0"/>
              </a:spcAft>
              <a:buClr>
                <a:srgbClr val="F4F0E7"/>
              </a:buClr>
              <a:buSzPts val="2100"/>
              <a:buFont typeface="Arial"/>
              <a:buNone/>
            </a:pPr>
            <a:r>
              <a:rPr b="0" lang="en-US" sz="2100">
                <a:solidFill>
                  <a:srgbClr val="F4F0E7"/>
                </a:solidFill>
                <a:latin typeface="Arial"/>
                <a:ea typeface="Arial"/>
                <a:cs typeface="Arial"/>
                <a:sym typeface="Arial"/>
              </a:rPr>
              <a:t>и другие головоломки</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A25"/>
        </a:solidFill>
      </p:bgPr>
    </p:bg>
    <p:spTree>
      <p:nvGrpSpPr>
        <p:cNvPr id="1201" name="Shape 1201"/>
        <p:cNvGrpSpPr/>
        <p:nvPr/>
      </p:nvGrpSpPr>
      <p:grpSpPr>
        <a:xfrm>
          <a:off x="0" y="0"/>
          <a:ext cx="0" cy="0"/>
          <a:chOff x="0" y="0"/>
          <a:chExt cx="0" cy="0"/>
        </a:xfrm>
      </p:grpSpPr>
      <p:sp>
        <p:nvSpPr>
          <p:cNvPr id="1202" name="Google Shape;1202;p28"/>
          <p:cNvSpPr/>
          <p:nvPr/>
        </p:nvSpPr>
        <p:spPr>
          <a:xfrm>
            <a:off x="838200" y="476250"/>
            <a:ext cx="13563600" cy="3333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350"/>
              <a:buFont typeface="Arial"/>
              <a:buNone/>
            </a:pPr>
            <a:r>
              <a:rPr b="1" lang="en-US" sz="1350">
                <a:solidFill>
                  <a:srgbClr val="A5B5C3"/>
                </a:solidFill>
                <a:latin typeface="Arial"/>
                <a:ea typeface="Arial"/>
                <a:cs typeface="Arial"/>
                <a:sym typeface="Arial"/>
              </a:rPr>
              <a:t>ОТКУДА БЕРЁТСЯ ОБУЧАЮЩИЙ СИГНАЛ</a:t>
            </a:r>
            <a:endParaRPr/>
          </a:p>
        </p:txBody>
      </p:sp>
      <p:sp>
        <p:nvSpPr>
          <p:cNvPr id="1203" name="Google Shape;1203;p28"/>
          <p:cNvSpPr/>
          <p:nvPr/>
        </p:nvSpPr>
        <p:spPr>
          <a:xfrm>
            <a:off x="838200" y="1057275"/>
            <a:ext cx="13563600" cy="12668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3900"/>
              <a:buFont typeface="Arial"/>
              <a:buNone/>
            </a:pPr>
            <a:r>
              <a:rPr b="1" lang="en-US" sz="3900">
                <a:solidFill>
                  <a:srgbClr val="F4F0E7"/>
                </a:solidFill>
                <a:latin typeface="Arial"/>
                <a:ea typeface="Arial"/>
                <a:cs typeface="Arial"/>
                <a:sym typeface="Arial"/>
              </a:rPr>
              <a:t>Неизвестные расстояния: пять источников сигнала</a:t>
            </a:r>
            <a:endParaRPr/>
          </a:p>
        </p:txBody>
      </p:sp>
      <p:sp>
        <p:nvSpPr>
          <p:cNvPr id="1204" name="Google Shape;1204;p28"/>
          <p:cNvSpPr/>
          <p:nvPr/>
        </p:nvSpPr>
        <p:spPr>
          <a:xfrm>
            <a:off x="838200" y="7934325"/>
            <a:ext cx="13563600" cy="9525"/>
          </a:xfrm>
          <a:custGeom>
            <a:rect b="b" l="l" r="r" t="t"/>
            <a:pathLst>
              <a:path extrusionOk="0" h="9525" w="13563600">
                <a:moveTo>
                  <a:pt x="0" y="0"/>
                </a:moveTo>
                <a:lnTo>
                  <a:pt x="13563600" y="0"/>
                </a:lnTo>
              </a:path>
            </a:pathLst>
          </a:custGeom>
          <a:noFill/>
          <a:ln cap="flat" cmpd="sng" w="9525">
            <a:solidFill>
              <a:srgbClr val="354857"/>
            </a:solidFill>
            <a:prstDash val="solid"/>
            <a:round/>
            <a:headEnd len="sm" w="sm" type="none"/>
            <a:tailEnd len="sm" w="sm" type="none"/>
          </a:ln>
        </p:spPr>
      </p:sp>
      <p:sp>
        <p:nvSpPr>
          <p:cNvPr id="1205" name="Google Shape;1205;p28"/>
          <p:cNvSpPr/>
          <p:nvPr/>
        </p:nvSpPr>
        <p:spPr>
          <a:xfrm>
            <a:off x="13620750" y="8039100"/>
            <a:ext cx="781050" cy="333375"/>
          </a:xfrm>
          <a:prstGeom prst="rect">
            <a:avLst/>
          </a:prstGeom>
          <a:noFill/>
          <a:ln>
            <a:noFill/>
          </a:ln>
        </p:spPr>
        <p:txBody>
          <a:bodyPr anchorCtr="0" anchor="t" bIns="0" lIns="0" spcFirstLastPara="1" rIns="0" wrap="square" tIns="0">
            <a:noAutofit/>
          </a:bodyPr>
          <a:lstStyle/>
          <a:p>
            <a:pPr indent="0" lvl="0" marL="0" marR="0" rtl="0" algn="r">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24</a:t>
            </a:r>
            <a:endParaRPr/>
          </a:p>
        </p:txBody>
      </p:sp>
      <p:graphicFrame>
        <p:nvGraphicFramePr>
          <p:cNvPr id="1206" name="Google Shape;1206;p28"/>
          <p:cNvGraphicFramePr/>
          <p:nvPr/>
        </p:nvGraphicFramePr>
        <p:xfrm>
          <a:off x="838200" y="2781300"/>
          <a:ext cx="3000000" cy="3000000"/>
        </p:xfrm>
        <a:graphic>
          <a:graphicData uri="http://schemas.openxmlformats.org/drawingml/2006/table">
            <a:tbl>
              <a:tblPr>
                <a:noFill/>
                <a:tableStyleId>{A352D7F8-A444-48DF-B013-8C70D112DE0B}</a:tableStyleId>
              </a:tblPr>
              <a:tblGrid>
                <a:gridCol w="2714625"/>
                <a:gridCol w="3581400"/>
                <a:gridCol w="3267075"/>
                <a:gridCol w="4000500"/>
              </a:tblGrid>
              <a:tr h="666750">
                <a:tc>
                  <a:txBody>
                    <a:bodyPr/>
                    <a:lstStyle/>
                    <a:p>
                      <a:pPr indent="0" lvl="0" marL="0" marR="0" rtl="0" algn="l">
                        <a:spcBef>
                          <a:spcPts val="0"/>
                        </a:spcBef>
                        <a:spcAft>
                          <a:spcPts val="0"/>
                        </a:spcAft>
                        <a:buClr>
                          <a:srgbClr val="A5B5C3"/>
                        </a:buClr>
                        <a:buSzPts val="1875"/>
                        <a:buFont typeface="Arial"/>
                        <a:buNone/>
                      </a:pPr>
                      <a:r>
                        <a:rPr b="1" lang="en-US" sz="1875" u="none" cap="none" strike="noStrike">
                          <a:solidFill>
                            <a:srgbClr val="A5B5C3"/>
                          </a:solidFill>
                          <a:latin typeface="Arial"/>
                          <a:ea typeface="Arial"/>
                          <a:cs typeface="Arial"/>
                          <a:sym typeface="Arial"/>
                        </a:rPr>
                        <a:t>Метод</a:t>
                      </a:r>
                      <a:endParaRPr/>
                    </a:p>
                  </a:txBody>
                  <a:tcPr marT="45725" marB="45725" marR="91450" marL="91450" anchor="ctr">
                    <a:lnL cap="flat" cmpd="sng" w="9525">
                      <a:solidFill>
                        <a:srgbClr val="354857"/>
                      </a:solidFill>
                      <a:prstDash val="solid"/>
                      <a:round/>
                      <a:headEnd len="sm" w="sm" type="none"/>
                      <a:tailEnd len="sm" w="sm" type="none"/>
                    </a:lnL>
                    <a:lnT cap="flat" cmpd="sng" w="9525">
                      <a:solidFill>
                        <a:srgbClr val="354857"/>
                      </a:solidFill>
                      <a:prstDash val="solid"/>
                      <a:round/>
                      <a:headEnd len="sm" w="sm" type="none"/>
                      <a:tailEnd len="sm" w="sm" type="none"/>
                    </a:lnT>
                    <a:solidFill>
                      <a:srgbClr val="203142"/>
                    </a:solidFill>
                  </a:tcPr>
                </a:tc>
                <a:tc>
                  <a:txBody>
                    <a:bodyPr/>
                    <a:lstStyle/>
                    <a:p>
                      <a:pPr indent="0" lvl="0" marL="0" marR="0" rtl="0" algn="l">
                        <a:spcBef>
                          <a:spcPts val="0"/>
                        </a:spcBef>
                        <a:spcAft>
                          <a:spcPts val="0"/>
                        </a:spcAft>
                        <a:buClr>
                          <a:srgbClr val="A5B5C3"/>
                        </a:buClr>
                        <a:buSzPts val="1875"/>
                        <a:buFont typeface="Arial"/>
                        <a:buNone/>
                      </a:pPr>
                      <a:r>
                        <a:rPr b="1" lang="en-US" sz="1875">
                          <a:solidFill>
                            <a:srgbClr val="A5B5C3"/>
                          </a:solidFill>
                          <a:latin typeface="Arial"/>
                          <a:ea typeface="Arial"/>
                          <a:cs typeface="Arial"/>
                          <a:sym typeface="Arial"/>
                        </a:rPr>
                        <a:t>Сигнал обучения</a:t>
                      </a:r>
                      <a:endParaRPr/>
                    </a:p>
                  </a:txBody>
                  <a:tcPr marT="45725" marB="45725" marR="91450" marL="91450" anchor="ctr">
                    <a:lnT cap="flat" cmpd="sng" w="9525">
                      <a:solidFill>
                        <a:srgbClr val="354857"/>
                      </a:solidFill>
                      <a:prstDash val="solid"/>
                      <a:round/>
                      <a:headEnd len="sm" w="sm" type="none"/>
                      <a:tailEnd len="sm" w="sm" type="none"/>
                    </a:lnT>
                    <a:solidFill>
                      <a:srgbClr val="203142"/>
                    </a:solidFill>
                  </a:tcPr>
                </a:tc>
                <a:tc>
                  <a:txBody>
                    <a:bodyPr/>
                    <a:lstStyle/>
                    <a:p>
                      <a:pPr indent="0" lvl="0" marL="0" marR="0" rtl="0" algn="l">
                        <a:spcBef>
                          <a:spcPts val="0"/>
                        </a:spcBef>
                        <a:spcAft>
                          <a:spcPts val="0"/>
                        </a:spcAft>
                        <a:buClr>
                          <a:srgbClr val="A5B5C3"/>
                        </a:buClr>
                        <a:buSzPts val="1875"/>
                        <a:buFont typeface="Arial"/>
                        <a:buNone/>
                      </a:pPr>
                      <a:r>
                        <a:rPr b="1" lang="en-US" sz="1875">
                          <a:solidFill>
                            <a:srgbClr val="A5B5C3"/>
                          </a:solidFill>
                          <a:latin typeface="Arial"/>
                          <a:ea typeface="Arial"/>
                          <a:cs typeface="Arial"/>
                          <a:sym typeface="Arial"/>
                        </a:rPr>
                        <a:t>Что учим</a:t>
                      </a:r>
                      <a:endParaRPr/>
                    </a:p>
                  </a:txBody>
                  <a:tcPr marT="45725" marB="45725" marR="91450" marL="91450" anchor="ctr">
                    <a:lnT cap="flat" cmpd="sng" w="9525">
                      <a:solidFill>
                        <a:srgbClr val="354857"/>
                      </a:solidFill>
                      <a:prstDash val="solid"/>
                      <a:round/>
                      <a:headEnd len="sm" w="sm" type="none"/>
                      <a:tailEnd len="sm" w="sm" type="none"/>
                    </a:lnT>
                    <a:solidFill>
                      <a:srgbClr val="203142"/>
                    </a:solidFill>
                  </a:tcPr>
                </a:tc>
                <a:tc>
                  <a:txBody>
                    <a:bodyPr/>
                    <a:lstStyle/>
                    <a:p>
                      <a:pPr indent="0" lvl="0" marL="0" marR="0" rtl="0" algn="l">
                        <a:spcBef>
                          <a:spcPts val="0"/>
                        </a:spcBef>
                        <a:spcAft>
                          <a:spcPts val="0"/>
                        </a:spcAft>
                        <a:buClr>
                          <a:srgbClr val="A5B5C3"/>
                        </a:buClr>
                        <a:buSzPts val="1875"/>
                        <a:buFont typeface="Arial"/>
                        <a:buNone/>
                      </a:pPr>
                      <a:r>
                        <a:rPr b="1" lang="en-US" sz="1875">
                          <a:solidFill>
                            <a:srgbClr val="A5B5C3"/>
                          </a:solidFill>
                          <a:latin typeface="Arial"/>
                          <a:ea typeface="Arial"/>
                          <a:cs typeface="Arial"/>
                          <a:sym typeface="Arial"/>
                        </a:rPr>
                        <a:t>Как строим путь</a:t>
                      </a:r>
                      <a:endParaRPr/>
                    </a:p>
                  </a:txBody>
                  <a:tcPr marT="45725" marB="45725" marR="91450" marL="91450" anchor="ctr">
                    <a:lnR cap="flat" cmpd="sng" w="9525">
                      <a:solidFill>
                        <a:srgbClr val="354857"/>
                      </a:solidFill>
                      <a:prstDash val="solid"/>
                      <a:round/>
                      <a:headEnd len="sm" w="sm" type="none"/>
                      <a:tailEnd len="sm" w="sm" type="none"/>
                    </a:lnR>
                    <a:lnT cap="flat" cmpd="sng" w="9525">
                      <a:solidFill>
                        <a:srgbClr val="354857"/>
                      </a:solidFill>
                      <a:prstDash val="solid"/>
                      <a:round/>
                      <a:headEnd len="sm" w="sm" type="none"/>
                      <a:tailEnd len="sm" w="sm" type="none"/>
                    </a:lnT>
                    <a:solidFill>
                      <a:srgbClr val="203142"/>
                    </a:solidFill>
                  </a:tcPr>
                </a:tc>
              </a:tr>
              <a:tr h="704850">
                <a:tc>
                  <a:txBody>
                    <a:bodyPr/>
                    <a:lstStyle/>
                    <a:p>
                      <a:pPr indent="0" lvl="0" marL="0" marR="0" rtl="0" algn="l">
                        <a:spcBef>
                          <a:spcPts val="0"/>
                        </a:spcBef>
                        <a:spcAft>
                          <a:spcPts val="0"/>
                        </a:spcAft>
                        <a:buClr>
                          <a:srgbClr val="F4F0E7"/>
                        </a:buClr>
                        <a:buSzPts val="2025"/>
                        <a:buFont typeface="Arial"/>
                        <a:buNone/>
                      </a:pPr>
                      <a:r>
                        <a:rPr b="1" lang="en-US" sz="2025">
                          <a:solidFill>
                            <a:srgbClr val="F4F0E7"/>
                          </a:solidFill>
                          <a:latin typeface="Arial"/>
                          <a:ea typeface="Arial"/>
                          <a:cs typeface="Arial"/>
                          <a:sym typeface="Arial"/>
                        </a:rPr>
                        <a:t>DeepCubeA</a:t>
                      </a:r>
                      <a:endParaRPr/>
                    </a:p>
                  </a:txBody>
                  <a:tcPr marT="45725" marB="45725" marR="91450" marL="91450" anchor="ctr">
                    <a:lnL cap="flat" cmpd="sng" w="9525">
                      <a:solidFill>
                        <a:srgbClr val="354857"/>
                      </a:solidFill>
                      <a:prstDash val="solid"/>
                      <a:round/>
                      <a:headEnd len="sm" w="sm" type="none"/>
                      <a:tailEnd len="sm" w="sm" type="none"/>
                    </a:lnL>
                    <a:solidFill>
                      <a:srgbClr val="101A25"/>
                    </a:solidFill>
                  </a:tcPr>
                </a:tc>
                <a:tc>
                  <a:txBody>
                    <a:bodyPr/>
                    <a:lstStyle/>
                    <a:p>
                      <a:pPr indent="0" lvl="0" marL="0" marR="0" rtl="0" algn="l">
                        <a:spcBef>
                          <a:spcPts val="0"/>
                        </a:spcBef>
                        <a:spcAft>
                          <a:spcPts val="0"/>
                        </a:spcAft>
                        <a:buClr>
                          <a:srgbClr val="F4F0E7"/>
                        </a:buClr>
                        <a:buSzPts val="2025"/>
                        <a:buFont typeface="Arial"/>
                        <a:buNone/>
                      </a:pPr>
                      <a:r>
                        <a:rPr b="0" lang="en-US" sz="2025">
                          <a:solidFill>
                            <a:srgbClr val="F4F0E7"/>
                          </a:solidFill>
                          <a:latin typeface="Arial"/>
                          <a:ea typeface="Arial"/>
                          <a:cs typeface="Arial"/>
                          <a:sym typeface="Arial"/>
                        </a:rPr>
                        <a:t>Обновление Беллмана</a:t>
                      </a:r>
                      <a:endParaRPr/>
                    </a:p>
                  </a:txBody>
                  <a:tcPr marT="45725" marB="45725" marR="91450" marL="91450" anchor="ctr">
                    <a:solidFill>
                      <a:srgbClr val="101A25"/>
                    </a:solidFill>
                  </a:tcPr>
                </a:tc>
                <a:tc>
                  <a:txBody>
                    <a:bodyPr/>
                    <a:lstStyle/>
                    <a:p>
                      <a:pPr indent="0" lvl="0" marL="0" marR="0" rtl="0" algn="l">
                        <a:spcBef>
                          <a:spcPts val="0"/>
                        </a:spcBef>
                        <a:spcAft>
                          <a:spcPts val="0"/>
                        </a:spcAft>
                        <a:buClr>
                          <a:srgbClr val="F4F0E7"/>
                        </a:buClr>
                        <a:buSzPts val="2025"/>
                        <a:buFont typeface="Arial"/>
                        <a:buNone/>
                      </a:pPr>
                      <a:r>
                        <a:rPr b="0" lang="en-US" sz="2025">
                          <a:solidFill>
                            <a:srgbClr val="F4F0E7"/>
                          </a:solidFill>
                          <a:latin typeface="Arial"/>
                          <a:ea typeface="Arial"/>
                          <a:cs typeface="Arial"/>
                          <a:sym typeface="Arial"/>
                        </a:rPr>
                        <a:t>Стоимость до цели</a:t>
                      </a:r>
                      <a:endParaRPr/>
                    </a:p>
                  </a:txBody>
                  <a:tcPr marT="45725" marB="45725" marR="91450" marL="91450" anchor="ctr">
                    <a:solidFill>
                      <a:srgbClr val="101A25"/>
                    </a:solidFill>
                  </a:tcPr>
                </a:tc>
                <a:tc>
                  <a:txBody>
                    <a:bodyPr/>
                    <a:lstStyle/>
                    <a:p>
                      <a:pPr indent="0" lvl="0" marL="0" marR="0" rtl="0" algn="l">
                        <a:spcBef>
                          <a:spcPts val="0"/>
                        </a:spcBef>
                        <a:spcAft>
                          <a:spcPts val="0"/>
                        </a:spcAft>
                        <a:buClr>
                          <a:srgbClr val="F4F0E7"/>
                        </a:buClr>
                        <a:buSzPts val="2025"/>
                        <a:buFont typeface="Arial"/>
                        <a:buNone/>
                      </a:pPr>
                      <a:r>
                        <a:rPr b="0" lang="en-US" sz="2025">
                          <a:solidFill>
                            <a:srgbClr val="F4F0E7"/>
                          </a:solidFill>
                          <a:latin typeface="Arial"/>
                          <a:ea typeface="Arial"/>
                          <a:cs typeface="Arial"/>
                          <a:sym typeface="Arial"/>
                        </a:rPr>
                        <a:t>Batch weighted A*</a:t>
                      </a:r>
                      <a:endParaRPr/>
                    </a:p>
                  </a:txBody>
                  <a:tcPr marT="45725" marB="45725" marR="91450" marL="91450" anchor="ctr">
                    <a:lnR cap="flat" cmpd="sng" w="9525">
                      <a:solidFill>
                        <a:srgbClr val="354857"/>
                      </a:solidFill>
                      <a:prstDash val="solid"/>
                      <a:round/>
                      <a:headEnd len="sm" w="sm" type="none"/>
                      <a:tailEnd len="sm" w="sm" type="none"/>
                    </a:lnR>
                    <a:solidFill>
                      <a:srgbClr val="101A25"/>
                    </a:solidFill>
                  </a:tcPr>
                </a:tc>
              </a:tr>
              <a:tr h="704850">
                <a:tc>
                  <a:txBody>
                    <a:bodyPr/>
                    <a:lstStyle/>
                    <a:p>
                      <a:pPr indent="0" lvl="0" marL="0" marR="0" rtl="0" algn="l">
                        <a:spcBef>
                          <a:spcPts val="0"/>
                        </a:spcBef>
                        <a:spcAft>
                          <a:spcPts val="0"/>
                        </a:spcAft>
                        <a:buClr>
                          <a:srgbClr val="F4F0E7"/>
                        </a:buClr>
                        <a:buSzPts val="2025"/>
                        <a:buFont typeface="Arial"/>
                        <a:buNone/>
                      </a:pPr>
                      <a:r>
                        <a:rPr b="1" lang="en-US" sz="2025">
                          <a:solidFill>
                            <a:srgbClr val="F4F0E7"/>
                          </a:solidFill>
                          <a:latin typeface="Arial"/>
                          <a:ea typeface="Arial"/>
                          <a:cs typeface="Arial"/>
                          <a:sym typeface="Arial"/>
                        </a:rPr>
                        <a:t>EfficientCube</a:t>
                      </a:r>
                      <a:endParaRPr/>
                    </a:p>
                  </a:txBody>
                  <a:tcPr marT="45725" marB="45725" marR="91450" marL="91450" anchor="ctr">
                    <a:lnL cap="flat" cmpd="sng" w="9525">
                      <a:solidFill>
                        <a:srgbClr val="354857"/>
                      </a:solidFill>
                      <a:prstDash val="solid"/>
                      <a:round/>
                      <a:headEnd len="sm" w="sm" type="none"/>
                      <a:tailEnd len="sm" w="sm" type="none"/>
                    </a:lnL>
                    <a:solidFill>
                      <a:srgbClr val="101A25"/>
                    </a:solidFill>
                  </a:tcPr>
                </a:tc>
                <a:tc>
                  <a:txBody>
                    <a:bodyPr/>
                    <a:lstStyle/>
                    <a:p>
                      <a:pPr indent="0" lvl="0" marL="0" marR="0" rtl="0" algn="l">
                        <a:spcBef>
                          <a:spcPts val="0"/>
                        </a:spcBef>
                        <a:spcAft>
                          <a:spcPts val="0"/>
                        </a:spcAft>
                        <a:buClr>
                          <a:srgbClr val="F4F0E7"/>
                        </a:buClr>
                        <a:buSzPts val="2025"/>
                        <a:buFont typeface="Arial"/>
                        <a:buNone/>
                      </a:pPr>
                      <a:r>
                        <a:rPr b="0" lang="en-US" sz="2025">
                          <a:solidFill>
                            <a:srgbClr val="F4F0E7"/>
                          </a:solidFill>
                          <a:latin typeface="Arial"/>
                          <a:ea typeface="Arial"/>
                          <a:cs typeface="Arial"/>
                          <a:sym typeface="Arial"/>
                        </a:rPr>
                        <a:t>История перемешивания</a:t>
                      </a:r>
                      <a:endParaRPr/>
                    </a:p>
                  </a:txBody>
                  <a:tcPr marT="45725" marB="45725" marR="91450" marL="91450" anchor="ctr">
                    <a:solidFill>
                      <a:srgbClr val="101A25"/>
                    </a:solidFill>
                  </a:tcPr>
                </a:tc>
                <a:tc>
                  <a:txBody>
                    <a:bodyPr/>
                    <a:lstStyle/>
                    <a:p>
                      <a:pPr indent="0" lvl="0" marL="0" marR="0" rtl="0" algn="l">
                        <a:spcBef>
                          <a:spcPts val="0"/>
                        </a:spcBef>
                        <a:spcAft>
                          <a:spcPts val="0"/>
                        </a:spcAft>
                        <a:buClr>
                          <a:srgbClr val="F4F0E7"/>
                        </a:buClr>
                        <a:buSzPts val="2025"/>
                        <a:buFont typeface="Arial"/>
                        <a:buNone/>
                      </a:pPr>
                      <a:r>
                        <a:rPr b="0" lang="en-US" sz="2025">
                          <a:solidFill>
                            <a:srgbClr val="F4F0E7"/>
                          </a:solidFill>
                          <a:latin typeface="Arial"/>
                          <a:ea typeface="Arial"/>
                          <a:cs typeface="Arial"/>
                          <a:sym typeface="Arial"/>
                        </a:rPr>
                        <a:t>Политику действий</a:t>
                      </a:r>
                      <a:endParaRPr/>
                    </a:p>
                  </a:txBody>
                  <a:tcPr marT="45725" marB="45725" marR="91450" marL="91450" anchor="ctr">
                    <a:solidFill>
                      <a:srgbClr val="101A25"/>
                    </a:solidFill>
                  </a:tcPr>
                </a:tc>
                <a:tc>
                  <a:txBody>
                    <a:bodyPr/>
                    <a:lstStyle/>
                    <a:p>
                      <a:pPr indent="0" lvl="0" marL="0" marR="0" rtl="0" algn="l">
                        <a:spcBef>
                          <a:spcPts val="0"/>
                        </a:spcBef>
                        <a:spcAft>
                          <a:spcPts val="0"/>
                        </a:spcAft>
                        <a:buClr>
                          <a:srgbClr val="F4F0E7"/>
                        </a:buClr>
                        <a:buSzPts val="2025"/>
                        <a:buFont typeface="Arial"/>
                        <a:buNone/>
                      </a:pPr>
                      <a:r>
                        <a:rPr b="0" lang="en-US" sz="2025">
                          <a:solidFill>
                            <a:srgbClr val="F4F0E7"/>
                          </a:solidFill>
                          <a:latin typeface="Arial"/>
                          <a:ea typeface="Arial"/>
                          <a:cs typeface="Arial"/>
                          <a:sym typeface="Arial"/>
                        </a:rPr>
                        <a:t>Beam Search</a:t>
                      </a:r>
                      <a:endParaRPr/>
                    </a:p>
                  </a:txBody>
                  <a:tcPr marT="45725" marB="45725" marR="91450" marL="91450" anchor="ctr">
                    <a:lnR cap="flat" cmpd="sng" w="9525">
                      <a:solidFill>
                        <a:srgbClr val="354857"/>
                      </a:solidFill>
                      <a:prstDash val="solid"/>
                      <a:round/>
                      <a:headEnd len="sm" w="sm" type="none"/>
                      <a:tailEnd len="sm" w="sm" type="none"/>
                    </a:lnR>
                    <a:solidFill>
                      <a:srgbClr val="101A25"/>
                    </a:solidFill>
                  </a:tcPr>
                </a:tc>
              </a:tr>
              <a:tr h="704850">
                <a:tc>
                  <a:txBody>
                    <a:bodyPr/>
                    <a:lstStyle/>
                    <a:p>
                      <a:pPr indent="0" lvl="0" marL="0" marR="0" rtl="0" algn="l">
                        <a:spcBef>
                          <a:spcPts val="0"/>
                        </a:spcBef>
                        <a:spcAft>
                          <a:spcPts val="0"/>
                        </a:spcAft>
                        <a:buClr>
                          <a:srgbClr val="64DEC3"/>
                        </a:buClr>
                        <a:buSzPts val="2025"/>
                        <a:buFont typeface="Arial"/>
                        <a:buNone/>
                      </a:pPr>
                      <a:r>
                        <a:rPr b="1" lang="en-US" sz="2025">
                          <a:solidFill>
                            <a:srgbClr val="64DEC3"/>
                          </a:solidFill>
                          <a:latin typeface="Arial"/>
                          <a:ea typeface="Arial"/>
                          <a:cs typeface="Arial"/>
                          <a:sym typeface="Arial"/>
                        </a:rPr>
                        <a:t>CayleyPy Cube</a:t>
                      </a:r>
                      <a:endParaRPr/>
                    </a:p>
                  </a:txBody>
                  <a:tcPr marT="45725" marB="45725" marR="91450" marL="91450" anchor="ctr">
                    <a:lnL cap="flat" cmpd="sng" w="9525">
                      <a:solidFill>
                        <a:srgbClr val="354857"/>
                      </a:solidFill>
                      <a:prstDash val="solid"/>
                      <a:round/>
                      <a:headEnd len="sm" w="sm" type="none"/>
                      <a:tailEnd len="sm" w="sm" type="none"/>
                    </a:lnL>
                    <a:solidFill>
                      <a:srgbClr val="173E3C"/>
                    </a:solidFill>
                  </a:tcPr>
                </a:tc>
                <a:tc>
                  <a:txBody>
                    <a:bodyPr/>
                    <a:lstStyle/>
                    <a:p>
                      <a:pPr indent="0" lvl="0" marL="0" marR="0" rtl="0" algn="l">
                        <a:spcBef>
                          <a:spcPts val="0"/>
                        </a:spcBef>
                        <a:spcAft>
                          <a:spcPts val="0"/>
                        </a:spcAft>
                        <a:buClr>
                          <a:srgbClr val="64DEC3"/>
                        </a:buClr>
                        <a:buSzPts val="2025"/>
                        <a:buFont typeface="Arial"/>
                        <a:buNone/>
                      </a:pPr>
                      <a:r>
                        <a:rPr b="0" lang="en-US" sz="2025">
                          <a:solidFill>
                            <a:srgbClr val="64DEC3"/>
                          </a:solidFill>
                          <a:latin typeface="Arial"/>
                          <a:ea typeface="Arial"/>
                          <a:cs typeface="Arial"/>
                          <a:sym typeface="Arial"/>
                        </a:rPr>
                        <a:t>Глубина блуждания</a:t>
                      </a:r>
                      <a:endParaRPr/>
                    </a:p>
                  </a:txBody>
                  <a:tcPr marT="45725" marB="45725" marR="91450" marL="91450" anchor="ctr">
                    <a:solidFill>
                      <a:srgbClr val="173E3C"/>
                    </a:solidFill>
                  </a:tcPr>
                </a:tc>
                <a:tc>
                  <a:txBody>
                    <a:bodyPr/>
                    <a:lstStyle/>
                    <a:p>
                      <a:pPr indent="0" lvl="0" marL="0" marR="0" rtl="0" algn="l">
                        <a:spcBef>
                          <a:spcPts val="0"/>
                        </a:spcBef>
                        <a:spcAft>
                          <a:spcPts val="0"/>
                        </a:spcAft>
                        <a:buClr>
                          <a:srgbClr val="64DEC3"/>
                        </a:buClr>
                        <a:buSzPts val="2025"/>
                        <a:buFont typeface="Arial"/>
                        <a:buNone/>
                      </a:pPr>
                      <a:r>
                        <a:rPr b="0" lang="en-US" sz="2025">
                          <a:solidFill>
                            <a:srgbClr val="64DEC3"/>
                          </a:solidFill>
                          <a:latin typeface="Arial"/>
                          <a:ea typeface="Arial"/>
                          <a:cs typeface="Arial"/>
                          <a:sym typeface="Arial"/>
                        </a:rPr>
                        <a:t>Геометрическую оценку</a:t>
                      </a:r>
                      <a:endParaRPr/>
                    </a:p>
                  </a:txBody>
                  <a:tcPr marT="45725" marB="45725" marR="91450" marL="91450" anchor="ctr">
                    <a:solidFill>
                      <a:srgbClr val="173E3C"/>
                    </a:solidFill>
                  </a:tcPr>
                </a:tc>
                <a:tc>
                  <a:txBody>
                    <a:bodyPr/>
                    <a:lstStyle/>
                    <a:p>
                      <a:pPr indent="0" lvl="0" marL="0" marR="0" rtl="0" algn="l">
                        <a:spcBef>
                          <a:spcPts val="0"/>
                        </a:spcBef>
                        <a:spcAft>
                          <a:spcPts val="0"/>
                        </a:spcAft>
                        <a:buClr>
                          <a:srgbClr val="64DEC3"/>
                        </a:buClr>
                        <a:buSzPts val="2025"/>
                        <a:buFont typeface="Arial"/>
                        <a:buNone/>
                      </a:pPr>
                      <a:r>
                        <a:rPr b="0" lang="en-US" sz="2025">
                          <a:solidFill>
                            <a:srgbClr val="64DEC3"/>
                          </a:solidFill>
                          <a:latin typeface="Arial"/>
                          <a:ea typeface="Arial"/>
                          <a:cs typeface="Arial"/>
                          <a:sym typeface="Arial"/>
                        </a:rPr>
                        <a:t>GPU Beam Search</a:t>
                      </a:r>
                      <a:endParaRPr/>
                    </a:p>
                  </a:txBody>
                  <a:tcPr marT="45725" marB="45725" marR="91450" marL="91450" anchor="ctr">
                    <a:lnR cap="flat" cmpd="sng" w="9525">
                      <a:solidFill>
                        <a:srgbClr val="354857"/>
                      </a:solidFill>
                      <a:prstDash val="solid"/>
                      <a:round/>
                      <a:headEnd len="sm" w="sm" type="none"/>
                      <a:tailEnd len="sm" w="sm" type="none"/>
                    </a:lnR>
                    <a:solidFill>
                      <a:srgbClr val="173E3C"/>
                    </a:solidFill>
                  </a:tcPr>
                </a:tc>
              </a:tr>
              <a:tr h="704850">
                <a:tc>
                  <a:txBody>
                    <a:bodyPr/>
                    <a:lstStyle/>
                    <a:p>
                      <a:pPr indent="0" lvl="0" marL="0" marR="0" rtl="0" algn="l">
                        <a:spcBef>
                          <a:spcPts val="0"/>
                        </a:spcBef>
                        <a:spcAft>
                          <a:spcPts val="0"/>
                        </a:spcAft>
                        <a:buClr>
                          <a:srgbClr val="F4F0E7"/>
                        </a:buClr>
                        <a:buSzPts val="2025"/>
                        <a:buFont typeface="Arial"/>
                        <a:buNone/>
                      </a:pPr>
                      <a:r>
                        <a:rPr b="1" lang="en-US" sz="2025">
                          <a:solidFill>
                            <a:srgbClr val="F4F0E7"/>
                          </a:solidFill>
                          <a:latin typeface="Arial"/>
                          <a:ea typeface="Arial"/>
                          <a:cs typeface="Arial"/>
                          <a:sym typeface="Arial"/>
                        </a:rPr>
                        <a:t>CayleyPy RL</a:t>
                      </a:r>
                      <a:endParaRPr/>
                    </a:p>
                  </a:txBody>
                  <a:tcPr marT="45725" marB="45725" marR="91450" marL="91450" anchor="ctr">
                    <a:lnL cap="flat" cmpd="sng" w="9525">
                      <a:solidFill>
                        <a:srgbClr val="354857"/>
                      </a:solidFill>
                      <a:prstDash val="solid"/>
                      <a:round/>
                      <a:headEnd len="sm" w="sm" type="none"/>
                      <a:tailEnd len="sm" w="sm" type="none"/>
                    </a:lnL>
                    <a:solidFill>
                      <a:srgbClr val="101A25"/>
                    </a:solidFill>
                  </a:tcPr>
                </a:tc>
                <a:tc>
                  <a:txBody>
                    <a:bodyPr/>
                    <a:lstStyle/>
                    <a:p>
                      <a:pPr indent="0" lvl="0" marL="0" marR="0" rtl="0" algn="l">
                        <a:spcBef>
                          <a:spcPts val="0"/>
                        </a:spcBef>
                        <a:spcAft>
                          <a:spcPts val="0"/>
                        </a:spcAft>
                        <a:buClr>
                          <a:srgbClr val="F4F0E7"/>
                        </a:buClr>
                        <a:buSzPts val="2025"/>
                        <a:buFont typeface="Arial"/>
                        <a:buNone/>
                      </a:pPr>
                      <a:r>
                        <a:rPr b="0" lang="en-US" sz="2025">
                          <a:solidFill>
                            <a:srgbClr val="F4F0E7"/>
                          </a:solidFill>
                          <a:latin typeface="Arial"/>
                          <a:ea typeface="Arial"/>
                          <a:cs typeface="Arial"/>
                          <a:sym typeface="Arial"/>
                        </a:rPr>
                        <a:t>Награду + TD-оценки</a:t>
                      </a:r>
                      <a:endParaRPr/>
                    </a:p>
                  </a:txBody>
                  <a:tcPr marT="45725" marB="45725" marR="91450" marL="91450" anchor="ctr">
                    <a:solidFill>
                      <a:srgbClr val="101A25"/>
                    </a:solidFill>
                  </a:tcPr>
                </a:tc>
                <a:tc>
                  <a:txBody>
                    <a:bodyPr/>
                    <a:lstStyle/>
                    <a:p>
                      <a:pPr indent="0" lvl="0" marL="0" marR="0" rtl="0" algn="l">
                        <a:spcBef>
                          <a:spcPts val="0"/>
                        </a:spcBef>
                        <a:spcAft>
                          <a:spcPts val="0"/>
                        </a:spcAft>
                        <a:buClr>
                          <a:srgbClr val="F4F0E7"/>
                        </a:buClr>
                        <a:buSzPts val="2025"/>
                        <a:buFont typeface="Arial"/>
                        <a:buNone/>
                      </a:pPr>
                      <a:r>
                        <a:rPr b="0" lang="en-US" sz="2025">
                          <a:solidFill>
                            <a:srgbClr val="F4F0E7"/>
                          </a:solidFill>
                          <a:latin typeface="Arial"/>
                          <a:ea typeface="Arial"/>
                          <a:cs typeface="Arial"/>
                          <a:sym typeface="Arial"/>
                        </a:rPr>
                        <a:t>Стоимость состояния</a:t>
                      </a:r>
                      <a:endParaRPr/>
                    </a:p>
                  </a:txBody>
                  <a:tcPr marT="45725" marB="45725" marR="91450" marL="91450" anchor="ctr">
                    <a:solidFill>
                      <a:srgbClr val="101A25"/>
                    </a:solidFill>
                  </a:tcPr>
                </a:tc>
                <a:tc>
                  <a:txBody>
                    <a:bodyPr/>
                    <a:lstStyle/>
                    <a:p>
                      <a:pPr indent="0" lvl="0" marL="0" marR="0" rtl="0" algn="l">
                        <a:spcBef>
                          <a:spcPts val="0"/>
                        </a:spcBef>
                        <a:spcAft>
                          <a:spcPts val="0"/>
                        </a:spcAft>
                        <a:buClr>
                          <a:srgbClr val="F4F0E7"/>
                        </a:buClr>
                        <a:buSzPts val="2025"/>
                        <a:buFont typeface="Arial"/>
                        <a:buNone/>
                      </a:pPr>
                      <a:r>
                        <a:rPr b="0" lang="en-US" sz="2025">
                          <a:solidFill>
                            <a:srgbClr val="F4F0E7"/>
                          </a:solidFill>
                          <a:latin typeface="Arial"/>
                          <a:ea typeface="Arial"/>
                          <a:cs typeface="Arial"/>
                          <a:sym typeface="Arial"/>
                        </a:rPr>
                        <a:t>Beam Search</a:t>
                      </a:r>
                      <a:endParaRPr/>
                    </a:p>
                  </a:txBody>
                  <a:tcPr marT="45725" marB="45725" marR="91450" marL="91450" anchor="ctr">
                    <a:lnR cap="flat" cmpd="sng" w="9525">
                      <a:solidFill>
                        <a:srgbClr val="354857"/>
                      </a:solidFill>
                      <a:prstDash val="solid"/>
                      <a:round/>
                      <a:headEnd len="sm" w="sm" type="none"/>
                      <a:tailEnd len="sm" w="sm" type="none"/>
                    </a:lnR>
                    <a:solidFill>
                      <a:srgbClr val="101A25"/>
                    </a:solidFill>
                  </a:tcPr>
                </a:tc>
              </a:tr>
              <a:tr h="704850">
                <a:tc>
                  <a:txBody>
                    <a:bodyPr/>
                    <a:lstStyle/>
                    <a:p>
                      <a:pPr indent="0" lvl="0" marL="0" marR="0" rtl="0" algn="l">
                        <a:spcBef>
                          <a:spcPts val="0"/>
                        </a:spcBef>
                        <a:spcAft>
                          <a:spcPts val="0"/>
                        </a:spcAft>
                        <a:buClr>
                          <a:srgbClr val="F4F0E7"/>
                        </a:buClr>
                        <a:buSzPts val="2025"/>
                        <a:buFont typeface="Arial"/>
                        <a:buNone/>
                      </a:pPr>
                      <a:r>
                        <a:rPr b="1" lang="en-US" sz="2025">
                          <a:solidFill>
                            <a:srgbClr val="F4F0E7"/>
                          </a:solidFill>
                          <a:latin typeface="Arial"/>
                          <a:ea typeface="Arial"/>
                          <a:cs typeface="Arial"/>
                          <a:sym typeface="Arial"/>
                        </a:rPr>
                        <a:t>GFlowNet</a:t>
                      </a:r>
                      <a:endParaRPr/>
                    </a:p>
                  </a:txBody>
                  <a:tcPr marT="45725" marB="45725" marR="91450" marL="91450" anchor="ctr">
                    <a:lnL cap="flat" cmpd="sng" w="9525">
                      <a:solidFill>
                        <a:srgbClr val="354857"/>
                      </a:solidFill>
                      <a:prstDash val="solid"/>
                      <a:round/>
                      <a:headEnd len="sm" w="sm" type="none"/>
                      <a:tailEnd len="sm" w="sm" type="none"/>
                    </a:lnL>
                    <a:lnB cap="flat" cmpd="sng" w="9525">
                      <a:solidFill>
                        <a:srgbClr val="354857"/>
                      </a:solidFill>
                      <a:prstDash val="solid"/>
                      <a:round/>
                      <a:headEnd len="sm" w="sm" type="none"/>
                      <a:tailEnd len="sm" w="sm" type="none"/>
                    </a:lnB>
                    <a:solidFill>
                      <a:srgbClr val="101A25"/>
                    </a:solidFill>
                  </a:tcPr>
                </a:tc>
                <a:tc>
                  <a:txBody>
                    <a:bodyPr/>
                    <a:lstStyle/>
                    <a:p>
                      <a:pPr indent="0" lvl="0" marL="0" marR="0" rtl="0" algn="l">
                        <a:spcBef>
                          <a:spcPts val="0"/>
                        </a:spcBef>
                        <a:spcAft>
                          <a:spcPts val="0"/>
                        </a:spcAft>
                        <a:buClr>
                          <a:srgbClr val="F4F0E7"/>
                        </a:buClr>
                        <a:buSzPts val="2025"/>
                        <a:buFont typeface="Arial"/>
                        <a:buNone/>
                      </a:pPr>
                      <a:r>
                        <a:rPr b="0" lang="en-US" sz="2025">
                          <a:solidFill>
                            <a:srgbClr val="F4F0E7"/>
                          </a:solidFill>
                          <a:latin typeface="Arial"/>
                          <a:ea typeface="Arial"/>
                          <a:cs typeface="Arial"/>
                          <a:sym typeface="Arial"/>
                        </a:rPr>
                        <a:t>Баланс + штраф потока</a:t>
                      </a:r>
                      <a:endParaRPr/>
                    </a:p>
                  </a:txBody>
                  <a:tcPr marT="45725" marB="45725" marR="91450" marL="91450" anchor="ctr">
                    <a:lnB cap="flat" cmpd="sng" w="9525">
                      <a:solidFill>
                        <a:srgbClr val="354857"/>
                      </a:solidFill>
                      <a:prstDash val="solid"/>
                      <a:round/>
                      <a:headEnd len="sm" w="sm" type="none"/>
                      <a:tailEnd len="sm" w="sm" type="none"/>
                    </a:lnB>
                    <a:solidFill>
                      <a:srgbClr val="101A25"/>
                    </a:solidFill>
                  </a:tcPr>
                </a:tc>
                <a:tc>
                  <a:txBody>
                    <a:bodyPr/>
                    <a:lstStyle/>
                    <a:p>
                      <a:pPr indent="0" lvl="0" marL="0" marR="0" rtl="0" algn="l">
                        <a:spcBef>
                          <a:spcPts val="0"/>
                        </a:spcBef>
                        <a:spcAft>
                          <a:spcPts val="0"/>
                        </a:spcAft>
                        <a:buClr>
                          <a:srgbClr val="F4F0E7"/>
                        </a:buClr>
                        <a:buSzPts val="2025"/>
                        <a:buFont typeface="Arial"/>
                        <a:buNone/>
                      </a:pPr>
                      <a:r>
                        <a:rPr b="0" lang="en-US" sz="2025">
                          <a:solidFill>
                            <a:srgbClr val="F4F0E7"/>
                          </a:solidFill>
                          <a:latin typeface="Arial"/>
                          <a:ea typeface="Arial"/>
                          <a:cs typeface="Arial"/>
                          <a:sym typeface="Arial"/>
                        </a:rPr>
                        <a:t>Политики P_F / P_B</a:t>
                      </a:r>
                      <a:endParaRPr/>
                    </a:p>
                  </a:txBody>
                  <a:tcPr marT="45725" marB="45725" marR="91450" marL="91450" anchor="ctr">
                    <a:lnB cap="flat" cmpd="sng" w="9525">
                      <a:solidFill>
                        <a:srgbClr val="354857"/>
                      </a:solidFill>
                      <a:prstDash val="solid"/>
                      <a:round/>
                      <a:headEnd len="sm" w="sm" type="none"/>
                      <a:tailEnd len="sm" w="sm" type="none"/>
                    </a:lnB>
                    <a:solidFill>
                      <a:srgbClr val="101A25"/>
                    </a:solidFill>
                  </a:tcPr>
                </a:tc>
                <a:tc>
                  <a:txBody>
                    <a:bodyPr/>
                    <a:lstStyle/>
                    <a:p>
                      <a:pPr indent="0" lvl="0" marL="0" marR="0" rtl="0" algn="l">
                        <a:spcBef>
                          <a:spcPts val="0"/>
                        </a:spcBef>
                        <a:spcAft>
                          <a:spcPts val="0"/>
                        </a:spcAft>
                        <a:buClr>
                          <a:srgbClr val="F4F0E7"/>
                        </a:buClr>
                        <a:buSzPts val="2025"/>
                        <a:buFont typeface="Arial"/>
                        <a:buNone/>
                      </a:pPr>
                      <a:r>
                        <a:rPr b="0" lang="en-US" sz="2025">
                          <a:solidFill>
                            <a:srgbClr val="F4F0E7"/>
                          </a:solidFill>
                          <a:latin typeface="Arial"/>
                          <a:ea typeface="Arial"/>
                          <a:cs typeface="Arial"/>
                          <a:sym typeface="Arial"/>
                        </a:rPr>
                        <a:t>P_B + Beam Search</a:t>
                      </a:r>
                      <a:endParaRPr/>
                    </a:p>
                  </a:txBody>
                  <a:tcPr marT="45725" marB="45725" marR="91450" marL="91450" anchor="ctr">
                    <a:lnR cap="flat" cmpd="sng" w="9525">
                      <a:solidFill>
                        <a:srgbClr val="354857"/>
                      </a:solidFill>
                      <a:prstDash val="solid"/>
                      <a:round/>
                      <a:headEnd len="sm" w="sm" type="none"/>
                      <a:tailEnd len="sm" w="sm" type="none"/>
                    </a:lnR>
                    <a:lnB cap="flat" cmpd="sng" w="9525">
                      <a:solidFill>
                        <a:srgbClr val="354857"/>
                      </a:solidFill>
                      <a:prstDash val="solid"/>
                      <a:round/>
                      <a:headEnd len="sm" w="sm" type="none"/>
                      <a:tailEnd len="sm" w="sm" type="none"/>
                    </a:lnB>
                    <a:solidFill>
                      <a:srgbClr val="101A25"/>
                    </a:solidFill>
                  </a:tcPr>
                </a:tc>
              </a:tr>
            </a:tbl>
          </a:graphicData>
        </a:graphic>
      </p:graphicFrame>
      <p:sp>
        <p:nvSpPr>
          <p:cNvPr id="1207" name="Google Shape;1207;p28"/>
          <p:cNvSpPr/>
          <p:nvPr/>
        </p:nvSpPr>
        <p:spPr>
          <a:xfrm>
            <a:off x="838200" y="7448550"/>
            <a:ext cx="13563600" cy="3810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875"/>
              <a:buFont typeface="Arial"/>
              <a:buNone/>
            </a:pPr>
            <a:r>
              <a:rPr b="0" lang="en-US" sz="1875">
                <a:solidFill>
                  <a:srgbClr val="A5B5C3"/>
                </a:solidFill>
                <a:latin typeface="Arial"/>
                <a:ea typeface="Arial"/>
                <a:cs typeface="Arial"/>
                <a:sym typeface="Arial"/>
              </a:rPr>
              <a:t>Сигнал обучения → предсказание модели → построение пути</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A25"/>
        </a:solidFill>
      </p:bgPr>
    </p:bg>
    <p:spTree>
      <p:nvGrpSpPr>
        <p:cNvPr id="1212" name="Shape 1212"/>
        <p:cNvGrpSpPr/>
        <p:nvPr/>
      </p:nvGrpSpPr>
      <p:grpSpPr>
        <a:xfrm>
          <a:off x="0" y="0"/>
          <a:ext cx="0" cy="0"/>
          <a:chOff x="0" y="0"/>
          <a:chExt cx="0" cy="0"/>
        </a:xfrm>
      </p:grpSpPr>
      <p:sp>
        <p:nvSpPr>
          <p:cNvPr id="1213" name="Google Shape;1213;p29"/>
          <p:cNvSpPr/>
          <p:nvPr/>
        </p:nvSpPr>
        <p:spPr>
          <a:xfrm>
            <a:off x="838200" y="476250"/>
            <a:ext cx="13335000" cy="3333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350"/>
              <a:buFont typeface="Arial"/>
              <a:buNone/>
            </a:pPr>
            <a:r>
              <a:rPr b="1" lang="en-US" sz="1350">
                <a:solidFill>
                  <a:srgbClr val="A5B5C3"/>
                </a:solidFill>
                <a:latin typeface="Arial"/>
                <a:ea typeface="Arial"/>
                <a:cs typeface="Arial"/>
                <a:sym typeface="Arial"/>
              </a:rPr>
              <a:t>CAYLEYPY CUBE</a:t>
            </a:r>
            <a:endParaRPr/>
          </a:p>
        </p:txBody>
      </p:sp>
      <p:sp>
        <p:nvSpPr>
          <p:cNvPr id="1214" name="Google Shape;1214;p29"/>
          <p:cNvSpPr/>
          <p:nvPr/>
        </p:nvSpPr>
        <p:spPr>
          <a:xfrm>
            <a:off x="838200" y="2247900"/>
            <a:ext cx="2667000" cy="15240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64DEC3"/>
              </a:buClr>
              <a:buSzPts val="9300"/>
              <a:buFont typeface="Arial"/>
              <a:buNone/>
            </a:pPr>
            <a:r>
              <a:rPr b="1" lang="en-US" sz="9300">
                <a:solidFill>
                  <a:srgbClr val="64DEC3"/>
                </a:solidFill>
                <a:latin typeface="Arial"/>
                <a:ea typeface="Arial"/>
                <a:cs typeface="Arial"/>
                <a:sym typeface="Arial"/>
              </a:rPr>
              <a:t>03</a:t>
            </a:r>
            <a:endParaRPr/>
          </a:p>
        </p:txBody>
      </p:sp>
      <p:sp>
        <p:nvSpPr>
          <p:cNvPr id="1215" name="Google Shape;1215;p29"/>
          <p:cNvSpPr/>
          <p:nvPr/>
        </p:nvSpPr>
        <p:spPr>
          <a:xfrm>
            <a:off x="4191000" y="2228850"/>
            <a:ext cx="10172700" cy="23812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5700"/>
              <a:buFont typeface="Arial"/>
              <a:buNone/>
            </a:pPr>
            <a:r>
              <a:rPr b="1" lang="en-US" sz="5700">
                <a:solidFill>
                  <a:srgbClr val="F4F0E7"/>
                </a:solidFill>
                <a:latin typeface="Arial"/>
                <a:ea typeface="Arial"/>
                <a:cs typeface="Arial"/>
                <a:sym typeface="Arial"/>
              </a:rPr>
              <a:t>CayleyPy Cube</a:t>
            </a:r>
            <a:endParaRPr/>
          </a:p>
        </p:txBody>
      </p:sp>
      <p:sp>
        <p:nvSpPr>
          <p:cNvPr id="1216" name="Google Shape;1216;p29"/>
          <p:cNvSpPr/>
          <p:nvPr/>
        </p:nvSpPr>
        <p:spPr>
          <a:xfrm>
            <a:off x="4191000" y="5715000"/>
            <a:ext cx="10172700" cy="9525"/>
          </a:xfrm>
          <a:custGeom>
            <a:rect b="b" l="l" r="r" t="t"/>
            <a:pathLst>
              <a:path extrusionOk="0" h="9525" w="10172700">
                <a:moveTo>
                  <a:pt x="0" y="0"/>
                </a:moveTo>
                <a:lnTo>
                  <a:pt x="10172700" y="0"/>
                </a:lnTo>
              </a:path>
            </a:pathLst>
          </a:custGeom>
          <a:noFill/>
          <a:ln cap="flat" cmpd="sng" w="19050">
            <a:solidFill>
              <a:srgbClr val="354857"/>
            </a:solidFill>
            <a:prstDash val="solid"/>
            <a:round/>
            <a:headEnd len="sm" w="sm" type="none"/>
            <a:tailEnd len="sm" w="sm" type="none"/>
          </a:ln>
        </p:spPr>
      </p:sp>
      <p:sp>
        <p:nvSpPr>
          <p:cNvPr id="1217" name="Google Shape;1217;p29"/>
          <p:cNvSpPr/>
          <p:nvPr/>
        </p:nvSpPr>
        <p:spPr>
          <a:xfrm>
            <a:off x="4191000" y="6276975"/>
            <a:ext cx="10001250" cy="10477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2325"/>
              <a:buFont typeface="Arial"/>
              <a:buNone/>
            </a:pPr>
            <a:r>
              <a:rPr b="0" lang="en-US" sz="2325">
                <a:solidFill>
                  <a:srgbClr val="A5B5C3"/>
                </a:solidFill>
                <a:latin typeface="Arial"/>
                <a:ea typeface="Arial"/>
                <a:cs typeface="Arial"/>
                <a:sym typeface="Arial"/>
              </a:rPr>
              <a:t>Случайные блуждания, ResMLP и GPU Beam Search</a:t>
            </a:r>
            <a:endParaRPr/>
          </a:p>
        </p:txBody>
      </p:sp>
      <p:sp>
        <p:nvSpPr>
          <p:cNvPr id="1218" name="Google Shape;1218;p29"/>
          <p:cNvSpPr/>
          <p:nvPr/>
        </p:nvSpPr>
        <p:spPr>
          <a:xfrm>
            <a:off x="838200" y="7934325"/>
            <a:ext cx="13563600" cy="9525"/>
          </a:xfrm>
          <a:custGeom>
            <a:rect b="b" l="l" r="r" t="t"/>
            <a:pathLst>
              <a:path extrusionOk="0" h="9525" w="13563600">
                <a:moveTo>
                  <a:pt x="0" y="0"/>
                </a:moveTo>
                <a:lnTo>
                  <a:pt x="13563600" y="0"/>
                </a:lnTo>
              </a:path>
            </a:pathLst>
          </a:custGeom>
          <a:noFill/>
          <a:ln cap="flat" cmpd="sng" w="9525">
            <a:solidFill>
              <a:srgbClr val="354857"/>
            </a:solidFill>
            <a:prstDash val="solid"/>
            <a:round/>
            <a:headEnd len="sm" w="sm" type="none"/>
            <a:tailEnd len="sm" w="sm" type="none"/>
          </a:ln>
        </p:spPr>
      </p:sp>
      <p:sp>
        <p:nvSpPr>
          <p:cNvPr id="1219" name="Google Shape;1219;p29"/>
          <p:cNvSpPr/>
          <p:nvPr/>
        </p:nvSpPr>
        <p:spPr>
          <a:xfrm>
            <a:off x="13620750" y="8039100"/>
            <a:ext cx="781050" cy="333375"/>
          </a:xfrm>
          <a:prstGeom prst="rect">
            <a:avLst/>
          </a:prstGeom>
          <a:noFill/>
          <a:ln>
            <a:noFill/>
          </a:ln>
        </p:spPr>
        <p:txBody>
          <a:bodyPr anchorCtr="0" anchor="t" bIns="0" lIns="0" spcFirstLastPara="1" rIns="0" wrap="square" tIns="0">
            <a:noAutofit/>
          </a:bodyPr>
          <a:lstStyle/>
          <a:p>
            <a:pPr indent="0" lvl="0" marL="0" marR="0" rtl="0" algn="r">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25</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A25"/>
        </a:solidFill>
      </p:bgPr>
    </p:bg>
    <p:spTree>
      <p:nvGrpSpPr>
        <p:cNvPr id="1224" name="Shape 1224"/>
        <p:cNvGrpSpPr/>
        <p:nvPr/>
      </p:nvGrpSpPr>
      <p:grpSpPr>
        <a:xfrm>
          <a:off x="0" y="0"/>
          <a:ext cx="0" cy="0"/>
          <a:chOff x="0" y="0"/>
          <a:chExt cx="0" cy="0"/>
        </a:xfrm>
      </p:grpSpPr>
      <p:sp>
        <p:nvSpPr>
          <p:cNvPr id="1225" name="Google Shape;1225;p30"/>
          <p:cNvSpPr/>
          <p:nvPr/>
        </p:nvSpPr>
        <p:spPr>
          <a:xfrm>
            <a:off x="838200" y="476250"/>
            <a:ext cx="13335000" cy="3333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350"/>
              <a:buFont typeface="Arial"/>
              <a:buNone/>
            </a:pPr>
            <a:r>
              <a:rPr b="1" lang="en-US" sz="1350">
                <a:solidFill>
                  <a:srgbClr val="A5B5C3"/>
                </a:solidFill>
                <a:latin typeface="Arial"/>
                <a:ea typeface="Arial"/>
                <a:cs typeface="Arial"/>
                <a:sym typeface="Arial"/>
              </a:rPr>
              <a:t>ГЕОМЕТРИЯ СЛУЧАЙНЫХ БЛУЖДАНИЙ</a:t>
            </a:r>
            <a:endParaRPr/>
          </a:p>
        </p:txBody>
      </p:sp>
      <p:sp>
        <p:nvSpPr>
          <p:cNvPr id="1226" name="Google Shape;1226;p30"/>
          <p:cNvSpPr/>
          <p:nvPr/>
        </p:nvSpPr>
        <p:spPr>
          <a:xfrm>
            <a:off x="838200" y="1057275"/>
            <a:ext cx="13563600" cy="1295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3900"/>
              <a:buFont typeface="Arial"/>
              <a:buNone/>
            </a:pPr>
            <a:r>
              <a:rPr b="1" lang="en-US" sz="3900">
                <a:solidFill>
                  <a:srgbClr val="F4F0E7"/>
                </a:solidFill>
                <a:latin typeface="Arial"/>
                <a:ea typeface="Arial"/>
                <a:cs typeface="Arial"/>
                <a:sym typeface="Arial"/>
              </a:rPr>
              <a:t>CayleyPy Cube: полный цикл решателя</a:t>
            </a:r>
            <a:endParaRPr/>
          </a:p>
        </p:txBody>
      </p:sp>
      <p:sp>
        <p:nvSpPr>
          <p:cNvPr id="1227" name="Google Shape;1227;p30"/>
          <p:cNvSpPr/>
          <p:nvPr/>
        </p:nvSpPr>
        <p:spPr>
          <a:xfrm>
            <a:off x="838200" y="7934325"/>
            <a:ext cx="13563600" cy="9525"/>
          </a:xfrm>
          <a:custGeom>
            <a:rect b="b" l="l" r="r" t="t"/>
            <a:pathLst>
              <a:path extrusionOk="0" h="9525" w="13563600">
                <a:moveTo>
                  <a:pt x="0" y="0"/>
                </a:moveTo>
                <a:lnTo>
                  <a:pt x="13563600" y="0"/>
                </a:lnTo>
              </a:path>
            </a:pathLst>
          </a:custGeom>
          <a:noFill/>
          <a:ln cap="flat" cmpd="sng" w="9525">
            <a:solidFill>
              <a:srgbClr val="354857"/>
            </a:solidFill>
            <a:prstDash val="solid"/>
            <a:round/>
            <a:headEnd len="sm" w="sm" type="none"/>
            <a:tailEnd len="sm" w="sm" type="none"/>
          </a:ln>
        </p:spPr>
      </p:sp>
      <p:sp>
        <p:nvSpPr>
          <p:cNvPr id="1228" name="Google Shape;1228;p30"/>
          <p:cNvSpPr/>
          <p:nvPr/>
        </p:nvSpPr>
        <p:spPr>
          <a:xfrm>
            <a:off x="13620750" y="8039100"/>
            <a:ext cx="781050" cy="333375"/>
          </a:xfrm>
          <a:prstGeom prst="rect">
            <a:avLst/>
          </a:prstGeom>
          <a:noFill/>
          <a:ln>
            <a:noFill/>
          </a:ln>
        </p:spPr>
        <p:txBody>
          <a:bodyPr anchorCtr="0" anchor="t" bIns="0" lIns="0" spcFirstLastPara="1" rIns="0" wrap="square" tIns="0">
            <a:noAutofit/>
          </a:bodyPr>
          <a:lstStyle/>
          <a:p>
            <a:pPr indent="0" lvl="0" marL="0" marR="0" rtl="0" algn="r">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26</a:t>
            </a:r>
            <a:endParaRPr/>
          </a:p>
        </p:txBody>
      </p:sp>
      <p:sp>
        <p:nvSpPr>
          <p:cNvPr id="1229" name="Google Shape;1229;p30"/>
          <p:cNvSpPr/>
          <p:nvPr/>
        </p:nvSpPr>
        <p:spPr>
          <a:xfrm>
            <a:off x="838200" y="2647950"/>
            <a:ext cx="2857500" cy="5143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2700"/>
              <a:buFont typeface="Arial"/>
              <a:buNone/>
            </a:pPr>
            <a:r>
              <a:rPr b="1" lang="en-US" sz="2700">
                <a:solidFill>
                  <a:srgbClr val="A5B5C3"/>
                </a:solidFill>
                <a:latin typeface="Arial"/>
                <a:ea typeface="Arial"/>
                <a:cs typeface="Arial"/>
                <a:sym typeface="Arial"/>
              </a:rPr>
              <a:t>Обучение</a:t>
            </a:r>
            <a:endParaRPr/>
          </a:p>
        </p:txBody>
      </p:sp>
      <p:sp>
        <p:nvSpPr>
          <p:cNvPr id="1230" name="Google Shape;1230;p30"/>
          <p:cNvSpPr/>
          <p:nvPr/>
        </p:nvSpPr>
        <p:spPr>
          <a:xfrm>
            <a:off x="838200" y="3429000"/>
            <a:ext cx="4171950" cy="6858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79BFFF"/>
              </a:buClr>
              <a:buSzPts val="2400"/>
              <a:buFont typeface="Arial"/>
              <a:buNone/>
            </a:pPr>
            <a:r>
              <a:rPr b="1" lang="en-US" sz="2400">
                <a:solidFill>
                  <a:srgbClr val="79BFFF"/>
                </a:solidFill>
                <a:latin typeface="Arial"/>
                <a:ea typeface="Arial"/>
                <a:cs typeface="Arial"/>
                <a:sym typeface="Arial"/>
              </a:rPr>
              <a:t>Блуждания</a:t>
            </a:r>
            <a:endParaRPr/>
          </a:p>
        </p:txBody>
      </p:sp>
      <p:sp>
        <p:nvSpPr>
          <p:cNvPr id="1231" name="Google Shape;1231;p30"/>
          <p:cNvSpPr/>
          <p:nvPr/>
        </p:nvSpPr>
        <p:spPr>
          <a:xfrm>
            <a:off x="838200" y="4229100"/>
            <a:ext cx="4171950" cy="9525"/>
          </a:xfrm>
          <a:custGeom>
            <a:rect b="b" l="l" r="r" t="t"/>
            <a:pathLst>
              <a:path extrusionOk="0" h="9525" w="4171950">
                <a:moveTo>
                  <a:pt x="0" y="0"/>
                </a:moveTo>
                <a:lnTo>
                  <a:pt x="4171950" y="0"/>
                </a:lnTo>
              </a:path>
            </a:pathLst>
          </a:custGeom>
          <a:noFill/>
          <a:ln cap="flat" cmpd="sng" w="19050">
            <a:solidFill>
              <a:srgbClr val="354857"/>
            </a:solidFill>
            <a:prstDash val="solid"/>
            <a:round/>
            <a:headEnd len="sm" w="sm" type="none"/>
            <a:tailEnd len="sm" w="sm" type="none"/>
          </a:ln>
        </p:spPr>
      </p:sp>
      <p:sp>
        <p:nvSpPr>
          <p:cNvPr id="1232" name="Google Shape;1232;p30"/>
          <p:cNvSpPr/>
          <p:nvPr/>
        </p:nvSpPr>
        <p:spPr>
          <a:xfrm>
            <a:off x="838200" y="4552950"/>
            <a:ext cx="4171950" cy="12858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2100"/>
              <a:buFont typeface="Arial"/>
              <a:buNone/>
            </a:pPr>
            <a:r>
              <a:rPr b="0" lang="en-US" sz="2100">
                <a:solidFill>
                  <a:srgbClr val="A5B5C3"/>
                </a:solidFill>
                <a:latin typeface="Arial"/>
                <a:ea typeface="Arial"/>
                <a:cs typeface="Arial"/>
                <a:sym typeface="Arial"/>
              </a:rPr>
              <a:t>От цели получаем</a:t>
            </a:r>
            <a:endParaRPr/>
          </a:p>
          <a:p>
            <a:pPr indent="0" lvl="0" marL="0" marR="0" rtl="0" algn="l">
              <a:lnSpc>
                <a:spcPct val="112000"/>
              </a:lnSpc>
              <a:spcBef>
                <a:spcPts val="0"/>
              </a:spcBef>
              <a:spcAft>
                <a:spcPts val="0"/>
              </a:spcAft>
              <a:buClr>
                <a:srgbClr val="A5B5C3"/>
              </a:buClr>
              <a:buSzPts val="2100"/>
              <a:buFont typeface="Arial"/>
              <a:buNone/>
            </a:pPr>
            <a:r>
              <a:rPr b="0" lang="en-US" sz="2100">
                <a:solidFill>
                  <a:srgbClr val="A5B5C3"/>
                </a:solidFill>
                <a:latin typeface="Arial"/>
                <a:ea typeface="Arial"/>
                <a:cs typeface="Arial"/>
                <a:sym typeface="Arial"/>
              </a:rPr>
              <a:t>пары (s, k)</a:t>
            </a:r>
            <a:endParaRPr/>
          </a:p>
        </p:txBody>
      </p:sp>
      <p:sp>
        <p:nvSpPr>
          <p:cNvPr id="1233" name="Google Shape;1233;p30"/>
          <p:cNvSpPr/>
          <p:nvPr/>
        </p:nvSpPr>
        <p:spPr>
          <a:xfrm>
            <a:off x="5124450" y="3743325"/>
            <a:ext cx="295275" cy="9525"/>
          </a:xfrm>
          <a:custGeom>
            <a:rect b="b" l="l" r="r" t="t"/>
            <a:pathLst>
              <a:path extrusionOk="0" h="9525" w="295275">
                <a:moveTo>
                  <a:pt x="0" y="0"/>
                </a:moveTo>
                <a:lnTo>
                  <a:pt x="295275" y="0"/>
                </a:lnTo>
              </a:path>
            </a:pathLst>
          </a:custGeom>
          <a:noFill/>
          <a:ln cap="flat" cmpd="sng" w="28575">
            <a:solidFill>
              <a:srgbClr val="64DEC3"/>
            </a:solidFill>
            <a:prstDash val="solid"/>
            <a:round/>
            <a:headEnd len="sm" w="sm" type="none"/>
            <a:tailEnd len="sm" w="sm" type="none"/>
          </a:ln>
        </p:spPr>
      </p:sp>
      <p:sp>
        <p:nvSpPr>
          <p:cNvPr id="1234" name="Google Shape;1234;p30"/>
          <p:cNvSpPr/>
          <p:nvPr/>
        </p:nvSpPr>
        <p:spPr>
          <a:xfrm>
            <a:off x="5308227" y="3689465"/>
            <a:ext cx="111498" cy="107719"/>
          </a:xfrm>
          <a:custGeom>
            <a:rect b="b" l="l" r="r" t="t"/>
            <a:pathLst>
              <a:path extrusionOk="0" h="107719" w="111498">
                <a:moveTo>
                  <a:pt x="111498" y="53860"/>
                </a:moveTo>
                <a:lnTo>
                  <a:pt x="0" y="107719"/>
                </a:lnTo>
                <a:lnTo>
                  <a:pt x="0" y="0"/>
                </a:lnTo>
                <a:close/>
              </a:path>
            </a:pathLst>
          </a:custGeom>
          <a:solidFill>
            <a:srgbClr val="64DEC3"/>
          </a:solidFill>
          <a:ln cap="flat" cmpd="sng" w="9525">
            <a:solidFill>
              <a:srgbClr val="64DEC3"/>
            </a:solidFill>
            <a:prstDash val="solid"/>
            <a:round/>
            <a:headEnd len="sm" w="sm" type="none"/>
            <a:tailEnd len="sm" w="sm" type="none"/>
          </a:ln>
        </p:spPr>
      </p:sp>
      <p:sp>
        <p:nvSpPr>
          <p:cNvPr id="1235" name="Google Shape;1235;p30"/>
          <p:cNvSpPr/>
          <p:nvPr/>
        </p:nvSpPr>
        <p:spPr>
          <a:xfrm>
            <a:off x="5534025" y="3429000"/>
            <a:ext cx="4171950" cy="6858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79BFFF"/>
              </a:buClr>
              <a:buSzPts val="2400"/>
              <a:buFont typeface="Arial"/>
              <a:buNone/>
            </a:pPr>
            <a:r>
              <a:rPr b="1" lang="en-US" sz="2400">
                <a:solidFill>
                  <a:srgbClr val="79BFFF"/>
                </a:solidFill>
                <a:latin typeface="Arial"/>
                <a:ea typeface="Arial"/>
                <a:cs typeface="Arial"/>
                <a:sym typeface="Arial"/>
              </a:rPr>
              <a:t>ResMLP</a:t>
            </a:r>
            <a:endParaRPr/>
          </a:p>
        </p:txBody>
      </p:sp>
      <p:sp>
        <p:nvSpPr>
          <p:cNvPr id="1236" name="Google Shape;1236;p30"/>
          <p:cNvSpPr/>
          <p:nvPr/>
        </p:nvSpPr>
        <p:spPr>
          <a:xfrm>
            <a:off x="5534025" y="4229100"/>
            <a:ext cx="4171950" cy="9525"/>
          </a:xfrm>
          <a:custGeom>
            <a:rect b="b" l="l" r="r" t="t"/>
            <a:pathLst>
              <a:path extrusionOk="0" h="9525" w="4171950">
                <a:moveTo>
                  <a:pt x="0" y="0"/>
                </a:moveTo>
                <a:lnTo>
                  <a:pt x="4171950" y="0"/>
                </a:lnTo>
              </a:path>
            </a:pathLst>
          </a:custGeom>
          <a:noFill/>
          <a:ln cap="flat" cmpd="sng" w="19050">
            <a:solidFill>
              <a:srgbClr val="354857"/>
            </a:solidFill>
            <a:prstDash val="solid"/>
            <a:round/>
            <a:headEnd len="sm" w="sm" type="none"/>
            <a:tailEnd len="sm" w="sm" type="none"/>
          </a:ln>
        </p:spPr>
      </p:sp>
      <p:sp>
        <p:nvSpPr>
          <p:cNvPr id="1237" name="Google Shape;1237;p30"/>
          <p:cNvSpPr/>
          <p:nvPr/>
        </p:nvSpPr>
        <p:spPr>
          <a:xfrm>
            <a:off x="5534025" y="4552950"/>
            <a:ext cx="4171950" cy="12858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2100"/>
              <a:buFont typeface="Arial"/>
              <a:buNone/>
            </a:pPr>
            <a:r>
              <a:rPr b="0" lang="en-US" sz="2100">
                <a:solidFill>
                  <a:srgbClr val="A5B5C3"/>
                </a:solidFill>
                <a:latin typeface="Arial"/>
                <a:ea typeface="Arial"/>
                <a:cs typeface="Arial"/>
                <a:sym typeface="Arial"/>
              </a:rPr>
              <a:t>MSE по глубине</a:t>
            </a:r>
            <a:endParaRPr/>
          </a:p>
          <a:p>
            <a:pPr indent="0" lvl="0" marL="0" marR="0" rtl="0" algn="l">
              <a:lnSpc>
                <a:spcPct val="112000"/>
              </a:lnSpc>
              <a:spcBef>
                <a:spcPts val="0"/>
              </a:spcBef>
              <a:spcAft>
                <a:spcPts val="0"/>
              </a:spcAft>
              <a:buClr>
                <a:srgbClr val="A5B5C3"/>
              </a:buClr>
              <a:buSzPts val="2100"/>
              <a:buFont typeface="Arial"/>
              <a:buNone/>
            </a:pPr>
            <a:r>
              <a:rPr b="0" lang="en-US" sz="2100">
                <a:solidFill>
                  <a:srgbClr val="A5B5C3"/>
                </a:solidFill>
                <a:latin typeface="Arial"/>
                <a:ea typeface="Arial"/>
                <a:cs typeface="Arial"/>
                <a:sym typeface="Arial"/>
              </a:rPr>
              <a:t>обновляет веса</a:t>
            </a:r>
            <a:endParaRPr/>
          </a:p>
        </p:txBody>
      </p:sp>
      <p:sp>
        <p:nvSpPr>
          <p:cNvPr id="1238" name="Google Shape;1238;p30"/>
          <p:cNvSpPr/>
          <p:nvPr/>
        </p:nvSpPr>
        <p:spPr>
          <a:xfrm>
            <a:off x="9820275" y="3743325"/>
            <a:ext cx="295275" cy="9525"/>
          </a:xfrm>
          <a:custGeom>
            <a:rect b="b" l="l" r="r" t="t"/>
            <a:pathLst>
              <a:path extrusionOk="0" h="9525" w="295275">
                <a:moveTo>
                  <a:pt x="0" y="0"/>
                </a:moveTo>
                <a:lnTo>
                  <a:pt x="295275" y="0"/>
                </a:lnTo>
              </a:path>
            </a:pathLst>
          </a:custGeom>
          <a:noFill/>
          <a:ln cap="flat" cmpd="sng" w="28575">
            <a:solidFill>
              <a:srgbClr val="64DEC3"/>
            </a:solidFill>
            <a:prstDash val="solid"/>
            <a:round/>
            <a:headEnd len="sm" w="sm" type="none"/>
            <a:tailEnd len="sm" w="sm" type="none"/>
          </a:ln>
        </p:spPr>
      </p:sp>
      <p:sp>
        <p:nvSpPr>
          <p:cNvPr id="1239" name="Google Shape;1239;p30"/>
          <p:cNvSpPr/>
          <p:nvPr/>
        </p:nvSpPr>
        <p:spPr>
          <a:xfrm>
            <a:off x="10004052" y="3689465"/>
            <a:ext cx="111498" cy="107719"/>
          </a:xfrm>
          <a:custGeom>
            <a:rect b="b" l="l" r="r" t="t"/>
            <a:pathLst>
              <a:path extrusionOk="0" h="107719" w="111498">
                <a:moveTo>
                  <a:pt x="111498" y="53860"/>
                </a:moveTo>
                <a:lnTo>
                  <a:pt x="0" y="107719"/>
                </a:lnTo>
                <a:lnTo>
                  <a:pt x="0" y="0"/>
                </a:lnTo>
                <a:close/>
              </a:path>
            </a:pathLst>
          </a:custGeom>
          <a:solidFill>
            <a:srgbClr val="64DEC3"/>
          </a:solidFill>
          <a:ln cap="flat" cmpd="sng" w="9525">
            <a:solidFill>
              <a:srgbClr val="64DEC3"/>
            </a:solidFill>
            <a:prstDash val="solid"/>
            <a:round/>
            <a:headEnd len="sm" w="sm" type="none"/>
            <a:tailEnd len="sm" w="sm" type="none"/>
          </a:ln>
        </p:spPr>
      </p:sp>
      <p:sp>
        <p:nvSpPr>
          <p:cNvPr id="1240" name="Google Shape;1240;p30"/>
          <p:cNvSpPr/>
          <p:nvPr/>
        </p:nvSpPr>
        <p:spPr>
          <a:xfrm>
            <a:off x="10229850" y="3429000"/>
            <a:ext cx="4171950" cy="6858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64DEC3"/>
              </a:buClr>
              <a:buSzPts val="2400"/>
              <a:buFont typeface="Arial"/>
              <a:buNone/>
            </a:pPr>
            <a:r>
              <a:rPr b="1" lang="en-US" sz="2400">
                <a:solidFill>
                  <a:srgbClr val="64DEC3"/>
                </a:solidFill>
                <a:latin typeface="Arial"/>
                <a:ea typeface="Arial"/>
                <a:cs typeface="Arial"/>
                <a:sym typeface="Arial"/>
              </a:rPr>
              <a:t>Готовая модель</a:t>
            </a:r>
            <a:endParaRPr/>
          </a:p>
        </p:txBody>
      </p:sp>
      <p:sp>
        <p:nvSpPr>
          <p:cNvPr id="1241" name="Google Shape;1241;p30"/>
          <p:cNvSpPr/>
          <p:nvPr/>
        </p:nvSpPr>
        <p:spPr>
          <a:xfrm>
            <a:off x="10229850" y="4229100"/>
            <a:ext cx="4171950" cy="9525"/>
          </a:xfrm>
          <a:custGeom>
            <a:rect b="b" l="l" r="r" t="t"/>
            <a:pathLst>
              <a:path extrusionOk="0" h="9525" w="4171950">
                <a:moveTo>
                  <a:pt x="0" y="0"/>
                </a:moveTo>
                <a:lnTo>
                  <a:pt x="4171950" y="0"/>
                </a:lnTo>
              </a:path>
            </a:pathLst>
          </a:custGeom>
          <a:noFill/>
          <a:ln cap="flat" cmpd="sng" w="19050">
            <a:solidFill>
              <a:srgbClr val="354857"/>
            </a:solidFill>
            <a:prstDash val="solid"/>
            <a:round/>
            <a:headEnd len="sm" w="sm" type="none"/>
            <a:tailEnd len="sm" w="sm" type="none"/>
          </a:ln>
        </p:spPr>
      </p:sp>
      <p:sp>
        <p:nvSpPr>
          <p:cNvPr id="1242" name="Google Shape;1242;p30"/>
          <p:cNvSpPr/>
          <p:nvPr/>
        </p:nvSpPr>
        <p:spPr>
          <a:xfrm>
            <a:off x="10229850" y="4552950"/>
            <a:ext cx="4171950" cy="12858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2100"/>
              <a:buFont typeface="Arial"/>
              <a:buNone/>
            </a:pPr>
            <a:r>
              <a:rPr b="0" lang="en-US" sz="2100">
                <a:solidFill>
                  <a:srgbClr val="A5B5C3"/>
                </a:solidFill>
                <a:latin typeface="Arial"/>
                <a:ea typeface="Arial"/>
                <a:cs typeface="Arial"/>
                <a:sym typeface="Arial"/>
              </a:rPr>
              <a:t>Оценка hθ(s)</a:t>
            </a:r>
            <a:endParaRPr/>
          </a:p>
          <a:p>
            <a:pPr indent="0" lvl="0" marL="0" marR="0" rtl="0" algn="l">
              <a:lnSpc>
                <a:spcPct val="112000"/>
              </a:lnSpc>
              <a:spcBef>
                <a:spcPts val="0"/>
              </a:spcBef>
              <a:spcAft>
                <a:spcPts val="0"/>
              </a:spcAft>
              <a:buClr>
                <a:srgbClr val="A5B5C3"/>
              </a:buClr>
              <a:buSzPts val="2100"/>
              <a:buFont typeface="Arial"/>
              <a:buNone/>
            </a:pPr>
            <a:r>
              <a:rPr b="0" lang="en-US" sz="2100">
                <a:solidFill>
                  <a:srgbClr val="A5B5C3"/>
                </a:solidFill>
                <a:latin typeface="Arial"/>
                <a:ea typeface="Arial"/>
                <a:cs typeface="Arial"/>
                <a:sym typeface="Arial"/>
              </a:rPr>
              <a:t>веса фиксированы</a:t>
            </a:r>
            <a:endParaRPr/>
          </a:p>
        </p:txBody>
      </p:sp>
      <p:sp>
        <p:nvSpPr>
          <p:cNvPr id="1243" name="Google Shape;1243;p30"/>
          <p:cNvSpPr/>
          <p:nvPr/>
        </p:nvSpPr>
        <p:spPr>
          <a:xfrm>
            <a:off x="838200" y="6010275"/>
            <a:ext cx="2857500" cy="5143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2700"/>
              <a:buFont typeface="Arial"/>
              <a:buNone/>
            </a:pPr>
            <a:r>
              <a:rPr b="1" lang="en-US" sz="2700">
                <a:solidFill>
                  <a:srgbClr val="A5B5C3"/>
                </a:solidFill>
                <a:latin typeface="Arial"/>
                <a:ea typeface="Arial"/>
                <a:cs typeface="Arial"/>
                <a:sym typeface="Arial"/>
              </a:rPr>
              <a:t>Решение</a:t>
            </a:r>
            <a:endParaRPr/>
          </a:p>
        </p:txBody>
      </p:sp>
      <p:sp>
        <p:nvSpPr>
          <p:cNvPr id="1244" name="Google Shape;1244;p30"/>
          <p:cNvSpPr/>
          <p:nvPr/>
        </p:nvSpPr>
        <p:spPr>
          <a:xfrm>
            <a:off x="4191000" y="6057900"/>
            <a:ext cx="1524000" cy="5048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79BFFF"/>
              </a:buClr>
              <a:buSzPts val="2400"/>
              <a:buFont typeface="Arial"/>
              <a:buNone/>
            </a:pPr>
            <a:r>
              <a:rPr b="1" lang="en-US" sz="2400">
                <a:solidFill>
                  <a:srgbClr val="79BFFF"/>
                </a:solidFill>
                <a:latin typeface="Arial"/>
                <a:ea typeface="Arial"/>
                <a:cs typeface="Arial"/>
                <a:sym typeface="Arial"/>
              </a:rPr>
              <a:t>Старт</a:t>
            </a:r>
            <a:endParaRPr/>
          </a:p>
        </p:txBody>
      </p:sp>
      <p:sp>
        <p:nvSpPr>
          <p:cNvPr id="1245" name="Google Shape;1245;p30"/>
          <p:cNvSpPr/>
          <p:nvPr/>
        </p:nvSpPr>
        <p:spPr>
          <a:xfrm>
            <a:off x="5838825" y="6267450"/>
            <a:ext cx="819150" cy="9525"/>
          </a:xfrm>
          <a:custGeom>
            <a:rect b="b" l="l" r="r" t="t"/>
            <a:pathLst>
              <a:path extrusionOk="0" h="9525" w="819150">
                <a:moveTo>
                  <a:pt x="0" y="0"/>
                </a:moveTo>
                <a:lnTo>
                  <a:pt x="819150" y="0"/>
                </a:lnTo>
              </a:path>
            </a:pathLst>
          </a:custGeom>
          <a:noFill/>
          <a:ln cap="flat" cmpd="sng" w="28575">
            <a:solidFill>
              <a:srgbClr val="64DEC3"/>
            </a:solidFill>
            <a:prstDash val="solid"/>
            <a:round/>
            <a:headEnd len="sm" w="sm" type="none"/>
            <a:tailEnd len="sm" w="sm" type="none"/>
          </a:ln>
        </p:spPr>
      </p:sp>
      <p:sp>
        <p:nvSpPr>
          <p:cNvPr id="1246" name="Google Shape;1246;p30"/>
          <p:cNvSpPr/>
          <p:nvPr/>
        </p:nvSpPr>
        <p:spPr>
          <a:xfrm>
            <a:off x="6546477" y="6213590"/>
            <a:ext cx="111498" cy="107719"/>
          </a:xfrm>
          <a:custGeom>
            <a:rect b="b" l="l" r="r" t="t"/>
            <a:pathLst>
              <a:path extrusionOk="0" h="107719" w="111498">
                <a:moveTo>
                  <a:pt x="111498" y="53860"/>
                </a:moveTo>
                <a:lnTo>
                  <a:pt x="0" y="107719"/>
                </a:lnTo>
                <a:lnTo>
                  <a:pt x="0" y="0"/>
                </a:lnTo>
                <a:close/>
              </a:path>
            </a:pathLst>
          </a:custGeom>
          <a:solidFill>
            <a:srgbClr val="64DEC3"/>
          </a:solidFill>
          <a:ln cap="flat" cmpd="sng" w="9525">
            <a:solidFill>
              <a:srgbClr val="64DEC3"/>
            </a:solidFill>
            <a:prstDash val="solid"/>
            <a:round/>
            <a:headEnd len="sm" w="sm" type="none"/>
            <a:tailEnd len="sm" w="sm" type="none"/>
          </a:ln>
        </p:spPr>
      </p:sp>
      <p:sp>
        <p:nvSpPr>
          <p:cNvPr id="1247" name="Google Shape;1247;p30"/>
          <p:cNvSpPr/>
          <p:nvPr/>
        </p:nvSpPr>
        <p:spPr>
          <a:xfrm>
            <a:off x="6896100" y="6048375"/>
            <a:ext cx="3905250" cy="5143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2475"/>
              <a:buFont typeface="Arial"/>
              <a:buNone/>
            </a:pPr>
            <a:r>
              <a:rPr b="1" lang="en-US" sz="2475">
                <a:solidFill>
                  <a:srgbClr val="F4F0E7"/>
                </a:solidFill>
                <a:latin typeface="Arial"/>
                <a:ea typeface="Arial"/>
                <a:cs typeface="Arial"/>
                <a:sym typeface="Arial"/>
              </a:rPr>
              <a:t>GPU Beam Search</a:t>
            </a:r>
            <a:endParaRPr/>
          </a:p>
        </p:txBody>
      </p:sp>
      <p:sp>
        <p:nvSpPr>
          <p:cNvPr id="1248" name="Google Shape;1248;p30"/>
          <p:cNvSpPr/>
          <p:nvPr/>
        </p:nvSpPr>
        <p:spPr>
          <a:xfrm>
            <a:off x="11220450" y="6267450"/>
            <a:ext cx="590550" cy="9525"/>
          </a:xfrm>
          <a:custGeom>
            <a:rect b="b" l="l" r="r" t="t"/>
            <a:pathLst>
              <a:path extrusionOk="0" h="9525" w="590550">
                <a:moveTo>
                  <a:pt x="0" y="0"/>
                </a:moveTo>
                <a:lnTo>
                  <a:pt x="590550" y="0"/>
                </a:lnTo>
              </a:path>
            </a:pathLst>
          </a:custGeom>
          <a:noFill/>
          <a:ln cap="flat" cmpd="sng" w="28575">
            <a:solidFill>
              <a:srgbClr val="64DEC3"/>
            </a:solidFill>
            <a:prstDash val="solid"/>
            <a:round/>
            <a:headEnd len="sm" w="sm" type="none"/>
            <a:tailEnd len="sm" w="sm" type="none"/>
          </a:ln>
        </p:spPr>
      </p:sp>
      <p:sp>
        <p:nvSpPr>
          <p:cNvPr id="1249" name="Google Shape;1249;p30"/>
          <p:cNvSpPr/>
          <p:nvPr/>
        </p:nvSpPr>
        <p:spPr>
          <a:xfrm>
            <a:off x="11699502" y="6213590"/>
            <a:ext cx="111498" cy="107719"/>
          </a:xfrm>
          <a:custGeom>
            <a:rect b="b" l="l" r="r" t="t"/>
            <a:pathLst>
              <a:path extrusionOk="0" h="107719" w="111498">
                <a:moveTo>
                  <a:pt x="111498" y="53860"/>
                </a:moveTo>
                <a:lnTo>
                  <a:pt x="0" y="107719"/>
                </a:lnTo>
                <a:lnTo>
                  <a:pt x="0" y="0"/>
                </a:lnTo>
                <a:close/>
              </a:path>
            </a:pathLst>
          </a:custGeom>
          <a:solidFill>
            <a:srgbClr val="64DEC3"/>
          </a:solidFill>
          <a:ln cap="flat" cmpd="sng" w="9525">
            <a:solidFill>
              <a:srgbClr val="64DEC3"/>
            </a:solidFill>
            <a:prstDash val="solid"/>
            <a:round/>
            <a:headEnd len="sm" w="sm" type="none"/>
            <a:tailEnd len="sm" w="sm" type="none"/>
          </a:ln>
        </p:spPr>
      </p:sp>
      <p:sp>
        <p:nvSpPr>
          <p:cNvPr id="1250" name="Google Shape;1250;p30"/>
          <p:cNvSpPr/>
          <p:nvPr/>
        </p:nvSpPr>
        <p:spPr>
          <a:xfrm>
            <a:off x="12001500" y="6048375"/>
            <a:ext cx="2333625" cy="5143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64DEC3"/>
              </a:buClr>
              <a:buSzPts val="2400"/>
              <a:buFont typeface="Arial"/>
              <a:buNone/>
            </a:pPr>
            <a:r>
              <a:rPr b="1" lang="en-US" sz="2400">
                <a:solidFill>
                  <a:srgbClr val="64DEC3"/>
                </a:solidFill>
                <a:latin typeface="Arial"/>
                <a:ea typeface="Arial"/>
                <a:cs typeface="Arial"/>
                <a:sym typeface="Arial"/>
              </a:rPr>
              <a:t>Путь к цели</a:t>
            </a:r>
            <a:endParaRPr/>
          </a:p>
        </p:txBody>
      </p:sp>
      <p:sp>
        <p:nvSpPr>
          <p:cNvPr id="1251" name="Google Shape;1251;p30"/>
          <p:cNvSpPr/>
          <p:nvPr/>
        </p:nvSpPr>
        <p:spPr>
          <a:xfrm>
            <a:off x="838200" y="7353300"/>
            <a:ext cx="13563600" cy="5048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800"/>
              <a:buFont typeface="Arial"/>
              <a:buNone/>
            </a:pPr>
            <a:r>
              <a:rPr b="0" lang="en-US" sz="1800">
                <a:solidFill>
                  <a:srgbClr val="A5B5C3"/>
                </a:solidFill>
                <a:latin typeface="Arial"/>
                <a:ea typeface="Arial"/>
                <a:cs typeface="Arial"/>
                <a:sym typeface="Arial"/>
              </a:rPr>
              <a:t>Модель выдаёт оценку · поиск строит и проверяет последовательность ходов</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A25"/>
        </a:solidFill>
      </p:bgPr>
    </p:bg>
    <p:spTree>
      <p:nvGrpSpPr>
        <p:cNvPr id="1256" name="Shape 1256"/>
        <p:cNvGrpSpPr/>
        <p:nvPr/>
      </p:nvGrpSpPr>
      <p:grpSpPr>
        <a:xfrm>
          <a:off x="0" y="0"/>
          <a:ext cx="0" cy="0"/>
          <a:chOff x="0" y="0"/>
          <a:chExt cx="0" cy="0"/>
        </a:xfrm>
      </p:grpSpPr>
      <p:sp>
        <p:nvSpPr>
          <p:cNvPr id="1257" name="Google Shape;1257;p31"/>
          <p:cNvSpPr/>
          <p:nvPr/>
        </p:nvSpPr>
        <p:spPr>
          <a:xfrm>
            <a:off x="838200" y="476250"/>
            <a:ext cx="13335000" cy="3333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350"/>
              <a:buFont typeface="Arial"/>
              <a:buNone/>
            </a:pPr>
            <a:r>
              <a:rPr b="1" lang="en-US" sz="1350">
                <a:solidFill>
                  <a:srgbClr val="A5B5C3"/>
                </a:solidFill>
                <a:latin typeface="Arial"/>
                <a:ea typeface="Arial"/>
                <a:cs typeface="Arial"/>
                <a:sym typeface="Arial"/>
              </a:rPr>
              <a:t>CAYLEYPY CUBE</a:t>
            </a:r>
            <a:endParaRPr/>
          </a:p>
        </p:txBody>
      </p:sp>
      <p:sp>
        <p:nvSpPr>
          <p:cNvPr id="1258" name="Google Shape;1258;p31"/>
          <p:cNvSpPr/>
          <p:nvPr/>
        </p:nvSpPr>
        <p:spPr>
          <a:xfrm>
            <a:off x="838200" y="1057275"/>
            <a:ext cx="13563600" cy="1295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3900"/>
              <a:buFont typeface="Arial"/>
              <a:buNone/>
            </a:pPr>
            <a:r>
              <a:rPr b="1" lang="en-US" sz="3900">
                <a:solidFill>
                  <a:srgbClr val="F4F0E7"/>
                </a:solidFill>
                <a:latin typeface="Arial"/>
                <a:ea typeface="Arial"/>
                <a:cs typeface="Arial"/>
                <a:sym typeface="Arial"/>
              </a:rPr>
              <a:t>Dataset из блужданий от цели</a:t>
            </a:r>
            <a:endParaRPr/>
          </a:p>
        </p:txBody>
      </p:sp>
      <p:sp>
        <p:nvSpPr>
          <p:cNvPr id="1259" name="Google Shape;1259;p31"/>
          <p:cNvSpPr/>
          <p:nvPr/>
        </p:nvSpPr>
        <p:spPr>
          <a:xfrm>
            <a:off x="838200" y="7934325"/>
            <a:ext cx="13563600" cy="9525"/>
          </a:xfrm>
          <a:custGeom>
            <a:rect b="b" l="l" r="r" t="t"/>
            <a:pathLst>
              <a:path extrusionOk="0" h="9525" w="13563600">
                <a:moveTo>
                  <a:pt x="0" y="0"/>
                </a:moveTo>
                <a:lnTo>
                  <a:pt x="13563600" y="0"/>
                </a:lnTo>
              </a:path>
            </a:pathLst>
          </a:custGeom>
          <a:noFill/>
          <a:ln cap="flat" cmpd="sng" w="9525">
            <a:solidFill>
              <a:srgbClr val="354857"/>
            </a:solidFill>
            <a:prstDash val="solid"/>
            <a:round/>
            <a:headEnd len="sm" w="sm" type="none"/>
            <a:tailEnd len="sm" w="sm" type="none"/>
          </a:ln>
        </p:spPr>
      </p:sp>
      <p:sp>
        <p:nvSpPr>
          <p:cNvPr id="1260" name="Google Shape;1260;p31"/>
          <p:cNvSpPr/>
          <p:nvPr/>
        </p:nvSpPr>
        <p:spPr>
          <a:xfrm>
            <a:off x="13620750" y="8039100"/>
            <a:ext cx="781050" cy="333375"/>
          </a:xfrm>
          <a:prstGeom prst="rect">
            <a:avLst/>
          </a:prstGeom>
          <a:noFill/>
          <a:ln>
            <a:noFill/>
          </a:ln>
        </p:spPr>
        <p:txBody>
          <a:bodyPr anchorCtr="0" anchor="t" bIns="0" lIns="0" spcFirstLastPara="1" rIns="0" wrap="square" tIns="0">
            <a:noAutofit/>
          </a:bodyPr>
          <a:lstStyle/>
          <a:p>
            <a:pPr indent="0" lvl="0" marL="0" marR="0" rtl="0" algn="r">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27</a:t>
            </a:r>
            <a:endParaRPr/>
          </a:p>
        </p:txBody>
      </p:sp>
      <p:sp>
        <p:nvSpPr>
          <p:cNvPr id="1261" name="Google Shape;1261;p31"/>
          <p:cNvSpPr/>
          <p:nvPr/>
        </p:nvSpPr>
        <p:spPr>
          <a:xfrm>
            <a:off x="2019300" y="3190875"/>
            <a:ext cx="1809750" cy="752475"/>
          </a:xfrm>
          <a:custGeom>
            <a:rect b="b" l="l" r="r" t="t"/>
            <a:pathLst>
              <a:path extrusionOk="0" h="752475" w="1809750">
                <a:moveTo>
                  <a:pt x="0" y="752475"/>
                </a:moveTo>
                <a:lnTo>
                  <a:pt x="1809750" y="0"/>
                </a:lnTo>
              </a:path>
            </a:pathLst>
          </a:custGeom>
          <a:noFill/>
          <a:ln cap="flat" cmpd="sng" w="28575">
            <a:solidFill>
              <a:srgbClr val="64DEC3"/>
            </a:solidFill>
            <a:prstDash val="solid"/>
            <a:round/>
            <a:headEnd len="sm" w="sm" type="none"/>
            <a:tailEnd len="sm" w="sm" type="none"/>
          </a:ln>
        </p:spPr>
      </p:sp>
      <p:sp>
        <p:nvSpPr>
          <p:cNvPr id="1262" name="Google Shape;1262;p31"/>
          <p:cNvSpPr/>
          <p:nvPr/>
        </p:nvSpPr>
        <p:spPr>
          <a:xfrm>
            <a:off x="3705419" y="3183950"/>
            <a:ext cx="123631" cy="99464"/>
          </a:xfrm>
          <a:custGeom>
            <a:rect b="b" l="l" r="r" t="t"/>
            <a:pathLst>
              <a:path extrusionOk="0" h="99464" w="123631">
                <a:moveTo>
                  <a:pt x="123631" y="6925"/>
                </a:moveTo>
                <a:lnTo>
                  <a:pt x="41356" y="99464"/>
                </a:lnTo>
                <a:lnTo>
                  <a:pt x="0" y="0"/>
                </a:lnTo>
                <a:close/>
              </a:path>
            </a:pathLst>
          </a:custGeom>
          <a:solidFill>
            <a:srgbClr val="64DEC3"/>
          </a:solidFill>
          <a:ln cap="flat" cmpd="sng" w="9525">
            <a:solidFill>
              <a:srgbClr val="64DEC3"/>
            </a:solidFill>
            <a:prstDash val="solid"/>
            <a:round/>
            <a:headEnd len="sm" w="sm" type="none"/>
            <a:tailEnd len="sm" w="sm" type="none"/>
          </a:ln>
        </p:spPr>
      </p:sp>
      <p:sp>
        <p:nvSpPr>
          <p:cNvPr id="1263" name="Google Shape;1263;p31"/>
          <p:cNvSpPr/>
          <p:nvPr/>
        </p:nvSpPr>
        <p:spPr>
          <a:xfrm>
            <a:off x="4438650" y="3190875"/>
            <a:ext cx="1828800" cy="1285875"/>
          </a:xfrm>
          <a:custGeom>
            <a:rect b="b" l="l" r="r" t="t"/>
            <a:pathLst>
              <a:path extrusionOk="0" h="1285875" w="1828800">
                <a:moveTo>
                  <a:pt x="0" y="0"/>
                </a:moveTo>
                <a:lnTo>
                  <a:pt x="1828800" y="1285875"/>
                </a:lnTo>
              </a:path>
            </a:pathLst>
          </a:custGeom>
          <a:noFill/>
          <a:ln cap="flat" cmpd="sng" w="28575">
            <a:solidFill>
              <a:srgbClr val="79BFFF"/>
            </a:solidFill>
            <a:prstDash val="solid"/>
            <a:round/>
            <a:headEnd len="sm" w="sm" type="none"/>
            <a:tailEnd len="sm" w="sm" type="none"/>
          </a:ln>
        </p:spPr>
      </p:sp>
      <p:sp>
        <p:nvSpPr>
          <p:cNvPr id="1264" name="Google Shape;1264;p31"/>
          <p:cNvSpPr/>
          <p:nvPr/>
        </p:nvSpPr>
        <p:spPr>
          <a:xfrm>
            <a:off x="6145263" y="4368560"/>
            <a:ext cx="122187" cy="108190"/>
          </a:xfrm>
          <a:custGeom>
            <a:rect b="b" l="l" r="r" t="t"/>
            <a:pathLst>
              <a:path extrusionOk="0" h="108190" w="122187">
                <a:moveTo>
                  <a:pt x="122187" y="108190"/>
                </a:moveTo>
                <a:lnTo>
                  <a:pt x="0" y="88117"/>
                </a:lnTo>
                <a:lnTo>
                  <a:pt x="61958" y="0"/>
                </a:lnTo>
                <a:close/>
              </a:path>
            </a:pathLst>
          </a:custGeom>
          <a:solidFill>
            <a:srgbClr val="79BFFF"/>
          </a:solidFill>
          <a:ln cap="flat" cmpd="sng" w="9525">
            <a:solidFill>
              <a:srgbClr val="79BFFF"/>
            </a:solidFill>
            <a:prstDash val="solid"/>
            <a:round/>
            <a:headEnd len="sm" w="sm" type="none"/>
            <a:tailEnd len="sm" w="sm" type="none"/>
          </a:ln>
        </p:spPr>
      </p:sp>
      <p:sp>
        <p:nvSpPr>
          <p:cNvPr id="1265" name="Google Shape;1265;p31"/>
          <p:cNvSpPr/>
          <p:nvPr/>
        </p:nvSpPr>
        <p:spPr>
          <a:xfrm>
            <a:off x="6877050" y="3429000"/>
            <a:ext cx="1866900" cy="1047750"/>
          </a:xfrm>
          <a:custGeom>
            <a:rect b="b" l="l" r="r" t="t"/>
            <a:pathLst>
              <a:path extrusionOk="0" h="1047750" w="1866900">
                <a:moveTo>
                  <a:pt x="0" y="1047750"/>
                </a:moveTo>
                <a:lnTo>
                  <a:pt x="1866900" y="0"/>
                </a:lnTo>
              </a:path>
            </a:pathLst>
          </a:custGeom>
          <a:noFill/>
          <a:ln cap="flat" cmpd="sng" w="28575">
            <a:solidFill>
              <a:srgbClr val="64DEC3"/>
            </a:solidFill>
            <a:prstDash val="solid"/>
            <a:round/>
            <a:headEnd len="sm" w="sm" type="none"/>
            <a:tailEnd len="sm" w="sm" type="none"/>
          </a:ln>
        </p:spPr>
      </p:sp>
      <p:sp>
        <p:nvSpPr>
          <p:cNvPr id="1266" name="Google Shape;1266;p31"/>
          <p:cNvSpPr/>
          <p:nvPr/>
        </p:nvSpPr>
        <p:spPr>
          <a:xfrm>
            <a:off x="8620358" y="3429000"/>
            <a:ext cx="123592" cy="101537"/>
          </a:xfrm>
          <a:custGeom>
            <a:rect b="b" l="l" r="r" t="t"/>
            <a:pathLst>
              <a:path extrusionOk="0" h="101537" w="123592">
                <a:moveTo>
                  <a:pt x="123592" y="0"/>
                </a:moveTo>
                <a:lnTo>
                  <a:pt x="52720" y="101537"/>
                </a:lnTo>
                <a:lnTo>
                  <a:pt x="0" y="7601"/>
                </a:lnTo>
                <a:close/>
              </a:path>
            </a:pathLst>
          </a:custGeom>
          <a:solidFill>
            <a:srgbClr val="64DEC3"/>
          </a:solidFill>
          <a:ln cap="flat" cmpd="sng" w="9525">
            <a:solidFill>
              <a:srgbClr val="64DEC3"/>
            </a:solidFill>
            <a:prstDash val="solid"/>
            <a:round/>
            <a:headEnd len="sm" w="sm" type="none"/>
            <a:tailEnd len="sm" w="sm" type="none"/>
          </a:ln>
        </p:spPr>
      </p:sp>
      <p:sp>
        <p:nvSpPr>
          <p:cNvPr id="1267" name="Google Shape;1267;p31"/>
          <p:cNvSpPr/>
          <p:nvPr/>
        </p:nvSpPr>
        <p:spPr>
          <a:xfrm>
            <a:off x="9353550" y="3429000"/>
            <a:ext cx="1724025" cy="1428750"/>
          </a:xfrm>
          <a:custGeom>
            <a:rect b="b" l="l" r="r" t="t"/>
            <a:pathLst>
              <a:path extrusionOk="0" h="1428750" w="1724025">
                <a:moveTo>
                  <a:pt x="0" y="0"/>
                </a:moveTo>
                <a:lnTo>
                  <a:pt x="1724025" y="1428750"/>
                </a:lnTo>
              </a:path>
            </a:pathLst>
          </a:custGeom>
          <a:noFill/>
          <a:ln cap="flat" cmpd="sng" w="28575">
            <a:solidFill>
              <a:srgbClr val="79BFFF"/>
            </a:solidFill>
            <a:prstDash val="solid"/>
            <a:round/>
            <a:headEnd len="sm" w="sm" type="none"/>
            <a:tailEnd len="sm" w="sm" type="none"/>
          </a:ln>
        </p:spPr>
      </p:sp>
      <p:sp>
        <p:nvSpPr>
          <p:cNvPr id="1268" name="Google Shape;1268;p31"/>
          <p:cNvSpPr/>
          <p:nvPr/>
        </p:nvSpPr>
        <p:spPr>
          <a:xfrm>
            <a:off x="10957359" y="4745134"/>
            <a:ext cx="120216" cy="112616"/>
          </a:xfrm>
          <a:custGeom>
            <a:rect b="b" l="l" r="r" t="t"/>
            <a:pathLst>
              <a:path extrusionOk="0" h="112616" w="120216">
                <a:moveTo>
                  <a:pt x="120216" y="112616"/>
                </a:moveTo>
                <a:lnTo>
                  <a:pt x="0" y="82940"/>
                </a:lnTo>
                <a:lnTo>
                  <a:pt x="68735" y="0"/>
                </a:lnTo>
                <a:close/>
              </a:path>
            </a:pathLst>
          </a:custGeom>
          <a:solidFill>
            <a:srgbClr val="79BFFF"/>
          </a:solidFill>
          <a:ln cap="flat" cmpd="sng" w="9525">
            <a:solidFill>
              <a:srgbClr val="79BFFF"/>
            </a:solidFill>
            <a:prstDash val="solid"/>
            <a:round/>
            <a:headEnd len="sm" w="sm" type="none"/>
            <a:tailEnd len="sm" w="sm" type="none"/>
          </a:ln>
        </p:spPr>
      </p:sp>
      <p:sp>
        <p:nvSpPr>
          <p:cNvPr id="1269" name="Google Shape;1269;p31"/>
          <p:cNvSpPr/>
          <p:nvPr/>
        </p:nvSpPr>
        <p:spPr>
          <a:xfrm>
            <a:off x="11687175" y="3429000"/>
            <a:ext cx="1647825" cy="1428750"/>
          </a:xfrm>
          <a:custGeom>
            <a:rect b="b" l="l" r="r" t="t"/>
            <a:pathLst>
              <a:path extrusionOk="0" h="1428750" w="1647825">
                <a:moveTo>
                  <a:pt x="0" y="1428750"/>
                </a:moveTo>
                <a:lnTo>
                  <a:pt x="1647825" y="0"/>
                </a:lnTo>
              </a:path>
            </a:pathLst>
          </a:custGeom>
          <a:noFill/>
          <a:ln cap="flat" cmpd="sng" w="28575">
            <a:solidFill>
              <a:srgbClr val="64DEC3"/>
            </a:solidFill>
            <a:prstDash val="solid"/>
            <a:round/>
            <a:headEnd len="sm" w="sm" type="none"/>
            <a:tailEnd len="sm" w="sm" type="none"/>
          </a:ln>
        </p:spPr>
      </p:sp>
      <p:sp>
        <p:nvSpPr>
          <p:cNvPr id="1270" name="Google Shape;1270;p31"/>
          <p:cNvSpPr/>
          <p:nvPr/>
        </p:nvSpPr>
        <p:spPr>
          <a:xfrm>
            <a:off x="13215475" y="3429000"/>
            <a:ext cx="119525" cy="113735"/>
          </a:xfrm>
          <a:custGeom>
            <a:rect b="b" l="l" r="r" t="t"/>
            <a:pathLst>
              <a:path extrusionOk="0" h="113735" w="119525">
                <a:moveTo>
                  <a:pt x="119525" y="0"/>
                </a:moveTo>
                <a:lnTo>
                  <a:pt x="70567" y="113735"/>
                </a:lnTo>
                <a:lnTo>
                  <a:pt x="0" y="32349"/>
                </a:lnTo>
                <a:close/>
              </a:path>
            </a:pathLst>
          </a:custGeom>
          <a:solidFill>
            <a:srgbClr val="64DEC3"/>
          </a:solidFill>
          <a:ln cap="flat" cmpd="sng" w="9525">
            <a:solidFill>
              <a:srgbClr val="64DEC3"/>
            </a:solidFill>
            <a:prstDash val="solid"/>
            <a:round/>
            <a:headEnd len="sm" w="sm" type="none"/>
            <a:tailEnd len="sm" w="sm" type="none"/>
          </a:ln>
        </p:spPr>
      </p:sp>
      <p:sp>
        <p:nvSpPr>
          <p:cNvPr id="1271" name="Google Shape;1271;p31"/>
          <p:cNvSpPr/>
          <p:nvPr/>
        </p:nvSpPr>
        <p:spPr>
          <a:xfrm>
            <a:off x="1333500" y="3562350"/>
            <a:ext cx="762000" cy="762000"/>
          </a:xfrm>
          <a:prstGeom prst="ellipse">
            <a:avLst/>
          </a:prstGeom>
          <a:solidFill>
            <a:srgbClr val="64DEC3"/>
          </a:solidFill>
          <a:ln cap="flat" cmpd="sng" w="19050">
            <a:solidFill>
              <a:srgbClr val="64DEC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2" name="Google Shape;1272;p31"/>
          <p:cNvSpPr/>
          <p:nvPr/>
        </p:nvSpPr>
        <p:spPr>
          <a:xfrm>
            <a:off x="1333500" y="3771900"/>
            <a:ext cx="762000" cy="45720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162736"/>
              </a:buClr>
              <a:buSzPts val="2175"/>
              <a:buFont typeface="Arial"/>
              <a:buNone/>
            </a:pPr>
            <a:r>
              <a:rPr b="1" lang="en-US" sz="2175">
                <a:solidFill>
                  <a:srgbClr val="162736"/>
                </a:solidFill>
                <a:latin typeface="Arial"/>
                <a:ea typeface="Arial"/>
                <a:cs typeface="Arial"/>
                <a:sym typeface="Arial"/>
              </a:rPr>
              <a:t>e</a:t>
            </a:r>
            <a:endParaRPr/>
          </a:p>
        </p:txBody>
      </p:sp>
      <p:sp>
        <p:nvSpPr>
          <p:cNvPr id="1273" name="Google Shape;1273;p31"/>
          <p:cNvSpPr/>
          <p:nvPr/>
        </p:nvSpPr>
        <p:spPr>
          <a:xfrm>
            <a:off x="933450" y="4495800"/>
            <a:ext cx="1562100" cy="40005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A5B5C3"/>
              </a:buClr>
              <a:buSzPts val="2025"/>
              <a:buFont typeface="Arial"/>
              <a:buNone/>
            </a:pPr>
            <a:r>
              <a:rPr b="0" lang="en-US" sz="2025">
                <a:solidFill>
                  <a:srgbClr val="A5B5C3"/>
                </a:solidFill>
                <a:latin typeface="Arial"/>
                <a:ea typeface="Arial"/>
                <a:cs typeface="Arial"/>
                <a:sym typeface="Arial"/>
              </a:rPr>
              <a:t>k = 0</a:t>
            </a:r>
            <a:endParaRPr/>
          </a:p>
        </p:txBody>
      </p:sp>
      <p:sp>
        <p:nvSpPr>
          <p:cNvPr id="1274" name="Google Shape;1274;p31"/>
          <p:cNvSpPr/>
          <p:nvPr/>
        </p:nvSpPr>
        <p:spPr>
          <a:xfrm>
            <a:off x="3752850" y="2809875"/>
            <a:ext cx="762000" cy="762000"/>
          </a:xfrm>
          <a:prstGeom prst="ellipse">
            <a:avLst/>
          </a:prstGeom>
          <a:solidFill>
            <a:srgbClr val="101A25"/>
          </a:solidFill>
          <a:ln cap="flat" cmpd="sng" w="19050">
            <a:solidFill>
              <a:srgbClr val="79B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5" name="Google Shape;1275;p31"/>
          <p:cNvSpPr/>
          <p:nvPr/>
        </p:nvSpPr>
        <p:spPr>
          <a:xfrm>
            <a:off x="3752850" y="3019425"/>
            <a:ext cx="762000" cy="45720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79BFFF"/>
              </a:buClr>
              <a:buSzPts val="2175"/>
              <a:buFont typeface="Arial"/>
              <a:buNone/>
            </a:pPr>
            <a:r>
              <a:rPr b="1" lang="en-US" sz="2175">
                <a:solidFill>
                  <a:srgbClr val="79BFFF"/>
                </a:solidFill>
                <a:latin typeface="Arial"/>
                <a:ea typeface="Arial"/>
                <a:cs typeface="Arial"/>
                <a:sym typeface="Arial"/>
              </a:rPr>
              <a:t>s1</a:t>
            </a:r>
            <a:endParaRPr/>
          </a:p>
        </p:txBody>
      </p:sp>
      <p:sp>
        <p:nvSpPr>
          <p:cNvPr id="1276" name="Google Shape;1276;p31"/>
          <p:cNvSpPr/>
          <p:nvPr/>
        </p:nvSpPr>
        <p:spPr>
          <a:xfrm>
            <a:off x="3352800" y="3743325"/>
            <a:ext cx="1562100" cy="40005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A5B5C3"/>
              </a:buClr>
              <a:buSzPts val="2025"/>
              <a:buFont typeface="Arial"/>
              <a:buNone/>
            </a:pPr>
            <a:r>
              <a:rPr b="0" lang="en-US" sz="2025">
                <a:solidFill>
                  <a:srgbClr val="A5B5C3"/>
                </a:solidFill>
                <a:latin typeface="Arial"/>
                <a:ea typeface="Arial"/>
                <a:cs typeface="Arial"/>
                <a:sym typeface="Arial"/>
              </a:rPr>
              <a:t>k = 1</a:t>
            </a:r>
            <a:endParaRPr/>
          </a:p>
        </p:txBody>
      </p:sp>
      <p:sp>
        <p:nvSpPr>
          <p:cNvPr id="1277" name="Google Shape;1277;p31"/>
          <p:cNvSpPr/>
          <p:nvPr/>
        </p:nvSpPr>
        <p:spPr>
          <a:xfrm>
            <a:off x="6191250" y="4095750"/>
            <a:ext cx="762000" cy="762000"/>
          </a:xfrm>
          <a:prstGeom prst="ellipse">
            <a:avLst/>
          </a:prstGeom>
          <a:solidFill>
            <a:srgbClr val="101A25"/>
          </a:solidFill>
          <a:ln cap="flat" cmpd="sng" w="19050">
            <a:solidFill>
              <a:srgbClr val="79B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8" name="Google Shape;1278;p31"/>
          <p:cNvSpPr/>
          <p:nvPr/>
        </p:nvSpPr>
        <p:spPr>
          <a:xfrm>
            <a:off x="6191250" y="4305300"/>
            <a:ext cx="762000" cy="45720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79BFFF"/>
              </a:buClr>
              <a:buSzPts val="2175"/>
              <a:buFont typeface="Arial"/>
              <a:buNone/>
            </a:pPr>
            <a:r>
              <a:rPr b="1" lang="en-US" sz="2175">
                <a:solidFill>
                  <a:srgbClr val="79BFFF"/>
                </a:solidFill>
                <a:latin typeface="Arial"/>
                <a:ea typeface="Arial"/>
                <a:cs typeface="Arial"/>
                <a:sym typeface="Arial"/>
              </a:rPr>
              <a:t>s2</a:t>
            </a:r>
            <a:endParaRPr/>
          </a:p>
        </p:txBody>
      </p:sp>
      <p:sp>
        <p:nvSpPr>
          <p:cNvPr id="1279" name="Google Shape;1279;p31"/>
          <p:cNvSpPr/>
          <p:nvPr/>
        </p:nvSpPr>
        <p:spPr>
          <a:xfrm>
            <a:off x="5791200" y="5029200"/>
            <a:ext cx="1562100" cy="40005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A5B5C3"/>
              </a:buClr>
              <a:buSzPts val="2025"/>
              <a:buFont typeface="Arial"/>
              <a:buNone/>
            </a:pPr>
            <a:r>
              <a:rPr b="0" lang="en-US" sz="2025">
                <a:solidFill>
                  <a:srgbClr val="A5B5C3"/>
                </a:solidFill>
                <a:latin typeface="Arial"/>
                <a:ea typeface="Arial"/>
                <a:cs typeface="Arial"/>
                <a:sym typeface="Arial"/>
              </a:rPr>
              <a:t>k = 2</a:t>
            </a:r>
            <a:endParaRPr/>
          </a:p>
        </p:txBody>
      </p:sp>
      <p:sp>
        <p:nvSpPr>
          <p:cNvPr id="1280" name="Google Shape;1280;p31"/>
          <p:cNvSpPr/>
          <p:nvPr/>
        </p:nvSpPr>
        <p:spPr>
          <a:xfrm>
            <a:off x="8667750" y="3048000"/>
            <a:ext cx="762000" cy="762000"/>
          </a:xfrm>
          <a:prstGeom prst="ellipse">
            <a:avLst/>
          </a:prstGeom>
          <a:solidFill>
            <a:srgbClr val="101A25"/>
          </a:solidFill>
          <a:ln cap="flat" cmpd="sng" w="19050">
            <a:solidFill>
              <a:srgbClr val="79B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1" name="Google Shape;1281;p31"/>
          <p:cNvSpPr/>
          <p:nvPr/>
        </p:nvSpPr>
        <p:spPr>
          <a:xfrm>
            <a:off x="8667750" y="3257550"/>
            <a:ext cx="762000" cy="45720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79BFFF"/>
              </a:buClr>
              <a:buSzPts val="2175"/>
              <a:buFont typeface="Arial"/>
              <a:buNone/>
            </a:pPr>
            <a:r>
              <a:rPr b="1" lang="en-US" sz="2175">
                <a:solidFill>
                  <a:srgbClr val="79BFFF"/>
                </a:solidFill>
                <a:latin typeface="Arial"/>
                <a:ea typeface="Arial"/>
                <a:cs typeface="Arial"/>
                <a:sym typeface="Arial"/>
              </a:rPr>
              <a:t>s3</a:t>
            </a:r>
            <a:endParaRPr/>
          </a:p>
        </p:txBody>
      </p:sp>
      <p:sp>
        <p:nvSpPr>
          <p:cNvPr id="1282" name="Google Shape;1282;p31"/>
          <p:cNvSpPr/>
          <p:nvPr/>
        </p:nvSpPr>
        <p:spPr>
          <a:xfrm>
            <a:off x="8267700" y="3981450"/>
            <a:ext cx="1562100" cy="40005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A5B5C3"/>
              </a:buClr>
              <a:buSzPts val="2025"/>
              <a:buFont typeface="Arial"/>
              <a:buNone/>
            </a:pPr>
            <a:r>
              <a:rPr b="0" lang="en-US" sz="2025">
                <a:solidFill>
                  <a:srgbClr val="A5B5C3"/>
                </a:solidFill>
                <a:latin typeface="Arial"/>
                <a:ea typeface="Arial"/>
                <a:cs typeface="Arial"/>
                <a:sym typeface="Arial"/>
              </a:rPr>
              <a:t>k = 3</a:t>
            </a:r>
            <a:endParaRPr/>
          </a:p>
        </p:txBody>
      </p:sp>
      <p:sp>
        <p:nvSpPr>
          <p:cNvPr id="1283" name="Google Shape;1283;p31"/>
          <p:cNvSpPr/>
          <p:nvPr/>
        </p:nvSpPr>
        <p:spPr>
          <a:xfrm>
            <a:off x="11001375" y="4476750"/>
            <a:ext cx="762000" cy="762000"/>
          </a:xfrm>
          <a:prstGeom prst="ellipse">
            <a:avLst/>
          </a:prstGeom>
          <a:solidFill>
            <a:srgbClr val="101A25"/>
          </a:solidFill>
          <a:ln cap="flat" cmpd="sng" w="19050">
            <a:solidFill>
              <a:srgbClr val="79B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4" name="Google Shape;1284;p31"/>
          <p:cNvSpPr/>
          <p:nvPr/>
        </p:nvSpPr>
        <p:spPr>
          <a:xfrm>
            <a:off x="11001375" y="4686300"/>
            <a:ext cx="762000" cy="45720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79BFFF"/>
              </a:buClr>
              <a:buSzPts val="2175"/>
              <a:buFont typeface="Arial"/>
              <a:buNone/>
            </a:pPr>
            <a:r>
              <a:rPr b="1" lang="en-US" sz="2175">
                <a:solidFill>
                  <a:srgbClr val="79BFFF"/>
                </a:solidFill>
                <a:latin typeface="Arial"/>
                <a:ea typeface="Arial"/>
                <a:cs typeface="Arial"/>
                <a:sym typeface="Arial"/>
              </a:rPr>
              <a:t>s4</a:t>
            </a:r>
            <a:endParaRPr/>
          </a:p>
        </p:txBody>
      </p:sp>
      <p:sp>
        <p:nvSpPr>
          <p:cNvPr id="1285" name="Google Shape;1285;p31"/>
          <p:cNvSpPr/>
          <p:nvPr/>
        </p:nvSpPr>
        <p:spPr>
          <a:xfrm>
            <a:off x="10601325" y="5410200"/>
            <a:ext cx="1562100" cy="40005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A5B5C3"/>
              </a:buClr>
              <a:buSzPts val="2025"/>
              <a:buFont typeface="Arial"/>
              <a:buNone/>
            </a:pPr>
            <a:r>
              <a:rPr b="0" lang="en-US" sz="2025">
                <a:solidFill>
                  <a:srgbClr val="A5B5C3"/>
                </a:solidFill>
                <a:latin typeface="Arial"/>
                <a:ea typeface="Arial"/>
                <a:cs typeface="Arial"/>
                <a:sym typeface="Arial"/>
              </a:rPr>
              <a:t>k = 4</a:t>
            </a:r>
            <a:endParaRPr/>
          </a:p>
        </p:txBody>
      </p:sp>
      <p:sp>
        <p:nvSpPr>
          <p:cNvPr id="1286" name="Google Shape;1286;p31"/>
          <p:cNvSpPr/>
          <p:nvPr/>
        </p:nvSpPr>
        <p:spPr>
          <a:xfrm>
            <a:off x="13258800" y="3048000"/>
            <a:ext cx="762000" cy="762000"/>
          </a:xfrm>
          <a:prstGeom prst="ellipse">
            <a:avLst/>
          </a:prstGeom>
          <a:solidFill>
            <a:srgbClr val="101A25"/>
          </a:solidFill>
          <a:ln cap="flat" cmpd="sng" w="19050">
            <a:solidFill>
              <a:srgbClr val="79B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7" name="Google Shape;1287;p31"/>
          <p:cNvSpPr/>
          <p:nvPr/>
        </p:nvSpPr>
        <p:spPr>
          <a:xfrm>
            <a:off x="13258800" y="3257550"/>
            <a:ext cx="762000" cy="45720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79BFFF"/>
              </a:buClr>
              <a:buSzPts val="2175"/>
              <a:buFont typeface="Arial"/>
              <a:buNone/>
            </a:pPr>
            <a:r>
              <a:rPr b="1" lang="en-US" sz="2175">
                <a:solidFill>
                  <a:srgbClr val="79BFFF"/>
                </a:solidFill>
                <a:latin typeface="Arial"/>
                <a:ea typeface="Arial"/>
                <a:cs typeface="Arial"/>
                <a:sym typeface="Arial"/>
              </a:rPr>
              <a:t>s5</a:t>
            </a:r>
            <a:endParaRPr/>
          </a:p>
        </p:txBody>
      </p:sp>
      <p:sp>
        <p:nvSpPr>
          <p:cNvPr id="1288" name="Google Shape;1288;p31"/>
          <p:cNvSpPr/>
          <p:nvPr/>
        </p:nvSpPr>
        <p:spPr>
          <a:xfrm>
            <a:off x="12858750" y="3981450"/>
            <a:ext cx="1562100" cy="40005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A5B5C3"/>
              </a:buClr>
              <a:buSzPts val="2025"/>
              <a:buFont typeface="Arial"/>
              <a:buNone/>
            </a:pPr>
            <a:r>
              <a:rPr b="0" lang="en-US" sz="2025">
                <a:solidFill>
                  <a:srgbClr val="A5B5C3"/>
                </a:solidFill>
                <a:latin typeface="Arial"/>
                <a:ea typeface="Arial"/>
                <a:cs typeface="Arial"/>
                <a:sym typeface="Arial"/>
              </a:rPr>
              <a:t>k = 5</a:t>
            </a:r>
            <a:endParaRPr/>
          </a:p>
        </p:txBody>
      </p:sp>
      <p:sp>
        <p:nvSpPr>
          <p:cNvPr id="1289" name="Google Shape;1289;p31"/>
          <p:cNvSpPr/>
          <p:nvPr/>
        </p:nvSpPr>
        <p:spPr>
          <a:xfrm>
            <a:off x="838200" y="6038850"/>
            <a:ext cx="6381750" cy="5715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64DEC3"/>
              </a:buClr>
              <a:buSzPts val="3150"/>
              <a:buFont typeface="Arial"/>
              <a:buNone/>
            </a:pPr>
            <a:r>
              <a:rPr b="1" lang="en-US" sz="3150">
                <a:solidFill>
                  <a:srgbClr val="64DEC3"/>
                </a:solidFill>
                <a:latin typeface="Arial"/>
                <a:ea typeface="Arial"/>
                <a:cs typeface="Arial"/>
                <a:sym typeface="Arial"/>
              </a:rPr>
              <a:t>Сохраняем (sₖ, k)</a:t>
            </a:r>
            <a:endParaRPr/>
          </a:p>
        </p:txBody>
      </p:sp>
      <p:sp>
        <p:nvSpPr>
          <p:cNvPr id="1290" name="Google Shape;1290;p31"/>
          <p:cNvSpPr/>
          <p:nvPr/>
        </p:nvSpPr>
        <p:spPr>
          <a:xfrm>
            <a:off x="838200" y="6772275"/>
            <a:ext cx="13563600" cy="8763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2175"/>
              <a:buFont typeface="Arial"/>
              <a:buNone/>
            </a:pPr>
            <a:r>
              <a:rPr b="0" lang="en-US" sz="2175">
                <a:solidFill>
                  <a:srgbClr val="A5B5C3"/>
                </a:solidFill>
                <a:latin typeface="Arial"/>
                <a:ea typeface="Arial"/>
                <a:cs typeface="Arial"/>
                <a:sym typeface="Arial"/>
              </a:rPr>
              <a:t>Новые траектории на каждой эпохе</a:t>
            </a:r>
            <a:endParaRPr/>
          </a:p>
          <a:p>
            <a:pPr indent="0" lvl="0" marL="0" marR="0" rtl="0" algn="l">
              <a:lnSpc>
                <a:spcPct val="112000"/>
              </a:lnSpc>
              <a:spcBef>
                <a:spcPts val="0"/>
              </a:spcBef>
              <a:spcAft>
                <a:spcPts val="0"/>
              </a:spcAft>
              <a:buClr>
                <a:srgbClr val="A5B5C3"/>
              </a:buClr>
              <a:buSzPts val="2175"/>
              <a:buFont typeface="Arial"/>
              <a:buNone/>
            </a:pPr>
            <a:r>
              <a:rPr b="0" lang="en-US" sz="2175">
                <a:solidFill>
                  <a:srgbClr val="A5B5C3"/>
                </a:solidFill>
                <a:latin typeface="Arial"/>
                <a:ea typeface="Arial"/>
                <a:cs typeface="Arial"/>
                <a:sym typeface="Arial"/>
              </a:rPr>
              <a:t>Non-backtracking: без немедленной отмены хода</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A25"/>
        </a:solidFill>
      </p:bgPr>
    </p:bg>
    <p:spTree>
      <p:nvGrpSpPr>
        <p:cNvPr id="1295" name="Shape 1295"/>
        <p:cNvGrpSpPr/>
        <p:nvPr/>
      </p:nvGrpSpPr>
      <p:grpSpPr>
        <a:xfrm>
          <a:off x="0" y="0"/>
          <a:ext cx="0" cy="0"/>
          <a:chOff x="0" y="0"/>
          <a:chExt cx="0" cy="0"/>
        </a:xfrm>
      </p:grpSpPr>
      <p:sp>
        <p:nvSpPr>
          <p:cNvPr id="1296" name="Google Shape;1296;p32"/>
          <p:cNvSpPr/>
          <p:nvPr/>
        </p:nvSpPr>
        <p:spPr>
          <a:xfrm>
            <a:off x="838200" y="428625"/>
            <a:ext cx="13239750" cy="2857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350"/>
              <a:buFont typeface="Arial"/>
              <a:buNone/>
            </a:pPr>
            <a:r>
              <a:rPr b="1" lang="en-US" sz="1350">
                <a:solidFill>
                  <a:srgbClr val="A5B5C3"/>
                </a:solidFill>
                <a:latin typeface="Arial"/>
                <a:ea typeface="Arial"/>
                <a:cs typeface="Arial"/>
                <a:sym typeface="Arial"/>
              </a:rPr>
              <a:t>CAYLEYPY CUBE</a:t>
            </a:r>
            <a:endParaRPr/>
          </a:p>
        </p:txBody>
      </p:sp>
      <p:sp>
        <p:nvSpPr>
          <p:cNvPr id="1297" name="Google Shape;1297;p32"/>
          <p:cNvSpPr/>
          <p:nvPr/>
        </p:nvSpPr>
        <p:spPr>
          <a:xfrm>
            <a:off x="838200" y="1028700"/>
            <a:ext cx="13563600" cy="1295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3900"/>
              <a:buFont typeface="Arial"/>
              <a:buNone/>
            </a:pPr>
            <a:r>
              <a:rPr b="1" lang="en-US" sz="3900">
                <a:solidFill>
                  <a:srgbClr val="F4F0E7"/>
                </a:solidFill>
                <a:latin typeface="Arial"/>
                <a:ea typeface="Arial"/>
                <a:cs typeface="Arial"/>
                <a:sym typeface="Arial"/>
              </a:rPr>
              <a:t>Глубина блуждания и кратчайшее расстояние</a:t>
            </a:r>
            <a:endParaRPr/>
          </a:p>
        </p:txBody>
      </p:sp>
      <p:sp>
        <p:nvSpPr>
          <p:cNvPr id="1298" name="Google Shape;1298;p32"/>
          <p:cNvSpPr/>
          <p:nvPr/>
        </p:nvSpPr>
        <p:spPr>
          <a:xfrm>
            <a:off x="4005263" y="3390900"/>
            <a:ext cx="228600" cy="9525"/>
          </a:xfrm>
          <a:custGeom>
            <a:rect b="b" l="l" r="r" t="t"/>
            <a:pathLst>
              <a:path extrusionOk="0" h="9525" w="228600">
                <a:moveTo>
                  <a:pt x="0" y="0"/>
                </a:moveTo>
                <a:lnTo>
                  <a:pt x="228600" y="0"/>
                </a:lnTo>
              </a:path>
            </a:pathLst>
          </a:custGeom>
          <a:noFill/>
          <a:ln cap="flat" cmpd="sng" w="28575">
            <a:solidFill>
              <a:srgbClr val="64DEC3"/>
            </a:solidFill>
            <a:prstDash val="solid"/>
            <a:round/>
            <a:headEnd len="sm" w="sm" type="none"/>
            <a:tailEnd len="sm" w="sm" type="none"/>
          </a:ln>
        </p:spPr>
      </p:sp>
      <p:sp>
        <p:nvSpPr>
          <p:cNvPr id="1299" name="Google Shape;1299;p32"/>
          <p:cNvSpPr/>
          <p:nvPr/>
        </p:nvSpPr>
        <p:spPr>
          <a:xfrm>
            <a:off x="4129496" y="3344293"/>
            <a:ext cx="104366" cy="93214"/>
          </a:xfrm>
          <a:custGeom>
            <a:rect b="b" l="l" r="r" t="t"/>
            <a:pathLst>
              <a:path extrusionOk="0" h="93214" w="104366">
                <a:moveTo>
                  <a:pt x="104366" y="46607"/>
                </a:moveTo>
                <a:lnTo>
                  <a:pt x="0" y="93214"/>
                </a:lnTo>
                <a:lnTo>
                  <a:pt x="0" y="0"/>
                </a:lnTo>
                <a:close/>
              </a:path>
            </a:pathLst>
          </a:custGeom>
          <a:solidFill>
            <a:srgbClr val="64DEC3"/>
          </a:solidFill>
          <a:ln cap="flat" cmpd="sng" w="19050">
            <a:solidFill>
              <a:srgbClr val="101A25"/>
            </a:solidFill>
            <a:prstDash val="solid"/>
            <a:round/>
            <a:headEnd len="sm" w="sm" type="none"/>
            <a:tailEnd len="sm" w="sm" type="none"/>
          </a:ln>
        </p:spPr>
      </p:sp>
      <p:sp>
        <p:nvSpPr>
          <p:cNvPr id="1300" name="Google Shape;1300;p32"/>
          <p:cNvSpPr/>
          <p:nvPr/>
        </p:nvSpPr>
        <p:spPr>
          <a:xfrm>
            <a:off x="7496175" y="3390900"/>
            <a:ext cx="228600" cy="9525"/>
          </a:xfrm>
          <a:custGeom>
            <a:rect b="b" l="l" r="r" t="t"/>
            <a:pathLst>
              <a:path extrusionOk="0" h="9525" w="228600">
                <a:moveTo>
                  <a:pt x="0" y="0"/>
                </a:moveTo>
                <a:lnTo>
                  <a:pt x="228600" y="0"/>
                </a:lnTo>
              </a:path>
            </a:pathLst>
          </a:custGeom>
          <a:noFill/>
          <a:ln cap="flat" cmpd="sng" w="28575">
            <a:solidFill>
              <a:srgbClr val="64DEC3"/>
            </a:solidFill>
            <a:prstDash val="solid"/>
            <a:round/>
            <a:headEnd len="sm" w="sm" type="none"/>
            <a:tailEnd len="sm" w="sm" type="none"/>
          </a:ln>
        </p:spPr>
      </p:sp>
      <p:sp>
        <p:nvSpPr>
          <p:cNvPr id="1301" name="Google Shape;1301;p32"/>
          <p:cNvSpPr/>
          <p:nvPr/>
        </p:nvSpPr>
        <p:spPr>
          <a:xfrm>
            <a:off x="7620409" y="3344293"/>
            <a:ext cx="104366" cy="93214"/>
          </a:xfrm>
          <a:custGeom>
            <a:rect b="b" l="l" r="r" t="t"/>
            <a:pathLst>
              <a:path extrusionOk="0" h="93214" w="104366">
                <a:moveTo>
                  <a:pt x="104366" y="46607"/>
                </a:moveTo>
                <a:lnTo>
                  <a:pt x="0" y="93214"/>
                </a:lnTo>
                <a:lnTo>
                  <a:pt x="0" y="0"/>
                </a:lnTo>
                <a:close/>
              </a:path>
            </a:pathLst>
          </a:custGeom>
          <a:solidFill>
            <a:srgbClr val="64DEC3"/>
          </a:solidFill>
          <a:ln cap="flat" cmpd="sng" w="19050">
            <a:solidFill>
              <a:srgbClr val="101A25"/>
            </a:solidFill>
            <a:prstDash val="solid"/>
            <a:round/>
            <a:headEnd len="sm" w="sm" type="none"/>
            <a:tailEnd len="sm" w="sm" type="none"/>
          </a:ln>
        </p:spPr>
      </p:sp>
      <p:sp>
        <p:nvSpPr>
          <p:cNvPr id="1302" name="Google Shape;1302;p32"/>
          <p:cNvSpPr/>
          <p:nvPr/>
        </p:nvSpPr>
        <p:spPr>
          <a:xfrm>
            <a:off x="10987088" y="3390900"/>
            <a:ext cx="228600" cy="9525"/>
          </a:xfrm>
          <a:custGeom>
            <a:rect b="b" l="l" r="r" t="t"/>
            <a:pathLst>
              <a:path extrusionOk="0" h="9525" w="228600">
                <a:moveTo>
                  <a:pt x="0" y="0"/>
                </a:moveTo>
                <a:lnTo>
                  <a:pt x="228600" y="0"/>
                </a:lnTo>
              </a:path>
            </a:pathLst>
          </a:custGeom>
          <a:noFill/>
          <a:ln cap="flat" cmpd="sng" w="28575">
            <a:solidFill>
              <a:srgbClr val="64DEC3"/>
            </a:solidFill>
            <a:prstDash val="solid"/>
            <a:round/>
            <a:headEnd len="sm" w="sm" type="none"/>
            <a:tailEnd len="sm" w="sm" type="none"/>
          </a:ln>
        </p:spPr>
      </p:sp>
      <p:sp>
        <p:nvSpPr>
          <p:cNvPr id="1303" name="Google Shape;1303;p32"/>
          <p:cNvSpPr/>
          <p:nvPr/>
        </p:nvSpPr>
        <p:spPr>
          <a:xfrm>
            <a:off x="11111321" y="3344293"/>
            <a:ext cx="104366" cy="93214"/>
          </a:xfrm>
          <a:custGeom>
            <a:rect b="b" l="l" r="r" t="t"/>
            <a:pathLst>
              <a:path extrusionOk="0" h="93214" w="104366">
                <a:moveTo>
                  <a:pt x="104366" y="46607"/>
                </a:moveTo>
                <a:lnTo>
                  <a:pt x="0" y="93214"/>
                </a:lnTo>
                <a:lnTo>
                  <a:pt x="0" y="0"/>
                </a:lnTo>
                <a:close/>
              </a:path>
            </a:pathLst>
          </a:custGeom>
          <a:solidFill>
            <a:srgbClr val="64DEC3"/>
          </a:solidFill>
          <a:ln cap="flat" cmpd="sng" w="19050">
            <a:solidFill>
              <a:srgbClr val="101A25"/>
            </a:solidFill>
            <a:prstDash val="solid"/>
            <a:round/>
            <a:headEnd len="sm" w="sm" type="none"/>
            <a:tailEnd len="sm" w="sm" type="none"/>
          </a:ln>
        </p:spPr>
      </p:sp>
      <p:sp>
        <p:nvSpPr>
          <p:cNvPr id="1304" name="Google Shape;1304;p32"/>
          <p:cNvSpPr/>
          <p:nvPr/>
        </p:nvSpPr>
        <p:spPr>
          <a:xfrm>
            <a:off x="838200" y="4048125"/>
            <a:ext cx="3090863" cy="9525"/>
          </a:xfrm>
          <a:custGeom>
            <a:rect b="b" l="l" r="r" t="t"/>
            <a:pathLst>
              <a:path extrusionOk="0" h="9525" w="3090863">
                <a:moveTo>
                  <a:pt x="0" y="0"/>
                </a:moveTo>
                <a:lnTo>
                  <a:pt x="3090863" y="0"/>
                </a:lnTo>
              </a:path>
            </a:pathLst>
          </a:custGeom>
          <a:noFill/>
          <a:ln cap="flat" cmpd="sng" w="28575">
            <a:solidFill>
              <a:srgbClr val="79BFFF"/>
            </a:solidFill>
            <a:prstDash val="solid"/>
            <a:round/>
            <a:headEnd len="sm" w="sm" type="none"/>
            <a:tailEnd len="sm" w="sm" type="none"/>
          </a:ln>
        </p:spPr>
      </p:sp>
      <p:sp>
        <p:nvSpPr>
          <p:cNvPr id="1305" name="Google Shape;1305;p32"/>
          <p:cNvSpPr/>
          <p:nvPr/>
        </p:nvSpPr>
        <p:spPr>
          <a:xfrm>
            <a:off x="838200" y="2809875"/>
            <a:ext cx="2862263" cy="12192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3150"/>
              <a:buFont typeface="Arial"/>
              <a:buNone/>
            </a:pPr>
            <a:r>
              <a:rPr b="1" lang="en-US" sz="3150">
                <a:solidFill>
                  <a:srgbClr val="F4F0E7"/>
                </a:solidFill>
                <a:latin typeface="Arial"/>
                <a:ea typeface="Arial"/>
                <a:cs typeface="Arial"/>
                <a:sym typeface="Arial"/>
              </a:rPr>
              <a:t>e</a:t>
            </a:r>
            <a:endParaRPr/>
          </a:p>
        </p:txBody>
      </p:sp>
      <p:sp>
        <p:nvSpPr>
          <p:cNvPr id="1306" name="Google Shape;1306;p32"/>
          <p:cNvSpPr/>
          <p:nvPr/>
        </p:nvSpPr>
        <p:spPr>
          <a:xfrm>
            <a:off x="4329113" y="4048125"/>
            <a:ext cx="3090863" cy="9525"/>
          </a:xfrm>
          <a:custGeom>
            <a:rect b="b" l="l" r="r" t="t"/>
            <a:pathLst>
              <a:path extrusionOk="0" h="9525" w="3090863">
                <a:moveTo>
                  <a:pt x="0" y="0"/>
                </a:moveTo>
                <a:lnTo>
                  <a:pt x="3090863" y="0"/>
                </a:lnTo>
              </a:path>
            </a:pathLst>
          </a:custGeom>
          <a:noFill/>
          <a:ln cap="flat" cmpd="sng" w="28575">
            <a:solidFill>
              <a:srgbClr val="79BFFF"/>
            </a:solidFill>
            <a:prstDash val="solid"/>
            <a:round/>
            <a:headEnd len="sm" w="sm" type="none"/>
            <a:tailEnd len="sm" w="sm" type="none"/>
          </a:ln>
        </p:spPr>
      </p:sp>
      <p:sp>
        <p:nvSpPr>
          <p:cNvPr id="1307" name="Google Shape;1307;p32"/>
          <p:cNvSpPr/>
          <p:nvPr/>
        </p:nvSpPr>
        <p:spPr>
          <a:xfrm>
            <a:off x="4329113" y="2809875"/>
            <a:ext cx="2862263" cy="12192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3150"/>
              <a:buFont typeface="Arial"/>
              <a:buNone/>
            </a:pPr>
            <a:r>
              <a:rPr b="1" lang="en-US" sz="3150">
                <a:solidFill>
                  <a:srgbClr val="F4F0E7"/>
                </a:solidFill>
                <a:latin typeface="Arial"/>
                <a:ea typeface="Arial"/>
                <a:cs typeface="Arial"/>
                <a:sym typeface="Arial"/>
              </a:rPr>
              <a:t>U</a:t>
            </a:r>
            <a:endParaRPr/>
          </a:p>
        </p:txBody>
      </p:sp>
      <p:sp>
        <p:nvSpPr>
          <p:cNvPr id="1308" name="Google Shape;1308;p32"/>
          <p:cNvSpPr/>
          <p:nvPr/>
        </p:nvSpPr>
        <p:spPr>
          <a:xfrm>
            <a:off x="7820025" y="4048125"/>
            <a:ext cx="3090863" cy="9525"/>
          </a:xfrm>
          <a:custGeom>
            <a:rect b="b" l="l" r="r" t="t"/>
            <a:pathLst>
              <a:path extrusionOk="0" h="9525" w="3090863">
                <a:moveTo>
                  <a:pt x="0" y="0"/>
                </a:moveTo>
                <a:lnTo>
                  <a:pt x="3090863" y="0"/>
                </a:lnTo>
              </a:path>
            </a:pathLst>
          </a:custGeom>
          <a:noFill/>
          <a:ln cap="flat" cmpd="sng" w="28575">
            <a:solidFill>
              <a:srgbClr val="79BFFF"/>
            </a:solidFill>
            <a:prstDash val="solid"/>
            <a:round/>
            <a:headEnd len="sm" w="sm" type="none"/>
            <a:tailEnd len="sm" w="sm" type="none"/>
          </a:ln>
        </p:spPr>
      </p:sp>
      <p:sp>
        <p:nvSpPr>
          <p:cNvPr id="1309" name="Google Shape;1309;p32"/>
          <p:cNvSpPr/>
          <p:nvPr/>
        </p:nvSpPr>
        <p:spPr>
          <a:xfrm>
            <a:off x="7820025" y="2809875"/>
            <a:ext cx="2862263" cy="12192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3150"/>
              <a:buFont typeface="Arial"/>
              <a:buNone/>
            </a:pPr>
            <a:r>
              <a:rPr b="1" lang="en-US" sz="3150">
                <a:solidFill>
                  <a:srgbClr val="F4F0E7"/>
                </a:solidFill>
                <a:latin typeface="Arial"/>
                <a:ea typeface="Arial"/>
                <a:cs typeface="Arial"/>
                <a:sym typeface="Arial"/>
              </a:rPr>
              <a:t>U⁻¹</a:t>
            </a:r>
            <a:endParaRPr/>
          </a:p>
        </p:txBody>
      </p:sp>
      <p:sp>
        <p:nvSpPr>
          <p:cNvPr id="1310" name="Google Shape;1310;p32"/>
          <p:cNvSpPr/>
          <p:nvPr/>
        </p:nvSpPr>
        <p:spPr>
          <a:xfrm>
            <a:off x="11310938" y="4048125"/>
            <a:ext cx="3090863" cy="9525"/>
          </a:xfrm>
          <a:custGeom>
            <a:rect b="b" l="l" r="r" t="t"/>
            <a:pathLst>
              <a:path extrusionOk="0" h="9525" w="3090863">
                <a:moveTo>
                  <a:pt x="0" y="0"/>
                </a:moveTo>
                <a:lnTo>
                  <a:pt x="3090863" y="0"/>
                </a:lnTo>
              </a:path>
            </a:pathLst>
          </a:custGeom>
          <a:noFill/>
          <a:ln cap="flat" cmpd="sng" w="28575">
            <a:solidFill>
              <a:srgbClr val="64DEC3"/>
            </a:solidFill>
            <a:prstDash val="solid"/>
            <a:round/>
            <a:headEnd len="sm" w="sm" type="none"/>
            <a:tailEnd len="sm" w="sm" type="none"/>
          </a:ln>
        </p:spPr>
      </p:sp>
      <p:sp>
        <p:nvSpPr>
          <p:cNvPr id="1311" name="Google Shape;1311;p32"/>
          <p:cNvSpPr/>
          <p:nvPr/>
        </p:nvSpPr>
        <p:spPr>
          <a:xfrm>
            <a:off x="11310938" y="2809875"/>
            <a:ext cx="2862263" cy="12192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64DEC3"/>
              </a:buClr>
              <a:buSzPts val="3150"/>
              <a:buFont typeface="Arial"/>
              <a:buNone/>
            </a:pPr>
            <a:r>
              <a:rPr b="1" lang="en-US" sz="3150">
                <a:solidFill>
                  <a:srgbClr val="64DEC3"/>
                </a:solidFill>
                <a:latin typeface="Arial"/>
                <a:ea typeface="Arial"/>
                <a:cs typeface="Arial"/>
                <a:sym typeface="Arial"/>
              </a:rPr>
              <a:t>e</a:t>
            </a:r>
            <a:endParaRPr/>
          </a:p>
        </p:txBody>
      </p:sp>
      <p:sp>
        <p:nvSpPr>
          <p:cNvPr id="1312" name="Google Shape;1312;p32"/>
          <p:cNvSpPr/>
          <p:nvPr/>
        </p:nvSpPr>
        <p:spPr>
          <a:xfrm>
            <a:off x="838200" y="5505450"/>
            <a:ext cx="13563600" cy="1190625"/>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64DEC3"/>
              </a:buClr>
              <a:buSzPts val="5250"/>
              <a:buFont typeface="Cambria Math"/>
              <a:buNone/>
            </a:pPr>
            <a:r>
              <a:rPr b="0" lang="en-US" sz="5250">
                <a:solidFill>
                  <a:srgbClr val="64DEC3"/>
                </a:solidFill>
                <a:latin typeface="Cambria Math"/>
                <a:ea typeface="Cambria Math"/>
                <a:cs typeface="Cambria Math"/>
                <a:sym typeface="Cambria Math"/>
              </a:rPr>
              <a:t>k = 2,   d(s₂,e) = 0</a:t>
            </a:r>
            <a:endParaRPr/>
          </a:p>
        </p:txBody>
      </p:sp>
      <p:sp>
        <p:nvSpPr>
          <p:cNvPr id="1313" name="Google Shape;1313;p32"/>
          <p:cNvSpPr/>
          <p:nvPr/>
        </p:nvSpPr>
        <p:spPr>
          <a:xfrm>
            <a:off x="838200" y="7381875"/>
            <a:ext cx="13563600" cy="4762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800"/>
              <a:buFont typeface="Arial"/>
              <a:buNone/>
            </a:pPr>
            <a:r>
              <a:rPr b="0" lang="en-US" sz="1800">
                <a:solidFill>
                  <a:srgbClr val="A5B5C3"/>
                </a:solidFill>
                <a:latin typeface="Arial"/>
                <a:ea typeface="Arial"/>
                <a:cs typeface="Arial"/>
                <a:sym typeface="Arial"/>
              </a:rPr>
              <a:t>Запрет немедленного возврата не исключает все циклы</a:t>
            </a:r>
            <a:endParaRPr/>
          </a:p>
        </p:txBody>
      </p:sp>
      <p:sp>
        <p:nvSpPr>
          <p:cNvPr id="1314" name="Google Shape;1314;p32"/>
          <p:cNvSpPr/>
          <p:nvPr/>
        </p:nvSpPr>
        <p:spPr>
          <a:xfrm>
            <a:off x="838200" y="7934325"/>
            <a:ext cx="13563600" cy="9525"/>
          </a:xfrm>
          <a:custGeom>
            <a:rect b="b" l="l" r="r" t="t"/>
            <a:pathLst>
              <a:path extrusionOk="0" h="9525" w="13563600">
                <a:moveTo>
                  <a:pt x="0" y="0"/>
                </a:moveTo>
                <a:lnTo>
                  <a:pt x="13563600" y="0"/>
                </a:lnTo>
              </a:path>
            </a:pathLst>
          </a:custGeom>
          <a:noFill/>
          <a:ln cap="flat" cmpd="sng" w="9525">
            <a:solidFill>
              <a:srgbClr val="354857"/>
            </a:solidFill>
            <a:prstDash val="solid"/>
            <a:round/>
            <a:headEnd len="sm" w="sm" type="none"/>
            <a:tailEnd len="sm" w="sm" type="none"/>
          </a:ln>
        </p:spPr>
      </p:sp>
      <p:sp>
        <p:nvSpPr>
          <p:cNvPr id="1315" name="Google Shape;1315;p32"/>
          <p:cNvSpPr/>
          <p:nvPr/>
        </p:nvSpPr>
        <p:spPr>
          <a:xfrm>
            <a:off x="13620750" y="8039100"/>
            <a:ext cx="781050" cy="333375"/>
          </a:xfrm>
          <a:prstGeom prst="rect">
            <a:avLst/>
          </a:prstGeom>
          <a:noFill/>
          <a:ln>
            <a:noFill/>
          </a:ln>
        </p:spPr>
        <p:txBody>
          <a:bodyPr anchorCtr="0" anchor="t" bIns="0" lIns="0" spcFirstLastPara="1" rIns="0" wrap="square" tIns="0">
            <a:noAutofit/>
          </a:bodyPr>
          <a:lstStyle/>
          <a:p>
            <a:pPr indent="0" lvl="0" marL="0" marR="0" rtl="0" algn="r">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28</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A25"/>
        </a:solidFill>
      </p:bgPr>
    </p:bg>
    <p:spTree>
      <p:nvGrpSpPr>
        <p:cNvPr id="1320" name="Shape 1320"/>
        <p:cNvGrpSpPr/>
        <p:nvPr/>
      </p:nvGrpSpPr>
      <p:grpSpPr>
        <a:xfrm>
          <a:off x="0" y="0"/>
          <a:ext cx="0" cy="0"/>
          <a:chOff x="0" y="0"/>
          <a:chExt cx="0" cy="0"/>
        </a:xfrm>
      </p:grpSpPr>
      <p:sp>
        <p:nvSpPr>
          <p:cNvPr id="1321" name="Google Shape;1321;p33"/>
          <p:cNvSpPr/>
          <p:nvPr/>
        </p:nvSpPr>
        <p:spPr>
          <a:xfrm>
            <a:off x="838200" y="428625"/>
            <a:ext cx="13239750" cy="2857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350"/>
              <a:buFont typeface="Arial"/>
              <a:buNone/>
            </a:pPr>
            <a:r>
              <a:rPr b="1" lang="en-US" sz="1350">
                <a:solidFill>
                  <a:srgbClr val="A5B5C3"/>
                </a:solidFill>
                <a:latin typeface="Arial"/>
                <a:ea typeface="Arial"/>
                <a:cs typeface="Arial"/>
                <a:sym typeface="Arial"/>
              </a:rPr>
              <a:t>CAYLEYPY CUBE</a:t>
            </a:r>
            <a:endParaRPr/>
          </a:p>
        </p:txBody>
      </p:sp>
      <p:sp>
        <p:nvSpPr>
          <p:cNvPr id="1322" name="Google Shape;1322;p33"/>
          <p:cNvSpPr/>
          <p:nvPr/>
        </p:nvSpPr>
        <p:spPr>
          <a:xfrm>
            <a:off x="838200" y="1028700"/>
            <a:ext cx="13563600" cy="1295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3900"/>
              <a:buFont typeface="Arial"/>
              <a:buNone/>
            </a:pPr>
            <a:r>
              <a:rPr b="1" lang="en-US" sz="3900">
                <a:solidFill>
                  <a:srgbClr val="F4F0E7"/>
                </a:solidFill>
                <a:latin typeface="Arial"/>
                <a:ea typeface="Arial"/>
                <a:cs typeface="Arial"/>
                <a:sym typeface="Arial"/>
              </a:rPr>
              <a:t>Что предсказывает регрессия глубины</a:t>
            </a:r>
            <a:endParaRPr/>
          </a:p>
        </p:txBody>
      </p:sp>
      <p:sp>
        <p:nvSpPr>
          <p:cNvPr id="1323" name="Google Shape;1323;p33"/>
          <p:cNvSpPr/>
          <p:nvPr/>
        </p:nvSpPr>
        <p:spPr>
          <a:xfrm>
            <a:off x="838200" y="3000375"/>
            <a:ext cx="13563600" cy="161925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64DEC3"/>
              </a:buClr>
              <a:buSzPts val="5400"/>
              <a:buFont typeface="Cambria Math"/>
              <a:buNone/>
            </a:pPr>
            <a:r>
              <a:rPr b="0" lang="en-US" sz="5400">
                <a:solidFill>
                  <a:srgbClr val="64DEC3"/>
                </a:solidFill>
                <a:latin typeface="Cambria Math"/>
                <a:ea typeface="Cambria Math"/>
                <a:cs typeface="Cambria Math"/>
                <a:sym typeface="Cambria Math"/>
              </a:rPr>
              <a:t>hθ(s) → E[K | S = s]</a:t>
            </a:r>
            <a:endParaRPr/>
          </a:p>
        </p:txBody>
      </p:sp>
      <p:sp>
        <p:nvSpPr>
          <p:cNvPr id="1324" name="Google Shape;1324;p33"/>
          <p:cNvSpPr/>
          <p:nvPr/>
        </p:nvSpPr>
        <p:spPr>
          <a:xfrm>
            <a:off x="838200" y="5419725"/>
            <a:ext cx="13563600" cy="85725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F4F0E7"/>
              </a:buClr>
              <a:buSzPts val="2400"/>
              <a:buFont typeface="Arial"/>
              <a:buNone/>
            </a:pPr>
            <a:r>
              <a:rPr b="0" lang="en-US" sz="2400">
                <a:solidFill>
                  <a:srgbClr val="F4F0E7"/>
                </a:solidFill>
                <a:latin typeface="Arial"/>
                <a:ea typeface="Arial"/>
                <a:cs typeface="Arial"/>
                <a:sym typeface="Arial"/>
              </a:rPr>
              <a:t>Условная средняя глубина появления состояния</a:t>
            </a:r>
            <a:endParaRPr/>
          </a:p>
        </p:txBody>
      </p:sp>
      <p:sp>
        <p:nvSpPr>
          <p:cNvPr id="1325" name="Google Shape;1325;p33"/>
          <p:cNvSpPr/>
          <p:nvPr/>
        </p:nvSpPr>
        <p:spPr>
          <a:xfrm>
            <a:off x="838200" y="7381875"/>
            <a:ext cx="13563600" cy="4762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800"/>
              <a:buFont typeface="Arial"/>
              <a:buNone/>
            </a:pPr>
            <a:r>
              <a:rPr b="0" lang="en-US" sz="1800">
                <a:solidFill>
                  <a:srgbClr val="A5B5C3"/>
                </a:solidFill>
                <a:latin typeface="Arial"/>
                <a:ea typeface="Arial"/>
                <a:cs typeface="Arial"/>
                <a:sym typeface="Arial"/>
              </a:rPr>
              <a:t>Закон генерации данных определяет целевую функцию; допустимость не гарантирована</a:t>
            </a:r>
            <a:endParaRPr/>
          </a:p>
        </p:txBody>
      </p:sp>
      <p:sp>
        <p:nvSpPr>
          <p:cNvPr id="1326" name="Google Shape;1326;p33"/>
          <p:cNvSpPr/>
          <p:nvPr/>
        </p:nvSpPr>
        <p:spPr>
          <a:xfrm>
            <a:off x="838200" y="7934325"/>
            <a:ext cx="13563600" cy="9525"/>
          </a:xfrm>
          <a:custGeom>
            <a:rect b="b" l="l" r="r" t="t"/>
            <a:pathLst>
              <a:path extrusionOk="0" h="9525" w="13563600">
                <a:moveTo>
                  <a:pt x="0" y="0"/>
                </a:moveTo>
                <a:lnTo>
                  <a:pt x="13563600" y="0"/>
                </a:lnTo>
              </a:path>
            </a:pathLst>
          </a:custGeom>
          <a:noFill/>
          <a:ln cap="flat" cmpd="sng" w="9525">
            <a:solidFill>
              <a:srgbClr val="354857"/>
            </a:solidFill>
            <a:prstDash val="solid"/>
            <a:round/>
            <a:headEnd len="sm" w="sm" type="none"/>
            <a:tailEnd len="sm" w="sm" type="none"/>
          </a:ln>
        </p:spPr>
      </p:sp>
      <p:sp>
        <p:nvSpPr>
          <p:cNvPr id="1327" name="Google Shape;1327;p33"/>
          <p:cNvSpPr/>
          <p:nvPr/>
        </p:nvSpPr>
        <p:spPr>
          <a:xfrm>
            <a:off x="13620750" y="8039100"/>
            <a:ext cx="781050" cy="333375"/>
          </a:xfrm>
          <a:prstGeom prst="rect">
            <a:avLst/>
          </a:prstGeom>
          <a:noFill/>
          <a:ln>
            <a:noFill/>
          </a:ln>
        </p:spPr>
        <p:txBody>
          <a:bodyPr anchorCtr="0" anchor="t" bIns="0" lIns="0" spcFirstLastPara="1" rIns="0" wrap="square" tIns="0">
            <a:noAutofit/>
          </a:bodyPr>
          <a:lstStyle/>
          <a:p>
            <a:pPr indent="0" lvl="0" marL="0" marR="0" rtl="0" algn="r">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29</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A25"/>
        </a:solidFill>
      </p:bgPr>
    </p:bg>
    <p:spTree>
      <p:nvGrpSpPr>
        <p:cNvPr id="1332" name="Shape 1332"/>
        <p:cNvGrpSpPr/>
        <p:nvPr/>
      </p:nvGrpSpPr>
      <p:grpSpPr>
        <a:xfrm>
          <a:off x="0" y="0"/>
          <a:ext cx="0" cy="0"/>
          <a:chOff x="0" y="0"/>
          <a:chExt cx="0" cy="0"/>
        </a:xfrm>
      </p:grpSpPr>
      <p:sp>
        <p:nvSpPr>
          <p:cNvPr id="1333" name="Google Shape;1333;p34"/>
          <p:cNvSpPr/>
          <p:nvPr/>
        </p:nvSpPr>
        <p:spPr>
          <a:xfrm>
            <a:off x="838200" y="476250"/>
            <a:ext cx="13335000" cy="3333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350"/>
              <a:buFont typeface="Arial"/>
              <a:buNone/>
            </a:pPr>
            <a:r>
              <a:rPr b="1" lang="en-US" sz="1350">
                <a:solidFill>
                  <a:srgbClr val="A5B5C3"/>
                </a:solidFill>
                <a:latin typeface="Arial"/>
                <a:ea typeface="Arial"/>
                <a:cs typeface="Arial"/>
                <a:sym typeface="Arial"/>
              </a:rPr>
              <a:t>CAYLEYPY CUBE</a:t>
            </a:r>
            <a:endParaRPr/>
          </a:p>
        </p:txBody>
      </p:sp>
      <p:sp>
        <p:nvSpPr>
          <p:cNvPr id="1334" name="Google Shape;1334;p34"/>
          <p:cNvSpPr/>
          <p:nvPr/>
        </p:nvSpPr>
        <p:spPr>
          <a:xfrm>
            <a:off x="838200" y="1057275"/>
            <a:ext cx="13563600" cy="1295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3900"/>
              <a:buFont typeface="Arial"/>
              <a:buNone/>
            </a:pPr>
            <a:r>
              <a:rPr b="1" lang="en-US" sz="3900">
                <a:solidFill>
                  <a:srgbClr val="F4F0E7"/>
                </a:solidFill>
                <a:latin typeface="Arial"/>
                <a:ea typeface="Arial"/>
                <a:cs typeface="Arial"/>
                <a:sym typeface="Arial"/>
              </a:rPr>
              <a:t>ResMLP: оценка состояния одним числом</a:t>
            </a:r>
            <a:endParaRPr/>
          </a:p>
        </p:txBody>
      </p:sp>
      <p:sp>
        <p:nvSpPr>
          <p:cNvPr id="1335" name="Google Shape;1335;p34"/>
          <p:cNvSpPr/>
          <p:nvPr/>
        </p:nvSpPr>
        <p:spPr>
          <a:xfrm>
            <a:off x="838200" y="7934325"/>
            <a:ext cx="13563600" cy="9525"/>
          </a:xfrm>
          <a:custGeom>
            <a:rect b="b" l="l" r="r" t="t"/>
            <a:pathLst>
              <a:path extrusionOk="0" h="9525" w="13563600">
                <a:moveTo>
                  <a:pt x="0" y="0"/>
                </a:moveTo>
                <a:lnTo>
                  <a:pt x="13563600" y="0"/>
                </a:lnTo>
              </a:path>
            </a:pathLst>
          </a:custGeom>
          <a:noFill/>
          <a:ln cap="flat" cmpd="sng" w="9525">
            <a:solidFill>
              <a:srgbClr val="354857"/>
            </a:solidFill>
            <a:prstDash val="solid"/>
            <a:round/>
            <a:headEnd len="sm" w="sm" type="none"/>
            <a:tailEnd len="sm" w="sm" type="none"/>
          </a:ln>
        </p:spPr>
      </p:sp>
      <p:sp>
        <p:nvSpPr>
          <p:cNvPr id="1336" name="Google Shape;1336;p34"/>
          <p:cNvSpPr/>
          <p:nvPr/>
        </p:nvSpPr>
        <p:spPr>
          <a:xfrm>
            <a:off x="13620750" y="8039100"/>
            <a:ext cx="781050" cy="333375"/>
          </a:xfrm>
          <a:prstGeom prst="rect">
            <a:avLst/>
          </a:prstGeom>
          <a:noFill/>
          <a:ln>
            <a:noFill/>
          </a:ln>
        </p:spPr>
        <p:txBody>
          <a:bodyPr anchorCtr="0" anchor="t" bIns="0" lIns="0" spcFirstLastPara="1" rIns="0" wrap="square" tIns="0">
            <a:noAutofit/>
          </a:bodyPr>
          <a:lstStyle/>
          <a:p>
            <a:pPr indent="0" lvl="0" marL="0" marR="0" rtl="0" algn="r">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30</a:t>
            </a:r>
            <a:endParaRPr/>
          </a:p>
        </p:txBody>
      </p:sp>
      <p:sp>
        <p:nvSpPr>
          <p:cNvPr id="1337" name="Google Shape;1337;p34"/>
          <p:cNvSpPr/>
          <p:nvPr/>
        </p:nvSpPr>
        <p:spPr>
          <a:xfrm>
            <a:off x="838200" y="3124200"/>
            <a:ext cx="2997994" cy="6858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79BFFF"/>
              </a:buClr>
              <a:buSzPts val="2400"/>
              <a:buFont typeface="Arial"/>
              <a:buNone/>
            </a:pPr>
            <a:r>
              <a:rPr b="1" lang="en-US" sz="2400">
                <a:solidFill>
                  <a:srgbClr val="79BFFF"/>
                </a:solidFill>
                <a:latin typeface="Arial"/>
                <a:ea typeface="Arial"/>
                <a:cs typeface="Arial"/>
                <a:sym typeface="Arial"/>
              </a:rPr>
              <a:t>Состояние</a:t>
            </a:r>
            <a:endParaRPr/>
          </a:p>
        </p:txBody>
      </p:sp>
      <p:sp>
        <p:nvSpPr>
          <p:cNvPr id="1338" name="Google Shape;1338;p34"/>
          <p:cNvSpPr/>
          <p:nvPr/>
        </p:nvSpPr>
        <p:spPr>
          <a:xfrm>
            <a:off x="838200" y="3924300"/>
            <a:ext cx="2997994" cy="9525"/>
          </a:xfrm>
          <a:custGeom>
            <a:rect b="b" l="l" r="r" t="t"/>
            <a:pathLst>
              <a:path extrusionOk="0" h="9525" w="2997994">
                <a:moveTo>
                  <a:pt x="0" y="0"/>
                </a:moveTo>
                <a:lnTo>
                  <a:pt x="2997994" y="0"/>
                </a:lnTo>
              </a:path>
            </a:pathLst>
          </a:custGeom>
          <a:noFill/>
          <a:ln cap="flat" cmpd="sng" w="19050">
            <a:solidFill>
              <a:srgbClr val="354857"/>
            </a:solidFill>
            <a:prstDash val="solid"/>
            <a:round/>
            <a:headEnd len="sm" w="sm" type="none"/>
            <a:tailEnd len="sm" w="sm" type="none"/>
          </a:ln>
        </p:spPr>
      </p:sp>
      <p:sp>
        <p:nvSpPr>
          <p:cNvPr id="1339" name="Google Shape;1339;p34"/>
          <p:cNvSpPr/>
          <p:nvPr/>
        </p:nvSpPr>
        <p:spPr>
          <a:xfrm>
            <a:off x="838200" y="4248150"/>
            <a:ext cx="2997994" cy="12858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2100"/>
              <a:buFont typeface="Arial"/>
              <a:buNone/>
            </a:pPr>
            <a:r>
              <a:rPr b="0" lang="en-US" sz="2100">
                <a:solidFill>
                  <a:srgbClr val="A5B5C3"/>
                </a:solidFill>
                <a:latin typeface="Arial"/>
                <a:ea typeface="Arial"/>
                <a:cs typeface="Arial"/>
                <a:sym typeface="Arial"/>
              </a:rPr>
              <a:t>6N² цветов</a:t>
            </a:r>
            <a:endParaRPr/>
          </a:p>
          <a:p>
            <a:pPr indent="0" lvl="0" marL="0" marR="0" rtl="0" algn="l">
              <a:lnSpc>
                <a:spcPct val="112000"/>
              </a:lnSpc>
              <a:spcBef>
                <a:spcPts val="0"/>
              </a:spcBef>
              <a:spcAft>
                <a:spcPts val="0"/>
              </a:spcAft>
              <a:buClr>
                <a:srgbClr val="A5B5C3"/>
              </a:buClr>
              <a:buSzPts val="2100"/>
              <a:buFont typeface="Arial"/>
              <a:buNone/>
            </a:pPr>
            <a:r>
              <a:rPr b="0" lang="en-US" sz="2100">
                <a:solidFill>
                  <a:srgbClr val="A5B5C3"/>
                </a:solidFill>
                <a:latin typeface="Arial"/>
                <a:ea typeface="Arial"/>
                <a:cs typeface="Arial"/>
                <a:sym typeface="Arial"/>
              </a:rPr>
              <a:t>one-hot</a:t>
            </a:r>
            <a:endParaRPr/>
          </a:p>
        </p:txBody>
      </p:sp>
      <p:sp>
        <p:nvSpPr>
          <p:cNvPr id="1340" name="Google Shape;1340;p34"/>
          <p:cNvSpPr/>
          <p:nvPr/>
        </p:nvSpPr>
        <p:spPr>
          <a:xfrm>
            <a:off x="3950494" y="3438525"/>
            <a:ext cx="295275" cy="9525"/>
          </a:xfrm>
          <a:custGeom>
            <a:rect b="b" l="l" r="r" t="t"/>
            <a:pathLst>
              <a:path extrusionOk="0" h="9525" w="295275">
                <a:moveTo>
                  <a:pt x="0" y="0"/>
                </a:moveTo>
                <a:lnTo>
                  <a:pt x="295275" y="0"/>
                </a:lnTo>
              </a:path>
            </a:pathLst>
          </a:custGeom>
          <a:noFill/>
          <a:ln cap="flat" cmpd="sng" w="28575">
            <a:solidFill>
              <a:srgbClr val="64DEC3"/>
            </a:solidFill>
            <a:prstDash val="solid"/>
            <a:round/>
            <a:headEnd len="sm" w="sm" type="none"/>
            <a:tailEnd len="sm" w="sm" type="none"/>
          </a:ln>
        </p:spPr>
      </p:sp>
      <p:sp>
        <p:nvSpPr>
          <p:cNvPr id="1341" name="Google Shape;1341;p34"/>
          <p:cNvSpPr/>
          <p:nvPr/>
        </p:nvSpPr>
        <p:spPr>
          <a:xfrm>
            <a:off x="4134271" y="3384665"/>
            <a:ext cx="111498" cy="107719"/>
          </a:xfrm>
          <a:custGeom>
            <a:rect b="b" l="l" r="r" t="t"/>
            <a:pathLst>
              <a:path extrusionOk="0" h="107719" w="111498">
                <a:moveTo>
                  <a:pt x="111498" y="53860"/>
                </a:moveTo>
                <a:lnTo>
                  <a:pt x="0" y="107719"/>
                </a:lnTo>
                <a:lnTo>
                  <a:pt x="0" y="0"/>
                </a:lnTo>
                <a:close/>
              </a:path>
            </a:pathLst>
          </a:custGeom>
          <a:solidFill>
            <a:srgbClr val="64DEC3"/>
          </a:solidFill>
          <a:ln cap="flat" cmpd="sng" w="9525">
            <a:solidFill>
              <a:srgbClr val="64DEC3"/>
            </a:solidFill>
            <a:prstDash val="solid"/>
            <a:round/>
            <a:headEnd len="sm" w="sm" type="none"/>
            <a:tailEnd len="sm" w="sm" type="none"/>
          </a:ln>
        </p:spPr>
      </p:sp>
      <p:sp>
        <p:nvSpPr>
          <p:cNvPr id="1342" name="Google Shape;1342;p34"/>
          <p:cNvSpPr/>
          <p:nvPr/>
        </p:nvSpPr>
        <p:spPr>
          <a:xfrm>
            <a:off x="4360069" y="3124200"/>
            <a:ext cx="2997994" cy="6858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79BFFF"/>
              </a:buClr>
              <a:buSzPts val="2400"/>
              <a:buFont typeface="Arial"/>
              <a:buNone/>
            </a:pPr>
            <a:r>
              <a:rPr b="1" lang="en-US" sz="2400">
                <a:solidFill>
                  <a:srgbClr val="79BFFF"/>
                </a:solidFill>
                <a:latin typeface="Arial"/>
                <a:ea typeface="Arial"/>
                <a:cs typeface="Arial"/>
                <a:sym typeface="Arial"/>
              </a:rPr>
              <a:t>Linear</a:t>
            </a:r>
            <a:endParaRPr/>
          </a:p>
        </p:txBody>
      </p:sp>
      <p:sp>
        <p:nvSpPr>
          <p:cNvPr id="1343" name="Google Shape;1343;p34"/>
          <p:cNvSpPr/>
          <p:nvPr/>
        </p:nvSpPr>
        <p:spPr>
          <a:xfrm>
            <a:off x="4360069" y="3924300"/>
            <a:ext cx="2997994" cy="9525"/>
          </a:xfrm>
          <a:custGeom>
            <a:rect b="b" l="l" r="r" t="t"/>
            <a:pathLst>
              <a:path extrusionOk="0" h="9525" w="2997994">
                <a:moveTo>
                  <a:pt x="0" y="0"/>
                </a:moveTo>
                <a:lnTo>
                  <a:pt x="2997994" y="0"/>
                </a:lnTo>
              </a:path>
            </a:pathLst>
          </a:custGeom>
          <a:noFill/>
          <a:ln cap="flat" cmpd="sng" w="19050">
            <a:solidFill>
              <a:srgbClr val="354857"/>
            </a:solidFill>
            <a:prstDash val="solid"/>
            <a:round/>
            <a:headEnd len="sm" w="sm" type="none"/>
            <a:tailEnd len="sm" w="sm" type="none"/>
          </a:ln>
        </p:spPr>
      </p:sp>
      <p:sp>
        <p:nvSpPr>
          <p:cNvPr id="1344" name="Google Shape;1344;p34"/>
          <p:cNvSpPr/>
          <p:nvPr/>
        </p:nvSpPr>
        <p:spPr>
          <a:xfrm>
            <a:off x="4360069" y="4248150"/>
            <a:ext cx="2997994" cy="12858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2100"/>
              <a:buFont typeface="Arial"/>
              <a:buNone/>
            </a:pPr>
            <a:r>
              <a:rPr b="0" lang="en-US" sz="2100">
                <a:solidFill>
                  <a:srgbClr val="A5B5C3"/>
                </a:solidFill>
                <a:latin typeface="Arial"/>
                <a:ea typeface="Arial"/>
                <a:cs typeface="Arial"/>
                <a:sym typeface="Arial"/>
              </a:rPr>
              <a:t>Вектор</a:t>
            </a:r>
            <a:endParaRPr/>
          </a:p>
          <a:p>
            <a:pPr indent="0" lvl="0" marL="0" marR="0" rtl="0" algn="l">
              <a:lnSpc>
                <a:spcPct val="112000"/>
              </a:lnSpc>
              <a:spcBef>
                <a:spcPts val="0"/>
              </a:spcBef>
              <a:spcAft>
                <a:spcPts val="0"/>
              </a:spcAft>
              <a:buClr>
                <a:srgbClr val="A5B5C3"/>
              </a:buClr>
              <a:buSzPts val="2100"/>
              <a:buFont typeface="Arial"/>
              <a:buNone/>
            </a:pPr>
            <a:r>
              <a:rPr b="0" lang="en-US" sz="2100">
                <a:solidFill>
                  <a:srgbClr val="A5B5C3"/>
                </a:solidFill>
                <a:latin typeface="Arial"/>
                <a:ea typeface="Arial"/>
                <a:cs typeface="Arial"/>
                <a:sym typeface="Arial"/>
              </a:rPr>
              <a:t>признаков</a:t>
            </a:r>
            <a:endParaRPr/>
          </a:p>
        </p:txBody>
      </p:sp>
      <p:sp>
        <p:nvSpPr>
          <p:cNvPr id="1345" name="Google Shape;1345;p34"/>
          <p:cNvSpPr/>
          <p:nvPr/>
        </p:nvSpPr>
        <p:spPr>
          <a:xfrm>
            <a:off x="7472363" y="3438525"/>
            <a:ext cx="295275" cy="9525"/>
          </a:xfrm>
          <a:custGeom>
            <a:rect b="b" l="l" r="r" t="t"/>
            <a:pathLst>
              <a:path extrusionOk="0" h="9525" w="295275">
                <a:moveTo>
                  <a:pt x="0" y="0"/>
                </a:moveTo>
                <a:lnTo>
                  <a:pt x="295275" y="0"/>
                </a:lnTo>
              </a:path>
            </a:pathLst>
          </a:custGeom>
          <a:noFill/>
          <a:ln cap="flat" cmpd="sng" w="28575">
            <a:solidFill>
              <a:srgbClr val="64DEC3"/>
            </a:solidFill>
            <a:prstDash val="solid"/>
            <a:round/>
            <a:headEnd len="sm" w="sm" type="none"/>
            <a:tailEnd len="sm" w="sm" type="none"/>
          </a:ln>
        </p:spPr>
      </p:sp>
      <p:sp>
        <p:nvSpPr>
          <p:cNvPr id="1346" name="Google Shape;1346;p34"/>
          <p:cNvSpPr/>
          <p:nvPr/>
        </p:nvSpPr>
        <p:spPr>
          <a:xfrm>
            <a:off x="7656140" y="3384665"/>
            <a:ext cx="111498" cy="107719"/>
          </a:xfrm>
          <a:custGeom>
            <a:rect b="b" l="l" r="r" t="t"/>
            <a:pathLst>
              <a:path extrusionOk="0" h="107719" w="111498">
                <a:moveTo>
                  <a:pt x="111498" y="53860"/>
                </a:moveTo>
                <a:lnTo>
                  <a:pt x="0" y="107719"/>
                </a:lnTo>
                <a:lnTo>
                  <a:pt x="0" y="0"/>
                </a:lnTo>
                <a:close/>
              </a:path>
            </a:pathLst>
          </a:custGeom>
          <a:solidFill>
            <a:srgbClr val="64DEC3"/>
          </a:solidFill>
          <a:ln cap="flat" cmpd="sng" w="9525">
            <a:solidFill>
              <a:srgbClr val="64DEC3"/>
            </a:solidFill>
            <a:prstDash val="solid"/>
            <a:round/>
            <a:headEnd len="sm" w="sm" type="none"/>
            <a:tailEnd len="sm" w="sm" type="none"/>
          </a:ln>
        </p:spPr>
      </p:sp>
      <p:sp>
        <p:nvSpPr>
          <p:cNvPr id="1347" name="Google Shape;1347;p34"/>
          <p:cNvSpPr/>
          <p:nvPr/>
        </p:nvSpPr>
        <p:spPr>
          <a:xfrm>
            <a:off x="7881938" y="3124200"/>
            <a:ext cx="2997994" cy="6858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79BFFF"/>
              </a:buClr>
              <a:buSzPts val="2400"/>
              <a:buFont typeface="Arial"/>
              <a:buNone/>
            </a:pPr>
            <a:r>
              <a:rPr b="1" lang="en-US" sz="2400">
                <a:solidFill>
                  <a:srgbClr val="79BFFF"/>
                </a:solidFill>
                <a:latin typeface="Arial"/>
                <a:ea typeface="Arial"/>
                <a:cs typeface="Arial"/>
                <a:sym typeface="Arial"/>
              </a:rPr>
              <a:t>Residual blocks</a:t>
            </a:r>
            <a:endParaRPr/>
          </a:p>
        </p:txBody>
      </p:sp>
      <p:sp>
        <p:nvSpPr>
          <p:cNvPr id="1348" name="Google Shape;1348;p34"/>
          <p:cNvSpPr/>
          <p:nvPr/>
        </p:nvSpPr>
        <p:spPr>
          <a:xfrm>
            <a:off x="7881938" y="3924300"/>
            <a:ext cx="2997994" cy="9525"/>
          </a:xfrm>
          <a:custGeom>
            <a:rect b="b" l="l" r="r" t="t"/>
            <a:pathLst>
              <a:path extrusionOk="0" h="9525" w="2997994">
                <a:moveTo>
                  <a:pt x="0" y="0"/>
                </a:moveTo>
                <a:lnTo>
                  <a:pt x="2997994" y="0"/>
                </a:lnTo>
              </a:path>
            </a:pathLst>
          </a:custGeom>
          <a:noFill/>
          <a:ln cap="flat" cmpd="sng" w="19050">
            <a:solidFill>
              <a:srgbClr val="354857"/>
            </a:solidFill>
            <a:prstDash val="solid"/>
            <a:round/>
            <a:headEnd len="sm" w="sm" type="none"/>
            <a:tailEnd len="sm" w="sm" type="none"/>
          </a:ln>
        </p:spPr>
      </p:sp>
      <p:sp>
        <p:nvSpPr>
          <p:cNvPr id="1349" name="Google Shape;1349;p34"/>
          <p:cNvSpPr/>
          <p:nvPr/>
        </p:nvSpPr>
        <p:spPr>
          <a:xfrm>
            <a:off x="7881938" y="4248150"/>
            <a:ext cx="2997994" cy="12858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2100"/>
              <a:buFont typeface="Arial"/>
              <a:buNone/>
            </a:pPr>
            <a:r>
              <a:rPr b="0" lang="en-US" sz="2100">
                <a:solidFill>
                  <a:srgbClr val="A5B5C3"/>
                </a:solidFill>
                <a:latin typeface="Arial"/>
                <a:ea typeface="Arial"/>
                <a:cs typeface="Arial"/>
                <a:sym typeface="Arial"/>
              </a:rPr>
              <a:t>Linear, ReLU</a:t>
            </a:r>
            <a:endParaRPr/>
          </a:p>
          <a:p>
            <a:pPr indent="0" lvl="0" marL="0" marR="0" rtl="0" algn="l">
              <a:lnSpc>
                <a:spcPct val="112000"/>
              </a:lnSpc>
              <a:spcBef>
                <a:spcPts val="0"/>
              </a:spcBef>
              <a:spcAft>
                <a:spcPts val="0"/>
              </a:spcAft>
              <a:buClr>
                <a:srgbClr val="A5B5C3"/>
              </a:buClr>
              <a:buSzPts val="2100"/>
              <a:buFont typeface="Arial"/>
              <a:buNone/>
            </a:pPr>
            <a:r>
              <a:rPr b="0" lang="en-US" sz="2100">
                <a:solidFill>
                  <a:srgbClr val="A5B5C3"/>
                </a:solidFill>
                <a:latin typeface="Arial"/>
                <a:ea typeface="Arial"/>
                <a:cs typeface="Arial"/>
                <a:sym typeface="Arial"/>
              </a:rPr>
              <a:t>BatchNorm</a:t>
            </a:r>
            <a:endParaRPr/>
          </a:p>
        </p:txBody>
      </p:sp>
      <p:sp>
        <p:nvSpPr>
          <p:cNvPr id="1350" name="Google Shape;1350;p34"/>
          <p:cNvSpPr/>
          <p:nvPr/>
        </p:nvSpPr>
        <p:spPr>
          <a:xfrm>
            <a:off x="10994231" y="3438525"/>
            <a:ext cx="295275" cy="9525"/>
          </a:xfrm>
          <a:custGeom>
            <a:rect b="b" l="l" r="r" t="t"/>
            <a:pathLst>
              <a:path extrusionOk="0" h="9525" w="295275">
                <a:moveTo>
                  <a:pt x="0" y="0"/>
                </a:moveTo>
                <a:lnTo>
                  <a:pt x="295275" y="0"/>
                </a:lnTo>
              </a:path>
            </a:pathLst>
          </a:custGeom>
          <a:noFill/>
          <a:ln cap="flat" cmpd="sng" w="28575">
            <a:solidFill>
              <a:srgbClr val="64DEC3"/>
            </a:solidFill>
            <a:prstDash val="solid"/>
            <a:round/>
            <a:headEnd len="sm" w="sm" type="none"/>
            <a:tailEnd len="sm" w="sm" type="none"/>
          </a:ln>
        </p:spPr>
      </p:sp>
      <p:sp>
        <p:nvSpPr>
          <p:cNvPr id="1351" name="Google Shape;1351;p34"/>
          <p:cNvSpPr/>
          <p:nvPr/>
        </p:nvSpPr>
        <p:spPr>
          <a:xfrm>
            <a:off x="11178008" y="3384665"/>
            <a:ext cx="111498" cy="107719"/>
          </a:xfrm>
          <a:custGeom>
            <a:rect b="b" l="l" r="r" t="t"/>
            <a:pathLst>
              <a:path extrusionOk="0" h="107719" w="111498">
                <a:moveTo>
                  <a:pt x="111498" y="53860"/>
                </a:moveTo>
                <a:lnTo>
                  <a:pt x="0" y="107719"/>
                </a:lnTo>
                <a:lnTo>
                  <a:pt x="0" y="0"/>
                </a:lnTo>
                <a:close/>
              </a:path>
            </a:pathLst>
          </a:custGeom>
          <a:solidFill>
            <a:srgbClr val="64DEC3"/>
          </a:solidFill>
          <a:ln cap="flat" cmpd="sng" w="9525">
            <a:solidFill>
              <a:srgbClr val="64DEC3"/>
            </a:solidFill>
            <a:prstDash val="solid"/>
            <a:round/>
            <a:headEnd len="sm" w="sm" type="none"/>
            <a:tailEnd len="sm" w="sm" type="none"/>
          </a:ln>
        </p:spPr>
      </p:sp>
      <p:sp>
        <p:nvSpPr>
          <p:cNvPr id="1352" name="Google Shape;1352;p34"/>
          <p:cNvSpPr/>
          <p:nvPr/>
        </p:nvSpPr>
        <p:spPr>
          <a:xfrm>
            <a:off x="11403806" y="3124200"/>
            <a:ext cx="2997994" cy="6858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64DEC3"/>
              </a:buClr>
              <a:buSzPts val="2400"/>
              <a:buFont typeface="Arial"/>
              <a:buNone/>
            </a:pPr>
            <a:r>
              <a:rPr b="1" lang="en-US" sz="2400">
                <a:solidFill>
                  <a:srgbClr val="64DEC3"/>
                </a:solidFill>
                <a:latin typeface="Arial"/>
                <a:ea typeface="Arial"/>
                <a:cs typeface="Arial"/>
                <a:sym typeface="Arial"/>
              </a:rPr>
              <a:t>Оценка</a:t>
            </a:r>
            <a:endParaRPr/>
          </a:p>
        </p:txBody>
      </p:sp>
      <p:sp>
        <p:nvSpPr>
          <p:cNvPr id="1353" name="Google Shape;1353;p34"/>
          <p:cNvSpPr/>
          <p:nvPr/>
        </p:nvSpPr>
        <p:spPr>
          <a:xfrm>
            <a:off x="11403806" y="3924300"/>
            <a:ext cx="2997994" cy="9525"/>
          </a:xfrm>
          <a:custGeom>
            <a:rect b="b" l="l" r="r" t="t"/>
            <a:pathLst>
              <a:path extrusionOk="0" h="9525" w="2997994">
                <a:moveTo>
                  <a:pt x="0" y="0"/>
                </a:moveTo>
                <a:lnTo>
                  <a:pt x="2997994" y="0"/>
                </a:lnTo>
              </a:path>
            </a:pathLst>
          </a:custGeom>
          <a:noFill/>
          <a:ln cap="flat" cmpd="sng" w="19050">
            <a:solidFill>
              <a:srgbClr val="354857"/>
            </a:solidFill>
            <a:prstDash val="solid"/>
            <a:round/>
            <a:headEnd len="sm" w="sm" type="none"/>
            <a:tailEnd len="sm" w="sm" type="none"/>
          </a:ln>
        </p:spPr>
      </p:sp>
      <p:sp>
        <p:nvSpPr>
          <p:cNvPr id="1354" name="Google Shape;1354;p34"/>
          <p:cNvSpPr/>
          <p:nvPr/>
        </p:nvSpPr>
        <p:spPr>
          <a:xfrm>
            <a:off x="11403806" y="4248150"/>
            <a:ext cx="2997994" cy="12858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2100"/>
              <a:buFont typeface="Arial"/>
              <a:buNone/>
            </a:pPr>
            <a:r>
              <a:rPr b="0" lang="en-US" sz="2100">
                <a:solidFill>
                  <a:srgbClr val="A5B5C3"/>
                </a:solidFill>
                <a:latin typeface="Arial"/>
                <a:ea typeface="Arial"/>
                <a:cs typeface="Arial"/>
                <a:sym typeface="Arial"/>
              </a:rPr>
              <a:t>Один скаляр</a:t>
            </a:r>
            <a:endParaRPr/>
          </a:p>
          <a:p>
            <a:pPr indent="0" lvl="0" marL="0" marR="0" rtl="0" algn="l">
              <a:lnSpc>
                <a:spcPct val="112000"/>
              </a:lnSpc>
              <a:spcBef>
                <a:spcPts val="0"/>
              </a:spcBef>
              <a:spcAft>
                <a:spcPts val="0"/>
              </a:spcAft>
              <a:buClr>
                <a:srgbClr val="A5B5C3"/>
              </a:buClr>
              <a:buSzPts val="2100"/>
              <a:buFont typeface="Arial"/>
              <a:buNone/>
            </a:pPr>
            <a:r>
              <a:rPr b="0" lang="en-US" sz="2100">
                <a:solidFill>
                  <a:srgbClr val="A5B5C3"/>
                </a:solidFill>
                <a:latin typeface="Arial"/>
                <a:ea typeface="Arial"/>
                <a:cs typeface="Arial"/>
                <a:sym typeface="Arial"/>
              </a:rPr>
              <a:t>hθ(s)</a:t>
            </a:r>
            <a:endParaRPr/>
          </a:p>
        </p:txBody>
      </p:sp>
      <p:sp>
        <p:nvSpPr>
          <p:cNvPr id="1355" name="Google Shape;1355;p34"/>
          <p:cNvSpPr/>
          <p:nvPr/>
        </p:nvSpPr>
        <p:spPr>
          <a:xfrm>
            <a:off x="838200" y="6334125"/>
            <a:ext cx="13563600" cy="6191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6C86B"/>
              </a:buClr>
              <a:buSzPts val="2550"/>
              <a:buFont typeface="Arial"/>
              <a:buNone/>
            </a:pPr>
            <a:r>
              <a:rPr b="1" lang="en-US" sz="2550">
                <a:solidFill>
                  <a:srgbClr val="F6C86B"/>
                </a:solidFill>
                <a:latin typeface="Arial"/>
                <a:ea typeface="Arial"/>
                <a:cs typeface="Arial"/>
                <a:sym typeface="Arial"/>
              </a:rPr>
              <a:t>MSE: предсказание сопоставляется с глубиной k</a:t>
            </a:r>
            <a:endParaRPr/>
          </a:p>
        </p:txBody>
      </p:sp>
      <p:sp>
        <p:nvSpPr>
          <p:cNvPr id="1356" name="Google Shape;1356;p34"/>
          <p:cNvSpPr/>
          <p:nvPr/>
        </p:nvSpPr>
        <p:spPr>
          <a:xfrm>
            <a:off x="838200" y="7353300"/>
            <a:ext cx="13563600" cy="5048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800"/>
              <a:buFont typeface="Arial"/>
              <a:buNone/>
            </a:pPr>
            <a:r>
              <a:rPr b="0" lang="en-US" sz="1800">
                <a:solidFill>
                  <a:srgbClr val="A5B5C3"/>
                </a:solidFill>
                <a:latin typeface="Arial"/>
                <a:ea typeface="Arial"/>
                <a:cs typeface="Arial"/>
                <a:sym typeface="Arial"/>
              </a:rPr>
              <a:t>Inference используется многократно · для другого размера обучается отдельная сеть</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A25"/>
        </a:solidFill>
      </p:bgPr>
    </p:bg>
    <p:spTree>
      <p:nvGrpSpPr>
        <p:cNvPr id="1361" name="Shape 1361"/>
        <p:cNvGrpSpPr/>
        <p:nvPr/>
      </p:nvGrpSpPr>
      <p:grpSpPr>
        <a:xfrm>
          <a:off x="0" y="0"/>
          <a:ext cx="0" cy="0"/>
          <a:chOff x="0" y="0"/>
          <a:chExt cx="0" cy="0"/>
        </a:xfrm>
      </p:grpSpPr>
      <p:sp>
        <p:nvSpPr>
          <p:cNvPr id="1362" name="Google Shape;1362;p35"/>
          <p:cNvSpPr/>
          <p:nvPr/>
        </p:nvSpPr>
        <p:spPr>
          <a:xfrm>
            <a:off x="838200" y="476250"/>
            <a:ext cx="13335000" cy="3333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350"/>
              <a:buFont typeface="Arial"/>
              <a:buNone/>
            </a:pPr>
            <a:r>
              <a:rPr b="1" lang="en-US" sz="1350">
                <a:solidFill>
                  <a:srgbClr val="A5B5C3"/>
                </a:solidFill>
                <a:latin typeface="Arial"/>
                <a:ea typeface="Arial"/>
                <a:cs typeface="Arial"/>
                <a:sym typeface="Arial"/>
              </a:rPr>
              <a:t>CAYLEYPY CUBE</a:t>
            </a:r>
            <a:endParaRPr/>
          </a:p>
        </p:txBody>
      </p:sp>
      <p:sp>
        <p:nvSpPr>
          <p:cNvPr id="1363" name="Google Shape;1363;p35"/>
          <p:cNvSpPr/>
          <p:nvPr/>
        </p:nvSpPr>
        <p:spPr>
          <a:xfrm>
            <a:off x="838200" y="1057275"/>
            <a:ext cx="13563600" cy="1295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3900"/>
              <a:buFont typeface="Arial"/>
              <a:buNone/>
            </a:pPr>
            <a:r>
              <a:rPr b="1" lang="en-US" sz="3900">
                <a:solidFill>
                  <a:srgbClr val="F4F0E7"/>
                </a:solidFill>
                <a:latin typeface="Arial"/>
                <a:ea typeface="Arial"/>
                <a:cs typeface="Arial"/>
                <a:sym typeface="Arial"/>
              </a:rPr>
              <a:t>GPU: соседи и inference целым batch</a:t>
            </a:r>
            <a:endParaRPr/>
          </a:p>
        </p:txBody>
      </p:sp>
      <p:sp>
        <p:nvSpPr>
          <p:cNvPr id="1364" name="Google Shape;1364;p35"/>
          <p:cNvSpPr/>
          <p:nvPr/>
        </p:nvSpPr>
        <p:spPr>
          <a:xfrm>
            <a:off x="838200" y="7934325"/>
            <a:ext cx="13563600" cy="9525"/>
          </a:xfrm>
          <a:custGeom>
            <a:rect b="b" l="l" r="r" t="t"/>
            <a:pathLst>
              <a:path extrusionOk="0" h="9525" w="13563600">
                <a:moveTo>
                  <a:pt x="0" y="0"/>
                </a:moveTo>
                <a:lnTo>
                  <a:pt x="13563600" y="0"/>
                </a:lnTo>
              </a:path>
            </a:pathLst>
          </a:custGeom>
          <a:noFill/>
          <a:ln cap="flat" cmpd="sng" w="9525">
            <a:solidFill>
              <a:srgbClr val="354857"/>
            </a:solidFill>
            <a:prstDash val="solid"/>
            <a:round/>
            <a:headEnd len="sm" w="sm" type="none"/>
            <a:tailEnd len="sm" w="sm" type="none"/>
          </a:ln>
        </p:spPr>
      </p:sp>
      <p:sp>
        <p:nvSpPr>
          <p:cNvPr id="1365" name="Google Shape;1365;p35"/>
          <p:cNvSpPr/>
          <p:nvPr/>
        </p:nvSpPr>
        <p:spPr>
          <a:xfrm>
            <a:off x="13620750" y="8039100"/>
            <a:ext cx="781050" cy="333375"/>
          </a:xfrm>
          <a:prstGeom prst="rect">
            <a:avLst/>
          </a:prstGeom>
          <a:noFill/>
          <a:ln>
            <a:noFill/>
          </a:ln>
        </p:spPr>
        <p:txBody>
          <a:bodyPr anchorCtr="0" anchor="t" bIns="0" lIns="0" spcFirstLastPara="1" rIns="0" wrap="square" tIns="0">
            <a:noAutofit/>
          </a:bodyPr>
          <a:lstStyle/>
          <a:p>
            <a:pPr indent="0" lvl="0" marL="0" marR="0" rtl="0" algn="r">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31</a:t>
            </a:r>
            <a:endParaRPr/>
          </a:p>
        </p:txBody>
      </p:sp>
      <p:sp>
        <p:nvSpPr>
          <p:cNvPr id="1366" name="Google Shape;1366;p35"/>
          <p:cNvSpPr/>
          <p:nvPr/>
        </p:nvSpPr>
        <p:spPr>
          <a:xfrm>
            <a:off x="838200" y="3124200"/>
            <a:ext cx="2997994" cy="6858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79BFFF"/>
              </a:buClr>
              <a:buSzPts val="2400"/>
              <a:buFont typeface="Arial"/>
              <a:buNone/>
            </a:pPr>
            <a:r>
              <a:rPr b="1" lang="en-US" sz="2400">
                <a:solidFill>
                  <a:srgbClr val="79BFFF"/>
                </a:solidFill>
                <a:latin typeface="Arial"/>
                <a:ea typeface="Arial"/>
                <a:cs typeface="Arial"/>
                <a:sym typeface="Arial"/>
              </a:rPr>
              <a:t>Луч Bᵢ</a:t>
            </a:r>
            <a:endParaRPr/>
          </a:p>
        </p:txBody>
      </p:sp>
      <p:sp>
        <p:nvSpPr>
          <p:cNvPr id="1367" name="Google Shape;1367;p35"/>
          <p:cNvSpPr/>
          <p:nvPr/>
        </p:nvSpPr>
        <p:spPr>
          <a:xfrm>
            <a:off x="838200" y="3924300"/>
            <a:ext cx="2997994" cy="9525"/>
          </a:xfrm>
          <a:custGeom>
            <a:rect b="b" l="l" r="r" t="t"/>
            <a:pathLst>
              <a:path extrusionOk="0" h="9525" w="2997994">
                <a:moveTo>
                  <a:pt x="0" y="0"/>
                </a:moveTo>
                <a:lnTo>
                  <a:pt x="2997994" y="0"/>
                </a:lnTo>
              </a:path>
            </a:pathLst>
          </a:custGeom>
          <a:noFill/>
          <a:ln cap="flat" cmpd="sng" w="19050">
            <a:solidFill>
              <a:srgbClr val="354857"/>
            </a:solidFill>
            <a:prstDash val="solid"/>
            <a:round/>
            <a:headEnd len="sm" w="sm" type="none"/>
            <a:tailEnd len="sm" w="sm" type="none"/>
          </a:ln>
        </p:spPr>
      </p:sp>
      <p:sp>
        <p:nvSpPr>
          <p:cNvPr id="1368" name="Google Shape;1368;p35"/>
          <p:cNvSpPr/>
          <p:nvPr/>
        </p:nvSpPr>
        <p:spPr>
          <a:xfrm>
            <a:off x="838200" y="4248150"/>
            <a:ext cx="2997994" cy="12858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2100"/>
              <a:buFont typeface="Arial"/>
              <a:buNone/>
            </a:pPr>
            <a:r>
              <a:rPr b="0" lang="en-US" sz="2100">
                <a:solidFill>
                  <a:srgbClr val="A5B5C3"/>
                </a:solidFill>
                <a:latin typeface="Arial"/>
                <a:ea typeface="Arial"/>
                <a:cs typeface="Arial"/>
                <a:sym typeface="Arial"/>
              </a:rPr>
              <a:t>W состояний</a:t>
            </a:r>
            <a:endParaRPr/>
          </a:p>
          <a:p>
            <a:pPr indent="0" lvl="0" marL="0" marR="0" rtl="0" algn="l">
              <a:lnSpc>
                <a:spcPct val="112000"/>
              </a:lnSpc>
              <a:spcBef>
                <a:spcPts val="0"/>
              </a:spcBef>
              <a:spcAft>
                <a:spcPts val="0"/>
              </a:spcAft>
              <a:buClr>
                <a:srgbClr val="A5B5C3"/>
              </a:buClr>
              <a:buSzPts val="2100"/>
              <a:buFont typeface="Arial"/>
              <a:buNone/>
            </a:pPr>
            <a:r>
              <a:rPr b="0" lang="en-US" sz="2100">
                <a:solidFill>
                  <a:srgbClr val="A5B5C3"/>
                </a:solidFill>
                <a:latin typeface="Arial"/>
                <a:ea typeface="Arial"/>
                <a:cs typeface="Arial"/>
                <a:sym typeface="Arial"/>
              </a:rPr>
              <a:t>в тензоре</a:t>
            </a:r>
            <a:endParaRPr/>
          </a:p>
        </p:txBody>
      </p:sp>
      <p:sp>
        <p:nvSpPr>
          <p:cNvPr id="1369" name="Google Shape;1369;p35"/>
          <p:cNvSpPr/>
          <p:nvPr/>
        </p:nvSpPr>
        <p:spPr>
          <a:xfrm>
            <a:off x="3950494" y="3438525"/>
            <a:ext cx="295275" cy="9525"/>
          </a:xfrm>
          <a:custGeom>
            <a:rect b="b" l="l" r="r" t="t"/>
            <a:pathLst>
              <a:path extrusionOk="0" h="9525" w="295275">
                <a:moveTo>
                  <a:pt x="0" y="0"/>
                </a:moveTo>
                <a:lnTo>
                  <a:pt x="295275" y="0"/>
                </a:lnTo>
              </a:path>
            </a:pathLst>
          </a:custGeom>
          <a:noFill/>
          <a:ln cap="flat" cmpd="sng" w="28575">
            <a:solidFill>
              <a:srgbClr val="64DEC3"/>
            </a:solidFill>
            <a:prstDash val="solid"/>
            <a:round/>
            <a:headEnd len="sm" w="sm" type="none"/>
            <a:tailEnd len="sm" w="sm" type="none"/>
          </a:ln>
        </p:spPr>
      </p:sp>
      <p:sp>
        <p:nvSpPr>
          <p:cNvPr id="1370" name="Google Shape;1370;p35"/>
          <p:cNvSpPr/>
          <p:nvPr/>
        </p:nvSpPr>
        <p:spPr>
          <a:xfrm>
            <a:off x="4134271" y="3384665"/>
            <a:ext cx="111498" cy="107719"/>
          </a:xfrm>
          <a:custGeom>
            <a:rect b="b" l="l" r="r" t="t"/>
            <a:pathLst>
              <a:path extrusionOk="0" h="107719" w="111498">
                <a:moveTo>
                  <a:pt x="111498" y="53860"/>
                </a:moveTo>
                <a:lnTo>
                  <a:pt x="0" y="107719"/>
                </a:lnTo>
                <a:lnTo>
                  <a:pt x="0" y="0"/>
                </a:lnTo>
                <a:close/>
              </a:path>
            </a:pathLst>
          </a:custGeom>
          <a:solidFill>
            <a:srgbClr val="64DEC3"/>
          </a:solidFill>
          <a:ln cap="flat" cmpd="sng" w="9525">
            <a:solidFill>
              <a:srgbClr val="64DEC3"/>
            </a:solidFill>
            <a:prstDash val="solid"/>
            <a:round/>
            <a:headEnd len="sm" w="sm" type="none"/>
            <a:tailEnd len="sm" w="sm" type="none"/>
          </a:ln>
        </p:spPr>
      </p:sp>
      <p:sp>
        <p:nvSpPr>
          <p:cNvPr id="1371" name="Google Shape;1371;p35"/>
          <p:cNvSpPr/>
          <p:nvPr/>
        </p:nvSpPr>
        <p:spPr>
          <a:xfrm>
            <a:off x="4360069" y="3124200"/>
            <a:ext cx="2997994" cy="6858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79BFFF"/>
              </a:buClr>
              <a:buSzPts val="2400"/>
              <a:buFont typeface="Arial"/>
              <a:buNone/>
            </a:pPr>
            <a:r>
              <a:rPr b="1" lang="en-US" sz="2400">
                <a:solidFill>
                  <a:srgbClr val="79BFFF"/>
                </a:solidFill>
                <a:latin typeface="Arial"/>
                <a:ea typeface="Arial"/>
                <a:cs typeface="Arial"/>
                <a:sym typeface="Arial"/>
              </a:rPr>
              <a:t>Генераторы</a:t>
            </a:r>
            <a:endParaRPr/>
          </a:p>
        </p:txBody>
      </p:sp>
      <p:sp>
        <p:nvSpPr>
          <p:cNvPr id="1372" name="Google Shape;1372;p35"/>
          <p:cNvSpPr/>
          <p:nvPr/>
        </p:nvSpPr>
        <p:spPr>
          <a:xfrm>
            <a:off x="4360069" y="3924300"/>
            <a:ext cx="2997994" cy="9525"/>
          </a:xfrm>
          <a:custGeom>
            <a:rect b="b" l="l" r="r" t="t"/>
            <a:pathLst>
              <a:path extrusionOk="0" h="9525" w="2997994">
                <a:moveTo>
                  <a:pt x="0" y="0"/>
                </a:moveTo>
                <a:lnTo>
                  <a:pt x="2997994" y="0"/>
                </a:lnTo>
              </a:path>
            </a:pathLst>
          </a:custGeom>
          <a:noFill/>
          <a:ln cap="flat" cmpd="sng" w="19050">
            <a:solidFill>
              <a:srgbClr val="354857"/>
            </a:solidFill>
            <a:prstDash val="solid"/>
            <a:round/>
            <a:headEnd len="sm" w="sm" type="none"/>
            <a:tailEnd len="sm" w="sm" type="none"/>
          </a:ln>
        </p:spPr>
      </p:sp>
      <p:sp>
        <p:nvSpPr>
          <p:cNvPr id="1373" name="Google Shape;1373;p35"/>
          <p:cNvSpPr/>
          <p:nvPr/>
        </p:nvSpPr>
        <p:spPr>
          <a:xfrm>
            <a:off x="4360069" y="4248150"/>
            <a:ext cx="2997994" cy="12858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2100"/>
              <a:buFont typeface="Arial"/>
              <a:buNone/>
            </a:pPr>
            <a:r>
              <a:rPr b="0" lang="en-US" sz="2100">
                <a:solidFill>
                  <a:srgbClr val="A5B5C3"/>
                </a:solidFill>
                <a:latin typeface="Arial"/>
                <a:ea typeface="Arial"/>
                <a:cs typeface="Arial"/>
                <a:sym typeface="Arial"/>
              </a:rPr>
              <a:t>До W·|S|</a:t>
            </a:r>
            <a:endParaRPr/>
          </a:p>
          <a:p>
            <a:pPr indent="0" lvl="0" marL="0" marR="0" rtl="0" algn="l">
              <a:lnSpc>
                <a:spcPct val="112000"/>
              </a:lnSpc>
              <a:spcBef>
                <a:spcPts val="0"/>
              </a:spcBef>
              <a:spcAft>
                <a:spcPts val="0"/>
              </a:spcAft>
              <a:buClr>
                <a:srgbClr val="A5B5C3"/>
              </a:buClr>
              <a:buSzPts val="2100"/>
              <a:buFont typeface="Arial"/>
              <a:buNone/>
            </a:pPr>
            <a:r>
              <a:rPr b="0" lang="en-US" sz="2100">
                <a:solidFill>
                  <a:srgbClr val="A5B5C3"/>
                </a:solidFill>
                <a:latin typeface="Arial"/>
                <a:ea typeface="Arial"/>
                <a:cs typeface="Arial"/>
                <a:sym typeface="Arial"/>
              </a:rPr>
              <a:t>кандидатов</a:t>
            </a:r>
            <a:endParaRPr/>
          </a:p>
        </p:txBody>
      </p:sp>
      <p:sp>
        <p:nvSpPr>
          <p:cNvPr id="1374" name="Google Shape;1374;p35"/>
          <p:cNvSpPr/>
          <p:nvPr/>
        </p:nvSpPr>
        <p:spPr>
          <a:xfrm>
            <a:off x="7472363" y="3438525"/>
            <a:ext cx="295275" cy="9525"/>
          </a:xfrm>
          <a:custGeom>
            <a:rect b="b" l="l" r="r" t="t"/>
            <a:pathLst>
              <a:path extrusionOk="0" h="9525" w="295275">
                <a:moveTo>
                  <a:pt x="0" y="0"/>
                </a:moveTo>
                <a:lnTo>
                  <a:pt x="295275" y="0"/>
                </a:lnTo>
              </a:path>
            </a:pathLst>
          </a:custGeom>
          <a:noFill/>
          <a:ln cap="flat" cmpd="sng" w="28575">
            <a:solidFill>
              <a:srgbClr val="64DEC3"/>
            </a:solidFill>
            <a:prstDash val="solid"/>
            <a:round/>
            <a:headEnd len="sm" w="sm" type="none"/>
            <a:tailEnd len="sm" w="sm" type="none"/>
          </a:ln>
        </p:spPr>
      </p:sp>
      <p:sp>
        <p:nvSpPr>
          <p:cNvPr id="1375" name="Google Shape;1375;p35"/>
          <p:cNvSpPr/>
          <p:nvPr/>
        </p:nvSpPr>
        <p:spPr>
          <a:xfrm>
            <a:off x="7656140" y="3384665"/>
            <a:ext cx="111498" cy="107719"/>
          </a:xfrm>
          <a:custGeom>
            <a:rect b="b" l="l" r="r" t="t"/>
            <a:pathLst>
              <a:path extrusionOk="0" h="107719" w="111498">
                <a:moveTo>
                  <a:pt x="111498" y="53860"/>
                </a:moveTo>
                <a:lnTo>
                  <a:pt x="0" y="107719"/>
                </a:lnTo>
                <a:lnTo>
                  <a:pt x="0" y="0"/>
                </a:lnTo>
                <a:close/>
              </a:path>
            </a:pathLst>
          </a:custGeom>
          <a:solidFill>
            <a:srgbClr val="64DEC3"/>
          </a:solidFill>
          <a:ln cap="flat" cmpd="sng" w="9525">
            <a:solidFill>
              <a:srgbClr val="64DEC3"/>
            </a:solidFill>
            <a:prstDash val="solid"/>
            <a:round/>
            <a:headEnd len="sm" w="sm" type="none"/>
            <a:tailEnd len="sm" w="sm" type="none"/>
          </a:ln>
        </p:spPr>
      </p:sp>
      <p:sp>
        <p:nvSpPr>
          <p:cNvPr id="1376" name="Google Shape;1376;p35"/>
          <p:cNvSpPr/>
          <p:nvPr/>
        </p:nvSpPr>
        <p:spPr>
          <a:xfrm>
            <a:off x="7881938" y="3124200"/>
            <a:ext cx="2997994" cy="6858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79BFFF"/>
              </a:buClr>
              <a:buSzPts val="2400"/>
              <a:buFont typeface="Arial"/>
              <a:buNone/>
            </a:pPr>
            <a:r>
              <a:rPr b="1" lang="en-US" sz="2400">
                <a:solidFill>
                  <a:srgbClr val="79BFFF"/>
                </a:solidFill>
                <a:latin typeface="Arial"/>
                <a:ea typeface="Arial"/>
                <a:cs typeface="Arial"/>
                <a:sym typeface="Arial"/>
              </a:rPr>
              <a:t>Batch inference</a:t>
            </a:r>
            <a:endParaRPr/>
          </a:p>
        </p:txBody>
      </p:sp>
      <p:sp>
        <p:nvSpPr>
          <p:cNvPr id="1377" name="Google Shape;1377;p35"/>
          <p:cNvSpPr/>
          <p:nvPr/>
        </p:nvSpPr>
        <p:spPr>
          <a:xfrm>
            <a:off x="7881938" y="3924300"/>
            <a:ext cx="2997994" cy="9525"/>
          </a:xfrm>
          <a:custGeom>
            <a:rect b="b" l="l" r="r" t="t"/>
            <a:pathLst>
              <a:path extrusionOk="0" h="9525" w="2997994">
                <a:moveTo>
                  <a:pt x="0" y="0"/>
                </a:moveTo>
                <a:lnTo>
                  <a:pt x="2997994" y="0"/>
                </a:lnTo>
              </a:path>
            </a:pathLst>
          </a:custGeom>
          <a:noFill/>
          <a:ln cap="flat" cmpd="sng" w="19050">
            <a:solidFill>
              <a:srgbClr val="354857"/>
            </a:solidFill>
            <a:prstDash val="solid"/>
            <a:round/>
            <a:headEnd len="sm" w="sm" type="none"/>
            <a:tailEnd len="sm" w="sm" type="none"/>
          </a:ln>
        </p:spPr>
      </p:sp>
      <p:sp>
        <p:nvSpPr>
          <p:cNvPr id="1378" name="Google Shape;1378;p35"/>
          <p:cNvSpPr/>
          <p:nvPr/>
        </p:nvSpPr>
        <p:spPr>
          <a:xfrm>
            <a:off x="7881938" y="4248150"/>
            <a:ext cx="2997994" cy="12858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2100"/>
              <a:buFont typeface="Arial"/>
              <a:buNone/>
            </a:pPr>
            <a:r>
              <a:rPr b="0" lang="en-US" sz="2100">
                <a:solidFill>
                  <a:srgbClr val="A5B5C3"/>
                </a:solidFill>
                <a:latin typeface="Arial"/>
                <a:ea typeface="Arial"/>
                <a:cs typeface="Arial"/>
                <a:sym typeface="Arial"/>
              </a:rPr>
              <a:t>Удаление повторов</a:t>
            </a:r>
            <a:endParaRPr/>
          </a:p>
          <a:p>
            <a:pPr indent="0" lvl="0" marL="0" marR="0" rtl="0" algn="l">
              <a:lnSpc>
                <a:spcPct val="112000"/>
              </a:lnSpc>
              <a:spcBef>
                <a:spcPts val="0"/>
              </a:spcBef>
              <a:spcAft>
                <a:spcPts val="0"/>
              </a:spcAft>
              <a:buClr>
                <a:srgbClr val="A5B5C3"/>
              </a:buClr>
              <a:buSzPts val="2100"/>
              <a:buFont typeface="Arial"/>
              <a:buNone/>
            </a:pPr>
            <a:r>
              <a:rPr b="0" lang="en-US" sz="2100">
                <a:solidFill>
                  <a:srgbClr val="A5B5C3"/>
                </a:solidFill>
                <a:latin typeface="Arial"/>
                <a:ea typeface="Arial"/>
                <a:cs typeface="Arial"/>
                <a:sym typeface="Arial"/>
              </a:rPr>
              <a:t>оценки hθ</a:t>
            </a:r>
            <a:endParaRPr/>
          </a:p>
        </p:txBody>
      </p:sp>
      <p:sp>
        <p:nvSpPr>
          <p:cNvPr id="1379" name="Google Shape;1379;p35"/>
          <p:cNvSpPr/>
          <p:nvPr/>
        </p:nvSpPr>
        <p:spPr>
          <a:xfrm>
            <a:off x="10994231" y="3438525"/>
            <a:ext cx="295275" cy="9525"/>
          </a:xfrm>
          <a:custGeom>
            <a:rect b="b" l="l" r="r" t="t"/>
            <a:pathLst>
              <a:path extrusionOk="0" h="9525" w="295275">
                <a:moveTo>
                  <a:pt x="0" y="0"/>
                </a:moveTo>
                <a:lnTo>
                  <a:pt x="295275" y="0"/>
                </a:lnTo>
              </a:path>
            </a:pathLst>
          </a:custGeom>
          <a:noFill/>
          <a:ln cap="flat" cmpd="sng" w="28575">
            <a:solidFill>
              <a:srgbClr val="64DEC3"/>
            </a:solidFill>
            <a:prstDash val="solid"/>
            <a:round/>
            <a:headEnd len="sm" w="sm" type="none"/>
            <a:tailEnd len="sm" w="sm" type="none"/>
          </a:ln>
        </p:spPr>
      </p:sp>
      <p:sp>
        <p:nvSpPr>
          <p:cNvPr id="1380" name="Google Shape;1380;p35"/>
          <p:cNvSpPr/>
          <p:nvPr/>
        </p:nvSpPr>
        <p:spPr>
          <a:xfrm>
            <a:off x="11178008" y="3384665"/>
            <a:ext cx="111498" cy="107719"/>
          </a:xfrm>
          <a:custGeom>
            <a:rect b="b" l="l" r="r" t="t"/>
            <a:pathLst>
              <a:path extrusionOk="0" h="107719" w="111498">
                <a:moveTo>
                  <a:pt x="111498" y="53860"/>
                </a:moveTo>
                <a:lnTo>
                  <a:pt x="0" y="107719"/>
                </a:lnTo>
                <a:lnTo>
                  <a:pt x="0" y="0"/>
                </a:lnTo>
                <a:close/>
              </a:path>
            </a:pathLst>
          </a:custGeom>
          <a:solidFill>
            <a:srgbClr val="64DEC3"/>
          </a:solidFill>
          <a:ln cap="flat" cmpd="sng" w="9525">
            <a:solidFill>
              <a:srgbClr val="64DEC3"/>
            </a:solidFill>
            <a:prstDash val="solid"/>
            <a:round/>
            <a:headEnd len="sm" w="sm" type="none"/>
            <a:tailEnd len="sm" w="sm" type="none"/>
          </a:ln>
        </p:spPr>
      </p:sp>
      <p:sp>
        <p:nvSpPr>
          <p:cNvPr id="1381" name="Google Shape;1381;p35"/>
          <p:cNvSpPr/>
          <p:nvPr/>
        </p:nvSpPr>
        <p:spPr>
          <a:xfrm>
            <a:off x="11403806" y="3124200"/>
            <a:ext cx="2997994" cy="6858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64DEC3"/>
              </a:buClr>
              <a:buSzPts val="2400"/>
              <a:buFont typeface="Arial"/>
              <a:buNone/>
            </a:pPr>
            <a:r>
              <a:rPr b="1" lang="en-US" sz="2400">
                <a:solidFill>
                  <a:srgbClr val="64DEC3"/>
                </a:solidFill>
                <a:latin typeface="Arial"/>
                <a:ea typeface="Arial"/>
                <a:cs typeface="Arial"/>
                <a:sym typeface="Arial"/>
              </a:rPr>
              <a:t>Top-W</a:t>
            </a:r>
            <a:endParaRPr/>
          </a:p>
        </p:txBody>
      </p:sp>
      <p:sp>
        <p:nvSpPr>
          <p:cNvPr id="1382" name="Google Shape;1382;p35"/>
          <p:cNvSpPr/>
          <p:nvPr/>
        </p:nvSpPr>
        <p:spPr>
          <a:xfrm>
            <a:off x="11403806" y="3924300"/>
            <a:ext cx="2997994" cy="9525"/>
          </a:xfrm>
          <a:custGeom>
            <a:rect b="b" l="l" r="r" t="t"/>
            <a:pathLst>
              <a:path extrusionOk="0" h="9525" w="2997994">
                <a:moveTo>
                  <a:pt x="0" y="0"/>
                </a:moveTo>
                <a:lnTo>
                  <a:pt x="2997994" y="0"/>
                </a:lnTo>
              </a:path>
            </a:pathLst>
          </a:custGeom>
          <a:noFill/>
          <a:ln cap="flat" cmpd="sng" w="19050">
            <a:solidFill>
              <a:srgbClr val="354857"/>
            </a:solidFill>
            <a:prstDash val="solid"/>
            <a:round/>
            <a:headEnd len="sm" w="sm" type="none"/>
            <a:tailEnd len="sm" w="sm" type="none"/>
          </a:ln>
        </p:spPr>
      </p:sp>
      <p:sp>
        <p:nvSpPr>
          <p:cNvPr id="1383" name="Google Shape;1383;p35"/>
          <p:cNvSpPr/>
          <p:nvPr/>
        </p:nvSpPr>
        <p:spPr>
          <a:xfrm>
            <a:off x="11403806" y="4248150"/>
            <a:ext cx="2997994" cy="12858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2100"/>
              <a:buFont typeface="Arial"/>
              <a:buNone/>
            </a:pPr>
            <a:r>
              <a:rPr b="0" lang="en-US" sz="2100">
                <a:solidFill>
                  <a:srgbClr val="A5B5C3"/>
                </a:solidFill>
                <a:latin typeface="Arial"/>
                <a:ea typeface="Arial"/>
                <a:cs typeface="Arial"/>
                <a:sym typeface="Arial"/>
              </a:rPr>
              <a:t>Следующий луч</a:t>
            </a:r>
            <a:endParaRPr/>
          </a:p>
          <a:p>
            <a:pPr indent="0" lvl="0" marL="0" marR="0" rtl="0" algn="l">
              <a:lnSpc>
                <a:spcPct val="112000"/>
              </a:lnSpc>
              <a:spcBef>
                <a:spcPts val="0"/>
              </a:spcBef>
              <a:spcAft>
                <a:spcPts val="0"/>
              </a:spcAft>
              <a:buClr>
                <a:srgbClr val="A5B5C3"/>
              </a:buClr>
              <a:buSzPts val="2100"/>
              <a:buFont typeface="Arial"/>
              <a:buNone/>
            </a:pPr>
            <a:r>
              <a:rPr b="0" lang="en-US" sz="2100">
                <a:solidFill>
                  <a:srgbClr val="A5B5C3"/>
                </a:solidFill>
                <a:latin typeface="Arial"/>
                <a:ea typeface="Arial"/>
                <a:cs typeface="Arial"/>
                <a:sym typeface="Arial"/>
              </a:rPr>
              <a:t>и parent pointers</a:t>
            </a:r>
            <a:endParaRPr/>
          </a:p>
        </p:txBody>
      </p:sp>
      <p:sp>
        <p:nvSpPr>
          <p:cNvPr id="1384" name="Google Shape;1384;p35"/>
          <p:cNvSpPr/>
          <p:nvPr/>
        </p:nvSpPr>
        <p:spPr>
          <a:xfrm>
            <a:off x="838200" y="6219825"/>
            <a:ext cx="13563600" cy="5715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6C86B"/>
              </a:buClr>
              <a:buSzPts val="2625"/>
              <a:buFont typeface="Arial"/>
              <a:buNone/>
            </a:pPr>
            <a:r>
              <a:rPr b="1" lang="en-US" sz="2625">
                <a:solidFill>
                  <a:srgbClr val="F6C86B"/>
                </a:solidFill>
                <a:latin typeface="Arial"/>
                <a:ea typeface="Arial"/>
                <a:cs typeface="Arial"/>
                <a:sym typeface="Arial"/>
              </a:rPr>
              <a:t>При W = 2²⁴ даже один уровень — большое вычисление</a:t>
            </a:r>
            <a:endParaRPr/>
          </a:p>
        </p:txBody>
      </p:sp>
      <p:sp>
        <p:nvSpPr>
          <p:cNvPr id="1385" name="Google Shape;1385;p35"/>
          <p:cNvSpPr/>
          <p:nvPr/>
        </p:nvSpPr>
        <p:spPr>
          <a:xfrm>
            <a:off x="838200" y="7353300"/>
            <a:ext cx="13563600" cy="5048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800"/>
              <a:buFont typeface="Arial"/>
              <a:buNone/>
            </a:pPr>
            <a:r>
              <a:rPr b="0" lang="en-US" sz="1800">
                <a:solidFill>
                  <a:srgbClr val="A5B5C3"/>
                </a:solidFill>
                <a:latin typeface="Arial"/>
                <a:ea typeface="Arial"/>
                <a:cs typeface="Arial"/>
                <a:sym typeface="Arial"/>
              </a:rPr>
              <a:t>Память: состояния, кандидаты, оценки, родители · не только веса модели</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A25"/>
        </a:solidFill>
      </p:bgPr>
    </p:bg>
    <p:spTree>
      <p:nvGrpSpPr>
        <p:cNvPr id="1390" name="Shape 1390"/>
        <p:cNvGrpSpPr/>
        <p:nvPr/>
      </p:nvGrpSpPr>
      <p:grpSpPr>
        <a:xfrm>
          <a:off x="0" y="0"/>
          <a:ext cx="0" cy="0"/>
          <a:chOff x="0" y="0"/>
          <a:chExt cx="0" cy="0"/>
        </a:xfrm>
      </p:grpSpPr>
      <p:sp>
        <p:nvSpPr>
          <p:cNvPr id="1391" name="Google Shape;1391;p36"/>
          <p:cNvSpPr/>
          <p:nvPr/>
        </p:nvSpPr>
        <p:spPr>
          <a:xfrm>
            <a:off x="838200" y="476250"/>
            <a:ext cx="13335000" cy="3333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350"/>
              <a:buFont typeface="Arial"/>
              <a:buNone/>
            </a:pPr>
            <a:r>
              <a:rPr b="1" lang="en-US" sz="1350">
                <a:solidFill>
                  <a:srgbClr val="A5B5C3"/>
                </a:solidFill>
                <a:latin typeface="Arial"/>
                <a:ea typeface="Arial"/>
                <a:cs typeface="Arial"/>
                <a:sym typeface="Arial"/>
              </a:rPr>
              <a:t>CAYLEYPY CUBE</a:t>
            </a:r>
            <a:endParaRPr/>
          </a:p>
        </p:txBody>
      </p:sp>
      <p:sp>
        <p:nvSpPr>
          <p:cNvPr id="1392" name="Google Shape;1392;p36"/>
          <p:cNvSpPr/>
          <p:nvPr/>
        </p:nvSpPr>
        <p:spPr>
          <a:xfrm>
            <a:off x="838200" y="1057275"/>
            <a:ext cx="13563600" cy="1295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3900"/>
              <a:buFont typeface="Arial"/>
              <a:buNone/>
            </a:pPr>
            <a:r>
              <a:rPr b="1" lang="en-US" sz="3900">
                <a:solidFill>
                  <a:srgbClr val="F4F0E7"/>
                </a:solidFill>
                <a:latin typeface="Arial"/>
                <a:ea typeface="Arial"/>
                <a:cs typeface="Arial"/>
                <a:sym typeface="Arial"/>
              </a:rPr>
              <a:t>Beam Search: оставить W лучших продолжений</a:t>
            </a:r>
            <a:endParaRPr/>
          </a:p>
        </p:txBody>
      </p:sp>
      <p:sp>
        <p:nvSpPr>
          <p:cNvPr id="1393" name="Google Shape;1393;p36"/>
          <p:cNvSpPr/>
          <p:nvPr/>
        </p:nvSpPr>
        <p:spPr>
          <a:xfrm>
            <a:off x="838200" y="7934325"/>
            <a:ext cx="13563600" cy="9525"/>
          </a:xfrm>
          <a:custGeom>
            <a:rect b="b" l="l" r="r" t="t"/>
            <a:pathLst>
              <a:path extrusionOk="0" h="9525" w="13563600">
                <a:moveTo>
                  <a:pt x="0" y="0"/>
                </a:moveTo>
                <a:lnTo>
                  <a:pt x="13563600" y="0"/>
                </a:lnTo>
              </a:path>
            </a:pathLst>
          </a:custGeom>
          <a:noFill/>
          <a:ln cap="flat" cmpd="sng" w="9525">
            <a:solidFill>
              <a:srgbClr val="354857"/>
            </a:solidFill>
            <a:prstDash val="solid"/>
            <a:round/>
            <a:headEnd len="sm" w="sm" type="none"/>
            <a:tailEnd len="sm" w="sm" type="none"/>
          </a:ln>
        </p:spPr>
      </p:sp>
      <p:sp>
        <p:nvSpPr>
          <p:cNvPr id="1394" name="Google Shape;1394;p36"/>
          <p:cNvSpPr/>
          <p:nvPr/>
        </p:nvSpPr>
        <p:spPr>
          <a:xfrm>
            <a:off x="13620750" y="8039100"/>
            <a:ext cx="781050" cy="333375"/>
          </a:xfrm>
          <a:prstGeom prst="rect">
            <a:avLst/>
          </a:prstGeom>
          <a:noFill/>
          <a:ln>
            <a:noFill/>
          </a:ln>
        </p:spPr>
        <p:txBody>
          <a:bodyPr anchorCtr="0" anchor="t" bIns="0" lIns="0" spcFirstLastPara="1" rIns="0" wrap="square" tIns="0">
            <a:noAutofit/>
          </a:bodyPr>
          <a:lstStyle/>
          <a:p>
            <a:pPr indent="0" lvl="0" marL="0" marR="0" rtl="0" algn="r">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32</a:t>
            </a:r>
            <a:endParaRPr/>
          </a:p>
        </p:txBody>
      </p:sp>
      <p:sp>
        <p:nvSpPr>
          <p:cNvPr id="1395" name="Google Shape;1395;p36"/>
          <p:cNvSpPr/>
          <p:nvPr/>
        </p:nvSpPr>
        <p:spPr>
          <a:xfrm>
            <a:off x="838200" y="2647950"/>
            <a:ext cx="5238750" cy="4953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79BFFF"/>
              </a:buClr>
              <a:buSzPts val="2475"/>
              <a:buFont typeface="Arial"/>
              <a:buNone/>
            </a:pPr>
            <a:r>
              <a:rPr b="1" lang="en-US" sz="2475">
                <a:solidFill>
                  <a:srgbClr val="79BFFF"/>
                </a:solidFill>
                <a:latin typeface="Arial"/>
                <a:ea typeface="Arial"/>
                <a:cs typeface="Arial"/>
                <a:sym typeface="Arial"/>
              </a:rPr>
              <a:t>Текущий луч: W = 2</a:t>
            </a:r>
            <a:endParaRPr/>
          </a:p>
        </p:txBody>
      </p:sp>
      <p:sp>
        <p:nvSpPr>
          <p:cNvPr id="1396" name="Google Shape;1396;p36"/>
          <p:cNvSpPr/>
          <p:nvPr/>
        </p:nvSpPr>
        <p:spPr>
          <a:xfrm>
            <a:off x="8953500" y="2647950"/>
            <a:ext cx="5448300" cy="4953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2475"/>
              <a:buFont typeface="Arial"/>
              <a:buNone/>
            </a:pPr>
            <a:r>
              <a:rPr b="1" lang="en-US" sz="2475">
                <a:solidFill>
                  <a:srgbClr val="A5B5C3"/>
                </a:solidFill>
                <a:latin typeface="Arial"/>
                <a:ea typeface="Arial"/>
                <a:cs typeface="Arial"/>
                <a:sym typeface="Arial"/>
              </a:rPr>
              <a:t>Кандидаты после оценки</a:t>
            </a:r>
            <a:endParaRPr/>
          </a:p>
        </p:txBody>
      </p:sp>
      <p:sp>
        <p:nvSpPr>
          <p:cNvPr id="1397" name="Google Shape;1397;p36"/>
          <p:cNvSpPr/>
          <p:nvPr/>
        </p:nvSpPr>
        <p:spPr>
          <a:xfrm>
            <a:off x="1647825" y="3362325"/>
            <a:ext cx="800100" cy="800100"/>
          </a:xfrm>
          <a:prstGeom prst="ellipse">
            <a:avLst/>
          </a:prstGeom>
          <a:solidFill>
            <a:srgbClr val="79BFFF"/>
          </a:solidFill>
          <a:ln cap="flat" cmpd="sng" w="19050">
            <a:solidFill>
              <a:srgbClr val="79B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8" name="Google Shape;1398;p36"/>
          <p:cNvSpPr/>
          <p:nvPr/>
        </p:nvSpPr>
        <p:spPr>
          <a:xfrm>
            <a:off x="1647825" y="3590925"/>
            <a:ext cx="800100" cy="45720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162736"/>
              </a:buClr>
              <a:buSzPts val="2175"/>
              <a:buFont typeface="Arial"/>
              <a:buNone/>
            </a:pPr>
            <a:r>
              <a:rPr b="1" lang="en-US" sz="2175">
                <a:solidFill>
                  <a:srgbClr val="162736"/>
                </a:solidFill>
                <a:latin typeface="Arial"/>
                <a:ea typeface="Arial"/>
                <a:cs typeface="Arial"/>
                <a:sym typeface="Arial"/>
              </a:rPr>
              <a:t>a</a:t>
            </a:r>
            <a:endParaRPr/>
          </a:p>
        </p:txBody>
      </p:sp>
      <p:sp>
        <p:nvSpPr>
          <p:cNvPr id="1399" name="Google Shape;1399;p36"/>
          <p:cNvSpPr/>
          <p:nvPr/>
        </p:nvSpPr>
        <p:spPr>
          <a:xfrm>
            <a:off x="1647825" y="5676900"/>
            <a:ext cx="800100" cy="800100"/>
          </a:xfrm>
          <a:prstGeom prst="ellipse">
            <a:avLst/>
          </a:prstGeom>
          <a:solidFill>
            <a:srgbClr val="79BFFF"/>
          </a:solidFill>
          <a:ln cap="flat" cmpd="sng" w="19050">
            <a:solidFill>
              <a:srgbClr val="79B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0" name="Google Shape;1400;p36"/>
          <p:cNvSpPr/>
          <p:nvPr/>
        </p:nvSpPr>
        <p:spPr>
          <a:xfrm>
            <a:off x="1647825" y="5905500"/>
            <a:ext cx="800100" cy="45720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162736"/>
              </a:buClr>
              <a:buSzPts val="2175"/>
              <a:buFont typeface="Arial"/>
              <a:buNone/>
            </a:pPr>
            <a:r>
              <a:rPr b="1" lang="en-US" sz="2175">
                <a:solidFill>
                  <a:srgbClr val="162736"/>
                </a:solidFill>
                <a:latin typeface="Arial"/>
                <a:ea typeface="Arial"/>
                <a:cs typeface="Arial"/>
                <a:sym typeface="Arial"/>
              </a:rPr>
              <a:t>b</a:t>
            </a:r>
            <a:endParaRPr/>
          </a:p>
        </p:txBody>
      </p:sp>
      <p:sp>
        <p:nvSpPr>
          <p:cNvPr id="1401" name="Google Shape;1401;p36"/>
          <p:cNvSpPr/>
          <p:nvPr/>
        </p:nvSpPr>
        <p:spPr>
          <a:xfrm>
            <a:off x="2476500" y="3467100"/>
            <a:ext cx="4038600" cy="295275"/>
          </a:xfrm>
          <a:custGeom>
            <a:rect b="b" l="l" r="r" t="t"/>
            <a:pathLst>
              <a:path extrusionOk="0" h="295275" w="4038600">
                <a:moveTo>
                  <a:pt x="0" y="295275"/>
                </a:moveTo>
                <a:lnTo>
                  <a:pt x="4038600" y="0"/>
                </a:lnTo>
              </a:path>
            </a:pathLst>
          </a:custGeom>
          <a:noFill/>
          <a:ln cap="flat" cmpd="sng" w="23800">
            <a:solidFill>
              <a:srgbClr val="64DEC3"/>
            </a:solidFill>
            <a:prstDash val="solid"/>
            <a:round/>
            <a:headEnd len="sm" w="sm" type="none"/>
            <a:tailEnd len="sm" w="sm" type="none"/>
          </a:ln>
        </p:spPr>
      </p:sp>
      <p:sp>
        <p:nvSpPr>
          <p:cNvPr id="1402" name="Google Shape;1402;p36"/>
          <p:cNvSpPr/>
          <p:nvPr/>
        </p:nvSpPr>
        <p:spPr>
          <a:xfrm>
            <a:off x="6399972" y="3421514"/>
            <a:ext cx="115128" cy="107432"/>
          </a:xfrm>
          <a:custGeom>
            <a:rect b="b" l="l" r="r" t="t"/>
            <a:pathLst>
              <a:path extrusionOk="0" h="107432" w="115128">
                <a:moveTo>
                  <a:pt x="115128" y="45586"/>
                </a:moveTo>
                <a:lnTo>
                  <a:pt x="7855" y="107432"/>
                </a:lnTo>
                <a:lnTo>
                  <a:pt x="0" y="0"/>
                </a:lnTo>
                <a:close/>
              </a:path>
            </a:pathLst>
          </a:custGeom>
          <a:solidFill>
            <a:srgbClr val="64DEC3"/>
          </a:solidFill>
          <a:ln cap="flat" cmpd="sng" w="9525">
            <a:solidFill>
              <a:srgbClr val="64DEC3"/>
            </a:solidFill>
            <a:prstDash val="solid"/>
            <a:round/>
            <a:headEnd len="sm" w="sm" type="none"/>
            <a:tailEnd len="sm" w="sm" type="none"/>
          </a:ln>
        </p:spPr>
      </p:sp>
      <p:sp>
        <p:nvSpPr>
          <p:cNvPr id="1403" name="Google Shape;1403;p36"/>
          <p:cNvSpPr/>
          <p:nvPr/>
        </p:nvSpPr>
        <p:spPr>
          <a:xfrm>
            <a:off x="6543675" y="3086100"/>
            <a:ext cx="762000" cy="762000"/>
          </a:xfrm>
          <a:prstGeom prst="ellipse">
            <a:avLst/>
          </a:prstGeom>
          <a:solidFill>
            <a:srgbClr val="64DEC3"/>
          </a:solidFill>
          <a:ln cap="flat" cmpd="sng" w="19050">
            <a:solidFill>
              <a:srgbClr val="64DEC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4" name="Google Shape;1404;p36"/>
          <p:cNvSpPr/>
          <p:nvPr/>
        </p:nvSpPr>
        <p:spPr>
          <a:xfrm>
            <a:off x="6543675" y="3295650"/>
            <a:ext cx="762000" cy="45720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162736"/>
              </a:buClr>
              <a:buSzPts val="2175"/>
              <a:buFont typeface="Arial"/>
              <a:buNone/>
            </a:pPr>
            <a:r>
              <a:rPr b="1" lang="en-US" sz="2175">
                <a:solidFill>
                  <a:srgbClr val="162736"/>
                </a:solidFill>
                <a:latin typeface="Arial"/>
                <a:ea typeface="Arial"/>
                <a:cs typeface="Arial"/>
                <a:sym typeface="Arial"/>
              </a:rPr>
              <a:t>4</a:t>
            </a:r>
            <a:endParaRPr/>
          </a:p>
        </p:txBody>
      </p:sp>
      <p:sp>
        <p:nvSpPr>
          <p:cNvPr id="1405" name="Google Shape;1405;p36"/>
          <p:cNvSpPr/>
          <p:nvPr/>
        </p:nvSpPr>
        <p:spPr>
          <a:xfrm>
            <a:off x="7515225" y="3295650"/>
            <a:ext cx="2476500" cy="4286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64DEC3"/>
              </a:buClr>
              <a:buSzPts val="2100"/>
              <a:buFont typeface="Arial"/>
              <a:buNone/>
            </a:pPr>
            <a:r>
              <a:rPr b="1" lang="en-US" sz="2100">
                <a:solidFill>
                  <a:srgbClr val="64DEC3"/>
                </a:solidFill>
                <a:latin typeface="Arial"/>
                <a:ea typeface="Arial"/>
                <a:cs typeface="Arial"/>
                <a:sym typeface="Arial"/>
              </a:rPr>
              <a:t>Оставить</a:t>
            </a:r>
            <a:endParaRPr/>
          </a:p>
        </p:txBody>
      </p:sp>
      <p:sp>
        <p:nvSpPr>
          <p:cNvPr id="1406" name="Google Shape;1406;p36"/>
          <p:cNvSpPr/>
          <p:nvPr/>
        </p:nvSpPr>
        <p:spPr>
          <a:xfrm>
            <a:off x="2476500" y="3762375"/>
            <a:ext cx="4038600" cy="647700"/>
          </a:xfrm>
          <a:custGeom>
            <a:rect b="b" l="l" r="r" t="t"/>
            <a:pathLst>
              <a:path extrusionOk="0" h="647700" w="4038600">
                <a:moveTo>
                  <a:pt x="0" y="0"/>
                </a:moveTo>
                <a:lnTo>
                  <a:pt x="4038600" y="647700"/>
                </a:lnTo>
              </a:path>
            </a:pathLst>
          </a:custGeom>
          <a:noFill/>
          <a:ln cap="flat" cmpd="sng" w="23800">
            <a:solidFill>
              <a:srgbClr val="354857"/>
            </a:solidFill>
            <a:prstDash val="solid"/>
            <a:round/>
            <a:headEnd len="sm" w="sm" type="none"/>
            <a:tailEnd len="sm" w="sm" type="none"/>
          </a:ln>
        </p:spPr>
      </p:sp>
      <p:sp>
        <p:nvSpPr>
          <p:cNvPr id="1407" name="Google Shape;1407;p36"/>
          <p:cNvSpPr/>
          <p:nvPr/>
        </p:nvSpPr>
        <p:spPr>
          <a:xfrm>
            <a:off x="6396480" y="4339239"/>
            <a:ext cx="118620" cy="106360"/>
          </a:xfrm>
          <a:custGeom>
            <a:rect b="b" l="l" r="r" t="t"/>
            <a:pathLst>
              <a:path extrusionOk="0" h="106360" w="118620">
                <a:moveTo>
                  <a:pt x="118620" y="70836"/>
                </a:moveTo>
                <a:lnTo>
                  <a:pt x="0" y="106360"/>
                </a:lnTo>
                <a:lnTo>
                  <a:pt x="17058" y="0"/>
                </a:lnTo>
                <a:close/>
              </a:path>
            </a:pathLst>
          </a:custGeom>
          <a:solidFill>
            <a:srgbClr val="354857"/>
          </a:solidFill>
          <a:ln cap="flat" cmpd="sng" w="9525">
            <a:solidFill>
              <a:srgbClr val="354857"/>
            </a:solidFill>
            <a:prstDash val="solid"/>
            <a:round/>
            <a:headEnd len="sm" w="sm" type="none"/>
            <a:tailEnd len="sm" w="sm" type="none"/>
          </a:ln>
        </p:spPr>
      </p:sp>
      <p:sp>
        <p:nvSpPr>
          <p:cNvPr id="1408" name="Google Shape;1408;p36"/>
          <p:cNvSpPr/>
          <p:nvPr/>
        </p:nvSpPr>
        <p:spPr>
          <a:xfrm>
            <a:off x="6543675" y="4029075"/>
            <a:ext cx="762000" cy="762000"/>
          </a:xfrm>
          <a:prstGeom prst="ellipse">
            <a:avLst/>
          </a:prstGeom>
          <a:solidFill>
            <a:srgbClr val="101A25"/>
          </a:solidFill>
          <a:ln cap="flat" cmpd="sng" w="19050">
            <a:solidFill>
              <a:srgbClr val="A5B5C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9" name="Google Shape;1409;p36"/>
          <p:cNvSpPr/>
          <p:nvPr/>
        </p:nvSpPr>
        <p:spPr>
          <a:xfrm>
            <a:off x="6543675" y="4238625"/>
            <a:ext cx="762000" cy="45720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A5B5C3"/>
              </a:buClr>
              <a:buSzPts val="2175"/>
              <a:buFont typeface="Arial"/>
              <a:buNone/>
            </a:pPr>
            <a:r>
              <a:rPr b="1" lang="en-US" sz="2175">
                <a:solidFill>
                  <a:srgbClr val="A5B5C3"/>
                </a:solidFill>
                <a:latin typeface="Arial"/>
                <a:ea typeface="Arial"/>
                <a:cs typeface="Arial"/>
                <a:sym typeface="Arial"/>
              </a:rPr>
              <a:t>7</a:t>
            </a:r>
            <a:endParaRPr/>
          </a:p>
        </p:txBody>
      </p:sp>
      <p:sp>
        <p:nvSpPr>
          <p:cNvPr id="1410" name="Google Shape;1410;p36"/>
          <p:cNvSpPr/>
          <p:nvPr/>
        </p:nvSpPr>
        <p:spPr>
          <a:xfrm>
            <a:off x="7515225" y="4238625"/>
            <a:ext cx="2476500" cy="4286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2100"/>
              <a:buFont typeface="Arial"/>
              <a:buNone/>
            </a:pPr>
            <a:r>
              <a:rPr b="0" lang="en-US" sz="2100">
                <a:solidFill>
                  <a:srgbClr val="A5B5C3"/>
                </a:solidFill>
                <a:latin typeface="Arial"/>
                <a:ea typeface="Arial"/>
                <a:cs typeface="Arial"/>
                <a:sym typeface="Arial"/>
              </a:rPr>
              <a:t>Отбросить</a:t>
            </a:r>
            <a:endParaRPr/>
          </a:p>
        </p:txBody>
      </p:sp>
      <p:sp>
        <p:nvSpPr>
          <p:cNvPr id="1411" name="Google Shape;1411;p36"/>
          <p:cNvSpPr/>
          <p:nvPr/>
        </p:nvSpPr>
        <p:spPr>
          <a:xfrm>
            <a:off x="2476500" y="5781675"/>
            <a:ext cx="7867650" cy="295275"/>
          </a:xfrm>
          <a:custGeom>
            <a:rect b="b" l="l" r="r" t="t"/>
            <a:pathLst>
              <a:path extrusionOk="0" h="295275" w="7867650">
                <a:moveTo>
                  <a:pt x="0" y="295275"/>
                </a:moveTo>
                <a:lnTo>
                  <a:pt x="7867650" y="0"/>
                </a:lnTo>
              </a:path>
            </a:pathLst>
          </a:custGeom>
          <a:noFill/>
          <a:ln cap="flat" cmpd="sng" w="23800">
            <a:solidFill>
              <a:srgbClr val="64DEC3"/>
            </a:solidFill>
            <a:prstDash val="solid"/>
            <a:round/>
            <a:headEnd len="sm" w="sm" type="none"/>
            <a:tailEnd len="sm" w="sm" type="none"/>
          </a:ln>
        </p:spPr>
      </p:sp>
      <p:sp>
        <p:nvSpPr>
          <p:cNvPr id="1412" name="Google Shape;1412;p36"/>
          <p:cNvSpPr/>
          <p:nvPr/>
        </p:nvSpPr>
        <p:spPr>
          <a:xfrm>
            <a:off x="10230711" y="5732035"/>
            <a:ext cx="113439" cy="107643"/>
          </a:xfrm>
          <a:custGeom>
            <a:rect b="b" l="l" r="r" t="t"/>
            <a:pathLst>
              <a:path extrusionOk="0" h="107643" w="113439">
                <a:moveTo>
                  <a:pt x="113439" y="49640"/>
                </a:moveTo>
                <a:lnTo>
                  <a:pt x="4040" y="107643"/>
                </a:lnTo>
                <a:lnTo>
                  <a:pt x="0" y="0"/>
                </a:lnTo>
                <a:close/>
              </a:path>
            </a:pathLst>
          </a:custGeom>
          <a:solidFill>
            <a:srgbClr val="64DEC3"/>
          </a:solidFill>
          <a:ln cap="flat" cmpd="sng" w="9525">
            <a:solidFill>
              <a:srgbClr val="64DEC3"/>
            </a:solidFill>
            <a:prstDash val="solid"/>
            <a:round/>
            <a:headEnd len="sm" w="sm" type="none"/>
            <a:tailEnd len="sm" w="sm" type="none"/>
          </a:ln>
        </p:spPr>
      </p:sp>
      <p:sp>
        <p:nvSpPr>
          <p:cNvPr id="1413" name="Google Shape;1413;p36"/>
          <p:cNvSpPr/>
          <p:nvPr/>
        </p:nvSpPr>
        <p:spPr>
          <a:xfrm>
            <a:off x="10372725" y="5400675"/>
            <a:ext cx="762000" cy="762000"/>
          </a:xfrm>
          <a:prstGeom prst="ellipse">
            <a:avLst/>
          </a:prstGeom>
          <a:solidFill>
            <a:srgbClr val="64DEC3"/>
          </a:solidFill>
          <a:ln cap="flat" cmpd="sng" w="19050">
            <a:solidFill>
              <a:srgbClr val="64DEC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4" name="Google Shape;1414;p36"/>
          <p:cNvSpPr/>
          <p:nvPr/>
        </p:nvSpPr>
        <p:spPr>
          <a:xfrm>
            <a:off x="10372725" y="5610225"/>
            <a:ext cx="762000" cy="45720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162736"/>
              </a:buClr>
              <a:buSzPts val="2175"/>
              <a:buFont typeface="Arial"/>
              <a:buNone/>
            </a:pPr>
            <a:r>
              <a:rPr b="1" lang="en-US" sz="2175">
                <a:solidFill>
                  <a:srgbClr val="162736"/>
                </a:solidFill>
                <a:latin typeface="Arial"/>
                <a:ea typeface="Arial"/>
                <a:cs typeface="Arial"/>
                <a:sym typeface="Arial"/>
              </a:rPr>
              <a:t>5</a:t>
            </a:r>
            <a:endParaRPr/>
          </a:p>
        </p:txBody>
      </p:sp>
      <p:sp>
        <p:nvSpPr>
          <p:cNvPr id="1415" name="Google Shape;1415;p36"/>
          <p:cNvSpPr/>
          <p:nvPr/>
        </p:nvSpPr>
        <p:spPr>
          <a:xfrm>
            <a:off x="11344275" y="5610225"/>
            <a:ext cx="2476500" cy="4286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64DEC3"/>
              </a:buClr>
              <a:buSzPts val="2100"/>
              <a:buFont typeface="Arial"/>
              <a:buNone/>
            </a:pPr>
            <a:r>
              <a:rPr b="1" lang="en-US" sz="2100">
                <a:solidFill>
                  <a:srgbClr val="64DEC3"/>
                </a:solidFill>
                <a:latin typeface="Arial"/>
                <a:ea typeface="Arial"/>
                <a:cs typeface="Arial"/>
                <a:sym typeface="Arial"/>
              </a:rPr>
              <a:t>Оставить</a:t>
            </a:r>
            <a:endParaRPr/>
          </a:p>
        </p:txBody>
      </p:sp>
      <p:sp>
        <p:nvSpPr>
          <p:cNvPr id="1416" name="Google Shape;1416;p36"/>
          <p:cNvSpPr/>
          <p:nvPr/>
        </p:nvSpPr>
        <p:spPr>
          <a:xfrm>
            <a:off x="2476500" y="6076950"/>
            <a:ext cx="7867650" cy="647700"/>
          </a:xfrm>
          <a:custGeom>
            <a:rect b="b" l="l" r="r" t="t"/>
            <a:pathLst>
              <a:path extrusionOk="0" h="647700" w="7867650">
                <a:moveTo>
                  <a:pt x="0" y="0"/>
                </a:moveTo>
                <a:lnTo>
                  <a:pt x="7867650" y="647700"/>
                </a:lnTo>
              </a:path>
            </a:pathLst>
          </a:custGeom>
          <a:noFill/>
          <a:ln cap="flat" cmpd="sng" w="23800">
            <a:solidFill>
              <a:srgbClr val="354857"/>
            </a:solidFill>
            <a:prstDash val="solid"/>
            <a:round/>
            <a:headEnd len="sm" w="sm" type="none"/>
            <a:tailEnd len="sm" w="sm" type="none"/>
          </a:ln>
        </p:spPr>
      </p:sp>
      <p:sp>
        <p:nvSpPr>
          <p:cNvPr id="1417" name="Google Shape;1417;p36"/>
          <p:cNvSpPr/>
          <p:nvPr/>
        </p:nvSpPr>
        <p:spPr>
          <a:xfrm>
            <a:off x="10228609" y="6661824"/>
            <a:ext cx="115541" cy="107356"/>
          </a:xfrm>
          <a:custGeom>
            <a:rect b="b" l="l" r="r" t="t"/>
            <a:pathLst>
              <a:path extrusionOk="0" h="107356" w="115541">
                <a:moveTo>
                  <a:pt x="115541" y="62826"/>
                </a:moveTo>
                <a:lnTo>
                  <a:pt x="0" y="107356"/>
                </a:lnTo>
                <a:lnTo>
                  <a:pt x="8838" y="0"/>
                </a:lnTo>
                <a:close/>
              </a:path>
            </a:pathLst>
          </a:custGeom>
          <a:solidFill>
            <a:srgbClr val="354857"/>
          </a:solidFill>
          <a:ln cap="flat" cmpd="sng" w="9525">
            <a:solidFill>
              <a:srgbClr val="354857"/>
            </a:solidFill>
            <a:prstDash val="solid"/>
            <a:round/>
            <a:headEnd len="sm" w="sm" type="none"/>
            <a:tailEnd len="sm" w="sm" type="none"/>
          </a:ln>
        </p:spPr>
      </p:sp>
      <p:sp>
        <p:nvSpPr>
          <p:cNvPr id="1418" name="Google Shape;1418;p36"/>
          <p:cNvSpPr/>
          <p:nvPr/>
        </p:nvSpPr>
        <p:spPr>
          <a:xfrm>
            <a:off x="10372725" y="6343650"/>
            <a:ext cx="762000" cy="762000"/>
          </a:xfrm>
          <a:prstGeom prst="ellipse">
            <a:avLst/>
          </a:prstGeom>
          <a:solidFill>
            <a:srgbClr val="101A25"/>
          </a:solidFill>
          <a:ln cap="flat" cmpd="sng" w="19050">
            <a:solidFill>
              <a:srgbClr val="A5B5C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9" name="Google Shape;1419;p36"/>
          <p:cNvSpPr/>
          <p:nvPr/>
        </p:nvSpPr>
        <p:spPr>
          <a:xfrm>
            <a:off x="10372725" y="6553200"/>
            <a:ext cx="762000" cy="45720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A5B5C3"/>
              </a:buClr>
              <a:buSzPts val="2175"/>
              <a:buFont typeface="Arial"/>
              <a:buNone/>
            </a:pPr>
            <a:r>
              <a:rPr b="1" lang="en-US" sz="2175">
                <a:solidFill>
                  <a:srgbClr val="A5B5C3"/>
                </a:solidFill>
                <a:latin typeface="Arial"/>
                <a:ea typeface="Arial"/>
                <a:cs typeface="Arial"/>
                <a:sym typeface="Arial"/>
              </a:rPr>
              <a:t>9</a:t>
            </a:r>
            <a:endParaRPr/>
          </a:p>
        </p:txBody>
      </p:sp>
      <p:sp>
        <p:nvSpPr>
          <p:cNvPr id="1420" name="Google Shape;1420;p36"/>
          <p:cNvSpPr/>
          <p:nvPr/>
        </p:nvSpPr>
        <p:spPr>
          <a:xfrm>
            <a:off x="11344275" y="6553200"/>
            <a:ext cx="2476500" cy="4286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2100"/>
              <a:buFont typeface="Arial"/>
              <a:buNone/>
            </a:pPr>
            <a:r>
              <a:rPr b="0" lang="en-US" sz="2100">
                <a:solidFill>
                  <a:srgbClr val="A5B5C3"/>
                </a:solidFill>
                <a:latin typeface="Arial"/>
                <a:ea typeface="Arial"/>
                <a:cs typeface="Arial"/>
                <a:sym typeface="Arial"/>
              </a:rPr>
              <a:t>Отбросить</a:t>
            </a:r>
            <a:endParaRPr/>
          </a:p>
        </p:txBody>
      </p:sp>
      <p:sp>
        <p:nvSpPr>
          <p:cNvPr id="1421" name="Google Shape;1421;p36"/>
          <p:cNvSpPr/>
          <p:nvPr/>
        </p:nvSpPr>
        <p:spPr>
          <a:xfrm>
            <a:off x="5953125" y="2667000"/>
            <a:ext cx="2286000" cy="4381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2175"/>
              <a:buFont typeface="Arial"/>
              <a:buNone/>
            </a:pPr>
            <a:r>
              <a:rPr b="0" lang="en-US" sz="2175">
                <a:solidFill>
                  <a:srgbClr val="A5B5C3"/>
                </a:solidFill>
                <a:latin typeface="Arial"/>
                <a:ea typeface="Arial"/>
                <a:cs typeface="Arial"/>
                <a:sym typeface="Arial"/>
              </a:rPr>
              <a:t>hθ =</a:t>
            </a:r>
            <a:endParaRPr/>
          </a:p>
        </p:txBody>
      </p:sp>
      <p:sp>
        <p:nvSpPr>
          <p:cNvPr id="1422" name="Google Shape;1422;p36"/>
          <p:cNvSpPr/>
          <p:nvPr/>
        </p:nvSpPr>
        <p:spPr>
          <a:xfrm>
            <a:off x="838200" y="7353300"/>
            <a:ext cx="13563600" cy="5048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800"/>
              <a:buFont typeface="Arial"/>
              <a:buNone/>
            </a:pPr>
            <a:r>
              <a:rPr b="0" lang="en-US" sz="1800">
                <a:solidFill>
                  <a:srgbClr val="A5B5C3"/>
                </a:solidFill>
                <a:latin typeface="Arial"/>
                <a:ea typeface="Arial"/>
                <a:cs typeface="Arial"/>
                <a:sym typeface="Arial"/>
              </a:rPr>
              <a:t>Остаются оценки 4 и 5 · потерянные альтернативы не входят в следующий луч</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A25"/>
        </a:solidFill>
      </p:bgPr>
    </p:bg>
    <p:spTree>
      <p:nvGrpSpPr>
        <p:cNvPr id="1427" name="Shape 1427"/>
        <p:cNvGrpSpPr/>
        <p:nvPr/>
      </p:nvGrpSpPr>
      <p:grpSpPr>
        <a:xfrm>
          <a:off x="0" y="0"/>
          <a:ext cx="0" cy="0"/>
          <a:chOff x="0" y="0"/>
          <a:chExt cx="0" cy="0"/>
        </a:xfrm>
      </p:grpSpPr>
      <p:sp>
        <p:nvSpPr>
          <p:cNvPr id="1428" name="Google Shape;1428;p37"/>
          <p:cNvSpPr/>
          <p:nvPr/>
        </p:nvSpPr>
        <p:spPr>
          <a:xfrm>
            <a:off x="838200" y="476250"/>
            <a:ext cx="13335000" cy="3333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350"/>
              <a:buFont typeface="Arial"/>
              <a:buNone/>
            </a:pPr>
            <a:r>
              <a:rPr b="1" lang="en-US" sz="1350">
                <a:solidFill>
                  <a:srgbClr val="A5B5C3"/>
                </a:solidFill>
                <a:latin typeface="Arial"/>
                <a:ea typeface="Arial"/>
                <a:cs typeface="Arial"/>
                <a:sym typeface="Arial"/>
              </a:rPr>
              <a:t>CAYLEYPY CUBE</a:t>
            </a:r>
            <a:endParaRPr/>
          </a:p>
        </p:txBody>
      </p:sp>
      <p:sp>
        <p:nvSpPr>
          <p:cNvPr id="1429" name="Google Shape;1429;p37"/>
          <p:cNvSpPr/>
          <p:nvPr/>
        </p:nvSpPr>
        <p:spPr>
          <a:xfrm>
            <a:off x="838200" y="1057275"/>
            <a:ext cx="13563600" cy="1295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3900"/>
              <a:buFont typeface="Arial"/>
              <a:buNone/>
            </a:pPr>
            <a:r>
              <a:rPr b="1" lang="en-US" sz="3900">
                <a:solidFill>
                  <a:srgbClr val="F4F0E7"/>
                </a:solidFill>
                <a:latin typeface="Arial"/>
                <a:ea typeface="Arial"/>
                <a:cs typeface="Arial"/>
                <a:sym typeface="Arial"/>
              </a:rPr>
              <a:t>Ансамбль: независимые оценки и разные пути</a:t>
            </a:r>
            <a:endParaRPr/>
          </a:p>
        </p:txBody>
      </p:sp>
      <p:sp>
        <p:nvSpPr>
          <p:cNvPr id="1430" name="Google Shape;1430;p37"/>
          <p:cNvSpPr/>
          <p:nvPr/>
        </p:nvSpPr>
        <p:spPr>
          <a:xfrm>
            <a:off x="838200" y="7934325"/>
            <a:ext cx="13563600" cy="9525"/>
          </a:xfrm>
          <a:custGeom>
            <a:rect b="b" l="l" r="r" t="t"/>
            <a:pathLst>
              <a:path extrusionOk="0" h="9525" w="13563600">
                <a:moveTo>
                  <a:pt x="0" y="0"/>
                </a:moveTo>
                <a:lnTo>
                  <a:pt x="13563600" y="0"/>
                </a:lnTo>
              </a:path>
            </a:pathLst>
          </a:custGeom>
          <a:noFill/>
          <a:ln cap="flat" cmpd="sng" w="9525">
            <a:solidFill>
              <a:srgbClr val="354857"/>
            </a:solidFill>
            <a:prstDash val="solid"/>
            <a:round/>
            <a:headEnd len="sm" w="sm" type="none"/>
            <a:tailEnd len="sm" w="sm" type="none"/>
          </a:ln>
        </p:spPr>
      </p:sp>
      <p:sp>
        <p:nvSpPr>
          <p:cNvPr id="1431" name="Google Shape;1431;p37"/>
          <p:cNvSpPr/>
          <p:nvPr/>
        </p:nvSpPr>
        <p:spPr>
          <a:xfrm>
            <a:off x="13620750" y="8039100"/>
            <a:ext cx="781050" cy="333375"/>
          </a:xfrm>
          <a:prstGeom prst="rect">
            <a:avLst/>
          </a:prstGeom>
          <a:noFill/>
          <a:ln>
            <a:noFill/>
          </a:ln>
        </p:spPr>
        <p:txBody>
          <a:bodyPr anchorCtr="0" anchor="t" bIns="0" lIns="0" spcFirstLastPara="1" rIns="0" wrap="square" tIns="0">
            <a:noAutofit/>
          </a:bodyPr>
          <a:lstStyle/>
          <a:p>
            <a:pPr indent="0" lvl="0" marL="0" marR="0" rtl="0" algn="r">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33</a:t>
            </a:r>
            <a:endParaRPr/>
          </a:p>
        </p:txBody>
      </p:sp>
      <p:sp>
        <p:nvSpPr>
          <p:cNvPr id="1432" name="Google Shape;1432;p37"/>
          <p:cNvSpPr/>
          <p:nvPr/>
        </p:nvSpPr>
        <p:spPr>
          <a:xfrm>
            <a:off x="1304925" y="4210050"/>
            <a:ext cx="914400" cy="914400"/>
          </a:xfrm>
          <a:prstGeom prst="ellipse">
            <a:avLst/>
          </a:prstGeom>
          <a:solidFill>
            <a:srgbClr val="79BFFF"/>
          </a:solidFill>
          <a:ln cap="flat" cmpd="sng" w="19050">
            <a:solidFill>
              <a:srgbClr val="79B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3" name="Google Shape;1433;p37"/>
          <p:cNvSpPr/>
          <p:nvPr/>
        </p:nvSpPr>
        <p:spPr>
          <a:xfrm>
            <a:off x="1304925" y="4495800"/>
            <a:ext cx="914400" cy="45720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162736"/>
              </a:buClr>
              <a:buSzPts val="2175"/>
              <a:buFont typeface="Arial"/>
              <a:buNone/>
            </a:pPr>
            <a:r>
              <a:rPr b="1" lang="en-US" sz="2175">
                <a:solidFill>
                  <a:srgbClr val="162736"/>
                </a:solidFill>
                <a:latin typeface="Arial"/>
                <a:ea typeface="Arial"/>
                <a:cs typeface="Arial"/>
                <a:sym typeface="Arial"/>
              </a:rPr>
              <a:t>s</a:t>
            </a:r>
            <a:endParaRPr/>
          </a:p>
        </p:txBody>
      </p:sp>
      <p:sp>
        <p:nvSpPr>
          <p:cNvPr id="1434" name="Google Shape;1434;p37"/>
          <p:cNvSpPr/>
          <p:nvPr/>
        </p:nvSpPr>
        <p:spPr>
          <a:xfrm>
            <a:off x="12925425" y="4210050"/>
            <a:ext cx="914400" cy="914400"/>
          </a:xfrm>
          <a:prstGeom prst="ellipse">
            <a:avLst/>
          </a:prstGeom>
          <a:solidFill>
            <a:srgbClr val="64DEC3"/>
          </a:solidFill>
          <a:ln cap="flat" cmpd="sng" w="19050">
            <a:solidFill>
              <a:srgbClr val="64DEC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5" name="Google Shape;1435;p37"/>
          <p:cNvSpPr/>
          <p:nvPr/>
        </p:nvSpPr>
        <p:spPr>
          <a:xfrm>
            <a:off x="12925425" y="4495800"/>
            <a:ext cx="914400" cy="45720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162736"/>
              </a:buClr>
              <a:buSzPts val="2175"/>
              <a:buFont typeface="Arial"/>
              <a:buNone/>
            </a:pPr>
            <a:r>
              <a:rPr b="1" lang="en-US" sz="2175">
                <a:solidFill>
                  <a:srgbClr val="162736"/>
                </a:solidFill>
                <a:latin typeface="Arial"/>
                <a:ea typeface="Arial"/>
                <a:cs typeface="Arial"/>
                <a:sym typeface="Arial"/>
              </a:rPr>
              <a:t>e</a:t>
            </a:r>
            <a:endParaRPr/>
          </a:p>
        </p:txBody>
      </p:sp>
      <p:sp>
        <p:nvSpPr>
          <p:cNvPr id="1436" name="Google Shape;1436;p37"/>
          <p:cNvSpPr/>
          <p:nvPr/>
        </p:nvSpPr>
        <p:spPr>
          <a:xfrm>
            <a:off x="2247900" y="3200400"/>
            <a:ext cx="2390775" cy="1466850"/>
          </a:xfrm>
          <a:custGeom>
            <a:rect b="b" l="l" r="r" t="t"/>
            <a:pathLst>
              <a:path extrusionOk="0" h="1466850" w="2390775">
                <a:moveTo>
                  <a:pt x="0" y="1466850"/>
                </a:moveTo>
                <a:lnTo>
                  <a:pt x="2390775" y="0"/>
                </a:lnTo>
              </a:path>
            </a:pathLst>
          </a:custGeom>
          <a:noFill/>
          <a:ln cap="flat" cmpd="sng" w="28575">
            <a:solidFill>
              <a:srgbClr val="79BFFF"/>
            </a:solidFill>
            <a:prstDash val="solid"/>
            <a:round/>
            <a:headEnd len="sm" w="sm" type="none"/>
            <a:tailEnd len="sm" w="sm" type="none"/>
          </a:ln>
        </p:spPr>
      </p:sp>
      <p:sp>
        <p:nvSpPr>
          <p:cNvPr id="1437" name="Google Shape;1437;p37"/>
          <p:cNvSpPr/>
          <p:nvPr/>
        </p:nvSpPr>
        <p:spPr>
          <a:xfrm>
            <a:off x="9001125" y="3200400"/>
            <a:ext cx="3895725" cy="1466850"/>
          </a:xfrm>
          <a:custGeom>
            <a:rect b="b" l="l" r="r" t="t"/>
            <a:pathLst>
              <a:path extrusionOk="0" h="1466850" w="3895725">
                <a:moveTo>
                  <a:pt x="0" y="0"/>
                </a:moveTo>
                <a:lnTo>
                  <a:pt x="3895725" y="1466850"/>
                </a:lnTo>
              </a:path>
            </a:pathLst>
          </a:custGeom>
          <a:noFill/>
          <a:ln cap="flat" cmpd="sng" w="28575">
            <a:solidFill>
              <a:srgbClr val="79BFFF"/>
            </a:solidFill>
            <a:prstDash val="solid"/>
            <a:round/>
            <a:headEnd len="sm" w="sm" type="none"/>
            <a:tailEnd len="sm" w="sm" type="none"/>
          </a:ln>
        </p:spPr>
      </p:sp>
      <p:sp>
        <p:nvSpPr>
          <p:cNvPr id="1438" name="Google Shape;1438;p37"/>
          <p:cNvSpPr/>
          <p:nvPr/>
        </p:nvSpPr>
        <p:spPr>
          <a:xfrm>
            <a:off x="12773525" y="4577556"/>
            <a:ext cx="123325" cy="100810"/>
          </a:xfrm>
          <a:custGeom>
            <a:rect b="b" l="l" r="r" t="t"/>
            <a:pathLst>
              <a:path extrusionOk="0" h="100810" w="123325">
                <a:moveTo>
                  <a:pt x="123325" y="89694"/>
                </a:moveTo>
                <a:lnTo>
                  <a:pt x="0" y="100810"/>
                </a:lnTo>
                <a:lnTo>
                  <a:pt x="37958" y="0"/>
                </a:lnTo>
                <a:close/>
              </a:path>
            </a:pathLst>
          </a:custGeom>
          <a:solidFill>
            <a:srgbClr val="79BFFF"/>
          </a:solidFill>
          <a:ln cap="flat" cmpd="sng" w="9525">
            <a:solidFill>
              <a:srgbClr val="79BFFF"/>
            </a:solidFill>
            <a:prstDash val="solid"/>
            <a:round/>
            <a:headEnd len="sm" w="sm" type="none"/>
            <a:tailEnd len="sm" w="sm" type="none"/>
          </a:ln>
        </p:spPr>
      </p:sp>
      <p:sp>
        <p:nvSpPr>
          <p:cNvPr id="1439" name="Google Shape;1439;p37"/>
          <p:cNvSpPr/>
          <p:nvPr/>
        </p:nvSpPr>
        <p:spPr>
          <a:xfrm>
            <a:off x="4933950" y="2962275"/>
            <a:ext cx="3714750" cy="4857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79BFFF"/>
              </a:buClr>
              <a:buSzPts val="2550"/>
              <a:buFont typeface="Arial"/>
              <a:buNone/>
            </a:pPr>
            <a:r>
              <a:rPr b="1" lang="en-US" sz="2550">
                <a:solidFill>
                  <a:srgbClr val="79BFFF"/>
                </a:solidFill>
                <a:latin typeface="Arial"/>
                <a:ea typeface="Arial"/>
                <a:cs typeface="Arial"/>
                <a:sym typeface="Arial"/>
              </a:rPr>
              <a:t>Агент 1</a:t>
            </a:r>
            <a:endParaRPr/>
          </a:p>
        </p:txBody>
      </p:sp>
      <p:sp>
        <p:nvSpPr>
          <p:cNvPr id="1440" name="Google Shape;1440;p37"/>
          <p:cNvSpPr/>
          <p:nvPr/>
        </p:nvSpPr>
        <p:spPr>
          <a:xfrm>
            <a:off x="9667875" y="2343150"/>
            <a:ext cx="2571750" cy="4667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79BFFF"/>
              </a:buClr>
              <a:buSzPts val="2325"/>
              <a:buFont typeface="Arial"/>
              <a:buNone/>
            </a:pPr>
            <a:r>
              <a:rPr b="1" lang="en-US" sz="2325">
                <a:solidFill>
                  <a:srgbClr val="79BFFF"/>
                </a:solidFill>
                <a:latin typeface="Arial"/>
                <a:ea typeface="Arial"/>
                <a:cs typeface="Arial"/>
                <a:sym typeface="Arial"/>
              </a:rPr>
              <a:t>26 ходов</a:t>
            </a:r>
            <a:endParaRPr/>
          </a:p>
        </p:txBody>
      </p:sp>
      <p:sp>
        <p:nvSpPr>
          <p:cNvPr id="1441" name="Google Shape;1441;p37"/>
          <p:cNvSpPr/>
          <p:nvPr/>
        </p:nvSpPr>
        <p:spPr>
          <a:xfrm>
            <a:off x="2247900" y="4667250"/>
            <a:ext cx="2390775" cy="9525"/>
          </a:xfrm>
          <a:custGeom>
            <a:rect b="b" l="l" r="r" t="t"/>
            <a:pathLst>
              <a:path extrusionOk="0" h="9525" w="2390775">
                <a:moveTo>
                  <a:pt x="0" y="0"/>
                </a:moveTo>
                <a:lnTo>
                  <a:pt x="2390775" y="0"/>
                </a:lnTo>
              </a:path>
            </a:pathLst>
          </a:custGeom>
          <a:noFill/>
          <a:ln cap="flat" cmpd="sng" w="28575">
            <a:solidFill>
              <a:srgbClr val="64DEC3"/>
            </a:solidFill>
            <a:prstDash val="solid"/>
            <a:round/>
            <a:headEnd len="sm" w="sm" type="none"/>
            <a:tailEnd len="sm" w="sm" type="none"/>
          </a:ln>
        </p:spPr>
      </p:sp>
      <p:sp>
        <p:nvSpPr>
          <p:cNvPr id="1442" name="Google Shape;1442;p37"/>
          <p:cNvSpPr/>
          <p:nvPr/>
        </p:nvSpPr>
        <p:spPr>
          <a:xfrm>
            <a:off x="9001125" y="4667250"/>
            <a:ext cx="3895725" cy="9525"/>
          </a:xfrm>
          <a:custGeom>
            <a:rect b="b" l="l" r="r" t="t"/>
            <a:pathLst>
              <a:path extrusionOk="0" h="9525" w="3895725">
                <a:moveTo>
                  <a:pt x="0" y="0"/>
                </a:moveTo>
                <a:lnTo>
                  <a:pt x="3895725" y="0"/>
                </a:lnTo>
              </a:path>
            </a:pathLst>
          </a:custGeom>
          <a:noFill/>
          <a:ln cap="flat" cmpd="sng" w="28575">
            <a:solidFill>
              <a:srgbClr val="64DEC3"/>
            </a:solidFill>
            <a:prstDash val="solid"/>
            <a:round/>
            <a:headEnd len="sm" w="sm" type="none"/>
            <a:tailEnd len="sm" w="sm" type="none"/>
          </a:ln>
        </p:spPr>
      </p:sp>
      <p:sp>
        <p:nvSpPr>
          <p:cNvPr id="1443" name="Google Shape;1443;p37"/>
          <p:cNvSpPr/>
          <p:nvPr/>
        </p:nvSpPr>
        <p:spPr>
          <a:xfrm>
            <a:off x="12785352" y="4613390"/>
            <a:ext cx="111498" cy="107719"/>
          </a:xfrm>
          <a:custGeom>
            <a:rect b="b" l="l" r="r" t="t"/>
            <a:pathLst>
              <a:path extrusionOk="0" h="107719" w="111498">
                <a:moveTo>
                  <a:pt x="111498" y="53860"/>
                </a:moveTo>
                <a:lnTo>
                  <a:pt x="0" y="107719"/>
                </a:lnTo>
                <a:lnTo>
                  <a:pt x="0" y="0"/>
                </a:lnTo>
                <a:close/>
              </a:path>
            </a:pathLst>
          </a:custGeom>
          <a:solidFill>
            <a:srgbClr val="64DEC3"/>
          </a:solidFill>
          <a:ln cap="flat" cmpd="sng" w="9525">
            <a:solidFill>
              <a:srgbClr val="64DEC3"/>
            </a:solidFill>
            <a:prstDash val="solid"/>
            <a:round/>
            <a:headEnd len="sm" w="sm" type="none"/>
            <a:tailEnd len="sm" w="sm" type="none"/>
          </a:ln>
        </p:spPr>
      </p:sp>
      <p:sp>
        <p:nvSpPr>
          <p:cNvPr id="1444" name="Google Shape;1444;p37"/>
          <p:cNvSpPr/>
          <p:nvPr/>
        </p:nvSpPr>
        <p:spPr>
          <a:xfrm>
            <a:off x="4933950" y="4429125"/>
            <a:ext cx="3714750" cy="4857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64DEC3"/>
              </a:buClr>
              <a:buSzPts val="2550"/>
              <a:buFont typeface="Arial"/>
              <a:buNone/>
            </a:pPr>
            <a:r>
              <a:rPr b="1" lang="en-US" sz="2550">
                <a:solidFill>
                  <a:srgbClr val="64DEC3"/>
                </a:solidFill>
                <a:latin typeface="Arial"/>
                <a:ea typeface="Arial"/>
                <a:cs typeface="Arial"/>
                <a:sym typeface="Arial"/>
              </a:rPr>
              <a:t>Агент 2</a:t>
            </a:r>
            <a:endParaRPr/>
          </a:p>
        </p:txBody>
      </p:sp>
      <p:sp>
        <p:nvSpPr>
          <p:cNvPr id="1445" name="Google Shape;1445;p37"/>
          <p:cNvSpPr/>
          <p:nvPr/>
        </p:nvSpPr>
        <p:spPr>
          <a:xfrm>
            <a:off x="9667875" y="3810000"/>
            <a:ext cx="2571750" cy="4667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64DEC3"/>
              </a:buClr>
              <a:buSzPts val="2325"/>
              <a:buFont typeface="Arial"/>
              <a:buNone/>
            </a:pPr>
            <a:r>
              <a:rPr b="1" lang="en-US" sz="2325">
                <a:solidFill>
                  <a:srgbClr val="64DEC3"/>
                </a:solidFill>
                <a:latin typeface="Arial"/>
                <a:ea typeface="Arial"/>
                <a:cs typeface="Arial"/>
                <a:sym typeface="Arial"/>
              </a:rPr>
              <a:t>23 хода</a:t>
            </a:r>
            <a:endParaRPr/>
          </a:p>
        </p:txBody>
      </p:sp>
      <p:sp>
        <p:nvSpPr>
          <p:cNvPr id="1446" name="Google Shape;1446;p37"/>
          <p:cNvSpPr/>
          <p:nvPr/>
        </p:nvSpPr>
        <p:spPr>
          <a:xfrm>
            <a:off x="2247900" y="4667250"/>
            <a:ext cx="2390775" cy="1466850"/>
          </a:xfrm>
          <a:custGeom>
            <a:rect b="b" l="l" r="r" t="t"/>
            <a:pathLst>
              <a:path extrusionOk="0" h="1466850" w="2390775">
                <a:moveTo>
                  <a:pt x="0" y="0"/>
                </a:moveTo>
                <a:lnTo>
                  <a:pt x="2390775" y="1466850"/>
                </a:lnTo>
              </a:path>
            </a:pathLst>
          </a:custGeom>
          <a:noFill/>
          <a:ln cap="flat" cmpd="sng" w="28575">
            <a:solidFill>
              <a:srgbClr val="AF9FFF"/>
            </a:solidFill>
            <a:prstDash val="solid"/>
            <a:round/>
            <a:headEnd len="sm" w="sm" type="none"/>
            <a:tailEnd len="sm" w="sm" type="none"/>
          </a:ln>
        </p:spPr>
      </p:sp>
      <p:sp>
        <p:nvSpPr>
          <p:cNvPr id="1447" name="Google Shape;1447;p37"/>
          <p:cNvSpPr/>
          <p:nvPr/>
        </p:nvSpPr>
        <p:spPr>
          <a:xfrm>
            <a:off x="9001125" y="4667250"/>
            <a:ext cx="3895725" cy="1466850"/>
          </a:xfrm>
          <a:custGeom>
            <a:rect b="b" l="l" r="r" t="t"/>
            <a:pathLst>
              <a:path extrusionOk="0" h="1466850" w="3895725">
                <a:moveTo>
                  <a:pt x="0" y="1466850"/>
                </a:moveTo>
                <a:lnTo>
                  <a:pt x="3895725" y="0"/>
                </a:lnTo>
              </a:path>
            </a:pathLst>
          </a:custGeom>
          <a:noFill/>
          <a:ln cap="flat" cmpd="sng" w="28575">
            <a:solidFill>
              <a:srgbClr val="AF9FFF"/>
            </a:solidFill>
            <a:prstDash val="solid"/>
            <a:round/>
            <a:headEnd len="sm" w="sm" type="none"/>
            <a:tailEnd len="sm" w="sm" type="none"/>
          </a:ln>
        </p:spPr>
      </p:sp>
      <p:sp>
        <p:nvSpPr>
          <p:cNvPr id="1448" name="Google Shape;1448;p37"/>
          <p:cNvSpPr/>
          <p:nvPr/>
        </p:nvSpPr>
        <p:spPr>
          <a:xfrm>
            <a:off x="12773525" y="4656134"/>
            <a:ext cx="123325" cy="100810"/>
          </a:xfrm>
          <a:custGeom>
            <a:rect b="b" l="l" r="r" t="t"/>
            <a:pathLst>
              <a:path extrusionOk="0" h="100810" w="123325">
                <a:moveTo>
                  <a:pt x="123325" y="11116"/>
                </a:moveTo>
                <a:lnTo>
                  <a:pt x="37958" y="100810"/>
                </a:lnTo>
                <a:lnTo>
                  <a:pt x="0" y="0"/>
                </a:lnTo>
                <a:close/>
              </a:path>
            </a:pathLst>
          </a:custGeom>
          <a:solidFill>
            <a:srgbClr val="AF9FFF"/>
          </a:solidFill>
          <a:ln cap="flat" cmpd="sng" w="9525">
            <a:solidFill>
              <a:srgbClr val="AF9FFF"/>
            </a:solidFill>
            <a:prstDash val="solid"/>
            <a:round/>
            <a:headEnd len="sm" w="sm" type="none"/>
            <a:tailEnd len="sm" w="sm" type="none"/>
          </a:ln>
        </p:spPr>
      </p:sp>
      <p:sp>
        <p:nvSpPr>
          <p:cNvPr id="1449" name="Google Shape;1449;p37"/>
          <p:cNvSpPr/>
          <p:nvPr/>
        </p:nvSpPr>
        <p:spPr>
          <a:xfrm>
            <a:off x="4933950" y="5895975"/>
            <a:ext cx="3714750" cy="4857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F9FFF"/>
              </a:buClr>
              <a:buSzPts val="2550"/>
              <a:buFont typeface="Arial"/>
              <a:buNone/>
            </a:pPr>
            <a:r>
              <a:rPr b="1" lang="en-US" sz="2550">
                <a:solidFill>
                  <a:srgbClr val="AF9FFF"/>
                </a:solidFill>
                <a:latin typeface="Arial"/>
                <a:ea typeface="Arial"/>
                <a:cs typeface="Arial"/>
                <a:sym typeface="Arial"/>
              </a:rPr>
              <a:t>Агент 3</a:t>
            </a:r>
            <a:endParaRPr/>
          </a:p>
        </p:txBody>
      </p:sp>
      <p:sp>
        <p:nvSpPr>
          <p:cNvPr id="1450" name="Google Shape;1450;p37"/>
          <p:cNvSpPr/>
          <p:nvPr/>
        </p:nvSpPr>
        <p:spPr>
          <a:xfrm>
            <a:off x="9667875" y="4905375"/>
            <a:ext cx="2571750" cy="4667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F9FFF"/>
              </a:buClr>
              <a:buSzPts val="2325"/>
              <a:buFont typeface="Arial"/>
              <a:buNone/>
            </a:pPr>
            <a:r>
              <a:rPr b="1" lang="en-US" sz="2325">
                <a:solidFill>
                  <a:srgbClr val="AF9FFF"/>
                </a:solidFill>
                <a:latin typeface="Arial"/>
                <a:ea typeface="Arial"/>
                <a:cs typeface="Arial"/>
                <a:sym typeface="Arial"/>
              </a:rPr>
              <a:t>25 ходов</a:t>
            </a:r>
            <a:endParaRPr/>
          </a:p>
        </p:txBody>
      </p:sp>
      <p:sp>
        <p:nvSpPr>
          <p:cNvPr id="1451" name="Google Shape;1451;p37"/>
          <p:cNvSpPr/>
          <p:nvPr/>
        </p:nvSpPr>
        <p:spPr>
          <a:xfrm>
            <a:off x="6286500" y="6810375"/>
            <a:ext cx="8096250" cy="8191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2250"/>
              <a:buFont typeface="Arial"/>
              <a:buNone/>
            </a:pPr>
            <a:r>
              <a:rPr b="0" lang="en-US" sz="2250">
                <a:solidFill>
                  <a:srgbClr val="A5B5C3"/>
                </a:solidFill>
                <a:latin typeface="Arial"/>
                <a:ea typeface="Arial"/>
                <a:cs typeface="Arial"/>
                <a:sym typeface="Arial"/>
              </a:rPr>
              <a:t>Выбираем кратчайший</a:t>
            </a:r>
            <a:endParaRPr/>
          </a:p>
          <a:p>
            <a:pPr indent="0" lvl="0" marL="0" marR="0" rtl="0" algn="l">
              <a:lnSpc>
                <a:spcPct val="112000"/>
              </a:lnSpc>
              <a:spcBef>
                <a:spcPts val="0"/>
              </a:spcBef>
              <a:spcAft>
                <a:spcPts val="0"/>
              </a:spcAft>
              <a:buClr>
                <a:srgbClr val="A5B5C3"/>
              </a:buClr>
              <a:buSzPts val="2250"/>
              <a:buFont typeface="Arial"/>
              <a:buNone/>
            </a:pPr>
            <a:r>
              <a:rPr b="0" lang="en-US" sz="2250">
                <a:solidFill>
                  <a:srgbClr val="A5B5C3"/>
                </a:solidFill>
                <a:latin typeface="Arial"/>
                <a:ea typeface="Arial"/>
                <a:cs typeface="Arial"/>
                <a:sym typeface="Arial"/>
              </a:rPr>
              <a:t>из найденных путей</a:t>
            </a:r>
            <a:endParaRPr/>
          </a:p>
        </p:txBody>
      </p:sp>
      <p:sp>
        <p:nvSpPr>
          <p:cNvPr id="1452" name="Google Shape;1452;p37"/>
          <p:cNvSpPr/>
          <p:nvPr/>
        </p:nvSpPr>
        <p:spPr>
          <a:xfrm>
            <a:off x="838200" y="7058025"/>
            <a:ext cx="3810000" cy="4381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875"/>
              <a:buFont typeface="Arial"/>
              <a:buNone/>
            </a:pPr>
            <a:r>
              <a:rPr b="0" lang="en-US" sz="1875">
                <a:solidFill>
                  <a:srgbClr val="A5B5C3"/>
                </a:solidFill>
                <a:latin typeface="Arial"/>
                <a:ea typeface="Arial"/>
                <a:cs typeface="Arial"/>
                <a:sym typeface="Arial"/>
              </a:rPr>
              <a:t>Пример длин</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0E8"/>
        </a:solidFill>
      </p:bgPr>
    </p:bg>
    <p:spTree>
      <p:nvGrpSpPr>
        <p:cNvPr id="1457" name="Shape 1457"/>
        <p:cNvGrpSpPr/>
        <p:nvPr/>
      </p:nvGrpSpPr>
      <p:grpSpPr>
        <a:xfrm>
          <a:off x="0" y="0"/>
          <a:ext cx="0" cy="0"/>
          <a:chOff x="0" y="0"/>
          <a:chExt cx="0" cy="0"/>
        </a:xfrm>
      </p:grpSpPr>
      <p:sp>
        <p:nvSpPr>
          <p:cNvPr id="1458" name="Google Shape;1458;p38"/>
          <p:cNvSpPr/>
          <p:nvPr/>
        </p:nvSpPr>
        <p:spPr>
          <a:xfrm>
            <a:off x="838200" y="428625"/>
            <a:ext cx="13239750" cy="2857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567080"/>
              </a:buClr>
              <a:buSzPts val="1350"/>
              <a:buFont typeface="Arial"/>
              <a:buNone/>
            </a:pPr>
            <a:r>
              <a:rPr b="1" lang="en-US" sz="1350">
                <a:solidFill>
                  <a:srgbClr val="567080"/>
                </a:solidFill>
                <a:latin typeface="Arial"/>
                <a:ea typeface="Arial"/>
                <a:cs typeface="Arial"/>
                <a:sym typeface="Arial"/>
              </a:rPr>
              <a:t>CAYLEYPY CUBE</a:t>
            </a:r>
            <a:endParaRPr/>
          </a:p>
        </p:txBody>
      </p:sp>
      <p:sp>
        <p:nvSpPr>
          <p:cNvPr id="1459" name="Google Shape;1459;p38"/>
          <p:cNvSpPr/>
          <p:nvPr/>
        </p:nvSpPr>
        <p:spPr>
          <a:xfrm>
            <a:off x="838200" y="1028700"/>
            <a:ext cx="13563600" cy="1295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162736"/>
              </a:buClr>
              <a:buSzPts val="3900"/>
              <a:buFont typeface="Arial"/>
              <a:buNone/>
            </a:pPr>
            <a:r>
              <a:rPr b="1" lang="en-US" sz="3900">
                <a:solidFill>
                  <a:srgbClr val="162736"/>
                </a:solidFill>
                <a:latin typeface="Arial"/>
                <a:ea typeface="Arial"/>
                <a:cs typeface="Arial"/>
                <a:sym typeface="Arial"/>
              </a:rPr>
              <a:t>Качество зависит от ширины и числа агентов</a:t>
            </a:r>
            <a:endParaRPr/>
          </a:p>
        </p:txBody>
      </p:sp>
      <p:pic>
        <p:nvPicPr>
          <p:cNvPr id="1460" name="Google Shape;1460;p38"/>
          <p:cNvPicPr preferRelativeResize="0"/>
          <p:nvPr/>
        </p:nvPicPr>
        <p:blipFill rotWithShape="1">
          <a:blip r:embed="rId3">
            <a:alphaModFix/>
          </a:blip>
          <a:srcRect b="0" l="0" r="0" t="0"/>
          <a:stretch/>
        </p:blipFill>
        <p:spPr>
          <a:xfrm>
            <a:off x="838200" y="2667000"/>
            <a:ext cx="13563600" cy="4333875"/>
          </a:xfrm>
          <a:prstGeom prst="rect">
            <a:avLst/>
          </a:prstGeom>
          <a:noFill/>
          <a:ln>
            <a:noFill/>
          </a:ln>
        </p:spPr>
      </p:pic>
      <p:sp>
        <p:nvSpPr>
          <p:cNvPr id="1461" name="Google Shape;1461;p38"/>
          <p:cNvSpPr/>
          <p:nvPr/>
        </p:nvSpPr>
        <p:spPr>
          <a:xfrm>
            <a:off x="838200" y="2324100"/>
            <a:ext cx="12858750" cy="3238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162736"/>
              </a:buClr>
              <a:buSzPts val="1875"/>
              <a:buFont typeface="Arial"/>
              <a:buNone/>
            </a:pPr>
            <a:r>
              <a:rPr b="1" lang="en-US" sz="1875">
                <a:solidFill>
                  <a:srgbClr val="162736"/>
                </a:solidFill>
                <a:latin typeface="Arial"/>
                <a:ea typeface="Arial"/>
                <a:cs typeface="Arial"/>
                <a:sym typeface="Arial"/>
              </a:rPr>
              <a:t>Доля оптимальных решений</a:t>
            </a:r>
            <a:endParaRPr/>
          </a:p>
        </p:txBody>
      </p:sp>
      <p:sp>
        <p:nvSpPr>
          <p:cNvPr id="1462" name="Google Shape;1462;p38"/>
          <p:cNvSpPr/>
          <p:nvPr/>
        </p:nvSpPr>
        <p:spPr>
          <a:xfrm>
            <a:off x="838200" y="7381875"/>
            <a:ext cx="13563600" cy="4762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567080"/>
              </a:buClr>
              <a:buSzPts val="1800"/>
              <a:buFont typeface="Arial"/>
              <a:buNone/>
            </a:pPr>
            <a:r>
              <a:rPr b="0" lang="en-US" sz="1800">
                <a:solidFill>
                  <a:srgbClr val="567080"/>
                </a:solidFill>
                <a:latin typeface="Arial"/>
                <a:ea typeface="Arial"/>
                <a:cs typeface="Arial"/>
                <a:sym typeface="Arial"/>
              </a:rPr>
              <a:t>1000 задач · классическая QTM · 26 моделей при W = 2²⁴</a:t>
            </a:r>
            <a:endParaRPr/>
          </a:p>
        </p:txBody>
      </p:sp>
      <p:sp>
        <p:nvSpPr>
          <p:cNvPr id="1463" name="Google Shape;1463;p38"/>
          <p:cNvSpPr/>
          <p:nvPr/>
        </p:nvSpPr>
        <p:spPr>
          <a:xfrm>
            <a:off x="838200" y="7934325"/>
            <a:ext cx="13563600" cy="9525"/>
          </a:xfrm>
          <a:custGeom>
            <a:rect b="b" l="l" r="r" t="t"/>
            <a:pathLst>
              <a:path extrusionOk="0" h="9525" w="13563600">
                <a:moveTo>
                  <a:pt x="0" y="0"/>
                </a:moveTo>
                <a:lnTo>
                  <a:pt x="13563600" y="0"/>
                </a:lnTo>
              </a:path>
            </a:pathLst>
          </a:custGeom>
          <a:noFill/>
          <a:ln cap="flat" cmpd="sng" w="9525">
            <a:solidFill>
              <a:srgbClr val="CCD4D7"/>
            </a:solidFill>
            <a:prstDash val="solid"/>
            <a:round/>
            <a:headEnd len="sm" w="sm" type="none"/>
            <a:tailEnd len="sm" w="sm" type="none"/>
          </a:ln>
        </p:spPr>
      </p:sp>
      <p:sp>
        <p:nvSpPr>
          <p:cNvPr id="1464" name="Google Shape;1464;p38"/>
          <p:cNvSpPr/>
          <p:nvPr/>
        </p:nvSpPr>
        <p:spPr>
          <a:xfrm>
            <a:off x="13620750" y="8039100"/>
            <a:ext cx="781050" cy="333375"/>
          </a:xfrm>
          <a:prstGeom prst="rect">
            <a:avLst/>
          </a:prstGeom>
          <a:noFill/>
          <a:ln>
            <a:noFill/>
          </a:ln>
        </p:spPr>
        <p:txBody>
          <a:bodyPr anchorCtr="0" anchor="t" bIns="0" lIns="0" spcFirstLastPara="1" rIns="0" wrap="square" tIns="0">
            <a:noAutofit/>
          </a:bodyPr>
          <a:lstStyle/>
          <a:p>
            <a:pPr indent="0" lvl="0" marL="0" marR="0" rtl="0" algn="r">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34</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A25"/>
        </a:solidFill>
      </p:bgPr>
    </p:bg>
    <p:spTree>
      <p:nvGrpSpPr>
        <p:cNvPr id="1469" name="Shape 1469"/>
        <p:cNvGrpSpPr/>
        <p:nvPr/>
      </p:nvGrpSpPr>
      <p:grpSpPr>
        <a:xfrm>
          <a:off x="0" y="0"/>
          <a:ext cx="0" cy="0"/>
          <a:chOff x="0" y="0"/>
          <a:chExt cx="0" cy="0"/>
        </a:xfrm>
      </p:grpSpPr>
      <p:sp>
        <p:nvSpPr>
          <p:cNvPr id="1470" name="Google Shape;1470;p39"/>
          <p:cNvSpPr/>
          <p:nvPr/>
        </p:nvSpPr>
        <p:spPr>
          <a:xfrm>
            <a:off x="838200" y="428625"/>
            <a:ext cx="13239750" cy="2857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350"/>
              <a:buFont typeface="Arial"/>
              <a:buNone/>
            </a:pPr>
            <a:r>
              <a:rPr b="1" lang="en-US" sz="1350">
                <a:solidFill>
                  <a:srgbClr val="A5B5C3"/>
                </a:solidFill>
                <a:latin typeface="Arial"/>
                <a:ea typeface="Arial"/>
                <a:cs typeface="Arial"/>
                <a:sym typeface="Arial"/>
              </a:rPr>
              <a:t>CAYLEYPY CUBE</a:t>
            </a:r>
            <a:endParaRPr/>
          </a:p>
        </p:txBody>
      </p:sp>
      <p:sp>
        <p:nvSpPr>
          <p:cNvPr id="1471" name="Google Shape;1471;p39"/>
          <p:cNvSpPr/>
          <p:nvPr/>
        </p:nvSpPr>
        <p:spPr>
          <a:xfrm>
            <a:off x="838200" y="1028700"/>
            <a:ext cx="13563600" cy="1295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3900"/>
              <a:buFont typeface="Arial"/>
              <a:buNone/>
            </a:pPr>
            <a:r>
              <a:rPr b="1" lang="en-US" sz="3900">
                <a:solidFill>
                  <a:srgbClr val="F4F0E7"/>
                </a:solidFill>
                <a:latin typeface="Arial"/>
                <a:ea typeface="Arial"/>
                <a:cs typeface="Arial"/>
                <a:sym typeface="Arial"/>
              </a:rPr>
              <a:t>CayleyPy Cube на 4×4×4 и 5×5×5</a:t>
            </a:r>
            <a:endParaRPr/>
          </a:p>
        </p:txBody>
      </p:sp>
      <p:sp>
        <p:nvSpPr>
          <p:cNvPr id="1472" name="Google Shape;1472;p39"/>
          <p:cNvSpPr/>
          <p:nvPr/>
        </p:nvSpPr>
        <p:spPr>
          <a:xfrm>
            <a:off x="838200" y="7181850"/>
            <a:ext cx="13563600" cy="695325"/>
          </a:xfrm>
          <a:prstGeom prst="rect">
            <a:avLst/>
          </a:prstGeom>
          <a:noFill/>
          <a:ln>
            <a:noFill/>
          </a:ln>
        </p:spPr>
        <p:txBody>
          <a:bodyPr anchorCtr="0" anchor="t" bIns="0" lIns="0" spcFirstLastPara="1" rIns="0" wrap="square" tIns="0">
            <a:noAutofit/>
          </a:bodyPr>
          <a:lstStyle/>
          <a:p>
            <a:pPr indent="0" lvl="0" marL="0" marR="0" rtl="0" algn="l">
              <a:lnSpc>
                <a:spcPct val="108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Сплошная: случайный ансамбль · пунктир: лучший · тень: ±1 стандартная ошибка</a:t>
            </a:r>
            <a:endParaRPr/>
          </a:p>
          <a:p>
            <a:pPr indent="0" lvl="0" marL="0" marR="0" rtl="0" algn="l">
              <a:lnSpc>
                <a:spcPct val="108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4×4×4 / 5×5×5: UQTM · W = 2²⁴ · обучено 29 / 69 моделей</a:t>
            </a:r>
            <a:endParaRPr/>
          </a:p>
        </p:txBody>
      </p:sp>
      <p:sp>
        <p:nvSpPr>
          <p:cNvPr id="1473" name="Google Shape;1473;p39"/>
          <p:cNvSpPr/>
          <p:nvPr/>
        </p:nvSpPr>
        <p:spPr>
          <a:xfrm>
            <a:off x="838200" y="7934325"/>
            <a:ext cx="13563600" cy="9525"/>
          </a:xfrm>
          <a:custGeom>
            <a:rect b="b" l="l" r="r" t="t"/>
            <a:pathLst>
              <a:path extrusionOk="0" h="9525" w="13563600">
                <a:moveTo>
                  <a:pt x="0" y="0"/>
                </a:moveTo>
                <a:lnTo>
                  <a:pt x="13563600" y="0"/>
                </a:lnTo>
              </a:path>
            </a:pathLst>
          </a:custGeom>
          <a:noFill/>
          <a:ln cap="flat" cmpd="sng" w="9525">
            <a:solidFill>
              <a:srgbClr val="CCD4D7"/>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p>
        </p:txBody>
      </p:sp>
      <p:pic>
        <p:nvPicPr>
          <p:cNvPr id="1474" name="Google Shape;1474;p39"/>
          <p:cNvPicPr preferRelativeResize="0"/>
          <p:nvPr/>
        </p:nvPicPr>
        <p:blipFill rotWithShape="1">
          <a:blip r:embed="rId3">
            <a:alphaModFix/>
          </a:blip>
          <a:srcRect b="0" l="0" r="0" t="0"/>
          <a:stretch/>
        </p:blipFill>
        <p:spPr>
          <a:xfrm>
            <a:off x="838200" y="2588995"/>
            <a:ext cx="13563600" cy="3889810"/>
          </a:xfrm>
          <a:prstGeom prst="rect">
            <a:avLst/>
          </a:prstGeom>
          <a:noFill/>
          <a:ln>
            <a:noFill/>
          </a:ln>
        </p:spPr>
      </p:pic>
      <p:sp>
        <p:nvSpPr>
          <p:cNvPr id="1475" name="Google Shape;1475;p39"/>
          <p:cNvSpPr/>
          <p:nvPr/>
        </p:nvSpPr>
        <p:spPr>
          <a:xfrm>
            <a:off x="838200" y="3468430"/>
            <a:ext cx="360794" cy="2187314"/>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6" name="Google Shape;1476;p39"/>
          <p:cNvSpPr/>
          <p:nvPr/>
        </p:nvSpPr>
        <p:spPr>
          <a:xfrm rot="-5400000">
            <a:off x="0" y="4381690"/>
            <a:ext cx="2187314" cy="360794"/>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162736"/>
              </a:buClr>
              <a:buSzPts val="1509"/>
              <a:buFont typeface="Arial"/>
              <a:buNone/>
            </a:pPr>
            <a:r>
              <a:rPr b="0" lang="en-US" sz="1509">
                <a:solidFill>
                  <a:srgbClr val="162736"/>
                </a:solidFill>
                <a:latin typeface="Arial"/>
                <a:ea typeface="Arial"/>
                <a:cs typeface="Arial"/>
                <a:sym typeface="Arial"/>
              </a:rPr>
              <a:t>Средняя длина</a:t>
            </a:r>
            <a:endParaRPr/>
          </a:p>
        </p:txBody>
      </p:sp>
      <p:sp>
        <p:nvSpPr>
          <p:cNvPr id="1477" name="Google Shape;1477;p39"/>
          <p:cNvSpPr/>
          <p:nvPr/>
        </p:nvSpPr>
        <p:spPr>
          <a:xfrm>
            <a:off x="5551072" y="3378232"/>
            <a:ext cx="360794" cy="2378986"/>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8" name="Google Shape;1478;p39"/>
          <p:cNvSpPr/>
          <p:nvPr/>
        </p:nvSpPr>
        <p:spPr>
          <a:xfrm rot="-5400000">
            <a:off x="4541976" y="4387327"/>
            <a:ext cx="2378986" cy="360794"/>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162736"/>
              </a:buClr>
              <a:buSzPts val="1509"/>
              <a:buFont typeface="Arial"/>
              <a:buNone/>
            </a:pPr>
            <a:r>
              <a:rPr b="0" lang="en-US" sz="1509">
                <a:solidFill>
                  <a:srgbClr val="162736"/>
                </a:solidFill>
                <a:latin typeface="Arial"/>
                <a:ea typeface="Arial"/>
                <a:cs typeface="Arial"/>
                <a:sym typeface="Arial"/>
              </a:rPr>
              <a:t>Средняя длина</a:t>
            </a:r>
            <a:endParaRPr/>
          </a:p>
        </p:txBody>
      </p:sp>
      <p:sp>
        <p:nvSpPr>
          <p:cNvPr id="1479" name="Google Shape;1479;p39"/>
          <p:cNvSpPr/>
          <p:nvPr/>
        </p:nvSpPr>
        <p:spPr>
          <a:xfrm>
            <a:off x="10106096" y="3321858"/>
            <a:ext cx="405893" cy="2480459"/>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0" name="Google Shape;1480;p39"/>
          <p:cNvSpPr/>
          <p:nvPr/>
        </p:nvSpPr>
        <p:spPr>
          <a:xfrm rot="-5400000">
            <a:off x="9068813" y="4359140"/>
            <a:ext cx="2480459" cy="405893"/>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162736"/>
              </a:buClr>
              <a:buSzPts val="1509"/>
              <a:buFont typeface="Arial"/>
              <a:buNone/>
            </a:pPr>
            <a:r>
              <a:rPr b="0" lang="en-US" sz="1509">
                <a:solidFill>
                  <a:srgbClr val="162736"/>
                </a:solidFill>
                <a:latin typeface="Arial"/>
                <a:ea typeface="Arial"/>
                <a:cs typeface="Arial"/>
                <a:sym typeface="Arial"/>
              </a:rPr>
              <a:t>Средняя длина</a:t>
            </a:r>
            <a:endParaRPr/>
          </a:p>
        </p:txBody>
      </p:sp>
      <p:sp>
        <p:nvSpPr>
          <p:cNvPr id="1481" name="Google Shape;1481;p39"/>
          <p:cNvSpPr/>
          <p:nvPr/>
        </p:nvSpPr>
        <p:spPr>
          <a:xfrm>
            <a:off x="1740185" y="6174385"/>
            <a:ext cx="2931451" cy="30442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2" name="Google Shape;1482;p39"/>
          <p:cNvSpPr/>
          <p:nvPr/>
        </p:nvSpPr>
        <p:spPr>
          <a:xfrm>
            <a:off x="1740185" y="6174385"/>
            <a:ext cx="2931451" cy="30442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162736"/>
              </a:buClr>
              <a:buSzPts val="1598"/>
              <a:buFont typeface="Arial"/>
              <a:buNone/>
            </a:pPr>
            <a:r>
              <a:rPr b="0" lang="en-US" sz="1598">
                <a:solidFill>
                  <a:srgbClr val="162736"/>
                </a:solidFill>
                <a:latin typeface="Arial"/>
                <a:ea typeface="Arial"/>
                <a:cs typeface="Arial"/>
                <a:sym typeface="Arial"/>
              </a:rPr>
              <a:t>Число моделей</a:t>
            </a:r>
            <a:endParaRPr/>
          </a:p>
        </p:txBody>
      </p:sp>
      <p:sp>
        <p:nvSpPr>
          <p:cNvPr id="1483" name="Google Shape;1483;p39"/>
          <p:cNvSpPr/>
          <p:nvPr/>
        </p:nvSpPr>
        <p:spPr>
          <a:xfrm>
            <a:off x="6250110" y="6174385"/>
            <a:ext cx="3156948" cy="30442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4" name="Google Shape;1484;p39"/>
          <p:cNvSpPr/>
          <p:nvPr/>
        </p:nvSpPr>
        <p:spPr>
          <a:xfrm>
            <a:off x="6250110" y="6174385"/>
            <a:ext cx="3156948" cy="30442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162736"/>
              </a:buClr>
              <a:buSzPts val="1598"/>
              <a:buFont typeface="Arial"/>
              <a:buNone/>
            </a:pPr>
            <a:r>
              <a:rPr b="0" lang="en-US" sz="1598">
                <a:solidFill>
                  <a:srgbClr val="162736"/>
                </a:solidFill>
                <a:latin typeface="Arial"/>
                <a:ea typeface="Arial"/>
                <a:cs typeface="Arial"/>
                <a:sym typeface="Arial"/>
              </a:rPr>
              <a:t>Число моделей</a:t>
            </a:r>
            <a:endParaRPr/>
          </a:p>
        </p:txBody>
      </p:sp>
      <p:sp>
        <p:nvSpPr>
          <p:cNvPr id="1485" name="Google Shape;1485;p39"/>
          <p:cNvSpPr/>
          <p:nvPr/>
        </p:nvSpPr>
        <p:spPr>
          <a:xfrm>
            <a:off x="10985532" y="6174385"/>
            <a:ext cx="3156948" cy="30442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6" name="Google Shape;1486;p39"/>
          <p:cNvSpPr/>
          <p:nvPr/>
        </p:nvSpPr>
        <p:spPr>
          <a:xfrm>
            <a:off x="10985532" y="6174385"/>
            <a:ext cx="3156948" cy="30442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162736"/>
              </a:buClr>
              <a:buSzPts val="1598"/>
              <a:buFont typeface="Arial"/>
              <a:buNone/>
            </a:pPr>
            <a:r>
              <a:rPr b="0" lang="en-US" sz="1598">
                <a:solidFill>
                  <a:srgbClr val="162736"/>
                </a:solidFill>
                <a:latin typeface="Arial"/>
                <a:ea typeface="Arial"/>
                <a:cs typeface="Arial"/>
                <a:sym typeface="Arial"/>
              </a:rPr>
              <a:t>Число моделей</a:t>
            </a:r>
            <a:endParaRPr/>
          </a:p>
        </p:txBody>
      </p:sp>
      <p:sp>
        <p:nvSpPr>
          <p:cNvPr id="1487" name="Google Shape;1487;p39"/>
          <p:cNvSpPr/>
          <p:nvPr/>
        </p:nvSpPr>
        <p:spPr>
          <a:xfrm>
            <a:off x="838200" y="6619875"/>
            <a:ext cx="6515100" cy="7429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2175"/>
              <a:buFont typeface="Arial"/>
              <a:buNone/>
            </a:pPr>
            <a:r>
              <a:rPr b="1" lang="en-US" sz="2175">
                <a:solidFill>
                  <a:srgbClr val="F4F0E7"/>
                </a:solidFill>
                <a:latin typeface="Arial"/>
                <a:ea typeface="Arial"/>
                <a:cs typeface="Arial"/>
                <a:sym typeface="Arial"/>
              </a:rPr>
              <a:t>4×4×4: 53,5 → 46,5</a:t>
            </a:r>
            <a:endParaRPr/>
          </a:p>
        </p:txBody>
      </p:sp>
      <p:sp>
        <p:nvSpPr>
          <p:cNvPr id="1488" name="Google Shape;1488;p39"/>
          <p:cNvSpPr/>
          <p:nvPr/>
        </p:nvSpPr>
        <p:spPr>
          <a:xfrm>
            <a:off x="7620000" y="6619875"/>
            <a:ext cx="6515100" cy="7429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2175"/>
              <a:buFont typeface="Arial"/>
              <a:buNone/>
            </a:pPr>
            <a:r>
              <a:rPr b="1" lang="en-US" sz="2175">
                <a:solidFill>
                  <a:srgbClr val="F4F0E7"/>
                </a:solidFill>
                <a:latin typeface="Arial"/>
                <a:ea typeface="Arial"/>
                <a:cs typeface="Arial"/>
                <a:sym typeface="Arial"/>
              </a:rPr>
              <a:t>5×5×5: 96,6 → 92,2</a:t>
            </a:r>
            <a:endParaRPr/>
          </a:p>
        </p:txBody>
      </p:sp>
      <p:sp>
        <p:nvSpPr>
          <p:cNvPr id="1489" name="Google Shape;1489;p39"/>
          <p:cNvSpPr/>
          <p:nvPr/>
        </p:nvSpPr>
        <p:spPr>
          <a:xfrm>
            <a:off x="13620750" y="8039100"/>
            <a:ext cx="781050" cy="333375"/>
          </a:xfrm>
          <a:prstGeom prst="rect">
            <a:avLst/>
          </a:prstGeom>
          <a:noFill/>
          <a:ln>
            <a:noFill/>
          </a:ln>
        </p:spPr>
        <p:txBody>
          <a:bodyPr anchorCtr="0" anchor="t" bIns="0" lIns="0" spcFirstLastPara="1" rIns="0" wrap="square" tIns="0">
            <a:noAutofit/>
          </a:bodyPr>
          <a:lstStyle/>
          <a:p>
            <a:pPr indent="0" lvl="0" marL="0" marR="0" rtl="0" algn="r">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35</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A25"/>
        </a:solidFill>
      </p:bgPr>
    </p:bg>
    <p:spTree>
      <p:nvGrpSpPr>
        <p:cNvPr id="1494" name="Shape 1494"/>
        <p:cNvGrpSpPr/>
        <p:nvPr/>
      </p:nvGrpSpPr>
      <p:grpSpPr>
        <a:xfrm>
          <a:off x="0" y="0"/>
          <a:ext cx="0" cy="0"/>
          <a:chOff x="0" y="0"/>
          <a:chExt cx="0" cy="0"/>
        </a:xfrm>
      </p:grpSpPr>
      <p:sp>
        <p:nvSpPr>
          <p:cNvPr id="1495" name="Google Shape;1495;p40"/>
          <p:cNvSpPr/>
          <p:nvPr/>
        </p:nvSpPr>
        <p:spPr>
          <a:xfrm>
            <a:off x="838200" y="476250"/>
            <a:ext cx="13335000" cy="3333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350"/>
              <a:buFont typeface="Arial"/>
              <a:buNone/>
            </a:pPr>
            <a:r>
              <a:rPr b="1" lang="en-US" sz="1350">
                <a:solidFill>
                  <a:srgbClr val="A5B5C3"/>
                </a:solidFill>
                <a:latin typeface="Arial"/>
                <a:ea typeface="Arial"/>
                <a:cs typeface="Arial"/>
                <a:sym typeface="Arial"/>
              </a:rPr>
              <a:t>CAYLEYPY CUBE</a:t>
            </a:r>
            <a:endParaRPr/>
          </a:p>
        </p:txBody>
      </p:sp>
      <p:sp>
        <p:nvSpPr>
          <p:cNvPr id="1496" name="Google Shape;1496;p40"/>
          <p:cNvSpPr/>
          <p:nvPr/>
        </p:nvSpPr>
        <p:spPr>
          <a:xfrm>
            <a:off x="838200" y="1057275"/>
            <a:ext cx="13563600" cy="1295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3900"/>
              <a:buFont typeface="Arial"/>
              <a:buNone/>
            </a:pPr>
            <a:r>
              <a:rPr b="1" lang="en-US" sz="3900">
                <a:solidFill>
                  <a:srgbClr val="F4F0E7"/>
                </a:solidFill>
                <a:latin typeface="Arial"/>
                <a:ea typeface="Arial"/>
                <a:cs typeface="Arial"/>
                <a:sym typeface="Arial"/>
              </a:rPr>
              <a:t>Общий интерфейс для разных графов</a:t>
            </a:r>
            <a:endParaRPr/>
          </a:p>
        </p:txBody>
      </p:sp>
      <p:sp>
        <p:nvSpPr>
          <p:cNvPr id="1497" name="Google Shape;1497;p40"/>
          <p:cNvSpPr/>
          <p:nvPr/>
        </p:nvSpPr>
        <p:spPr>
          <a:xfrm>
            <a:off x="838200" y="7934325"/>
            <a:ext cx="13563600" cy="9525"/>
          </a:xfrm>
          <a:custGeom>
            <a:rect b="b" l="l" r="r" t="t"/>
            <a:pathLst>
              <a:path extrusionOk="0" h="9525" w="13563600">
                <a:moveTo>
                  <a:pt x="0" y="0"/>
                </a:moveTo>
                <a:lnTo>
                  <a:pt x="13563600" y="0"/>
                </a:lnTo>
              </a:path>
            </a:pathLst>
          </a:custGeom>
          <a:noFill/>
          <a:ln cap="flat" cmpd="sng" w="9525">
            <a:solidFill>
              <a:srgbClr val="354857"/>
            </a:solidFill>
            <a:prstDash val="solid"/>
            <a:round/>
            <a:headEnd len="sm" w="sm" type="none"/>
            <a:tailEnd len="sm" w="sm" type="none"/>
          </a:ln>
        </p:spPr>
      </p:sp>
      <p:sp>
        <p:nvSpPr>
          <p:cNvPr id="1498" name="Google Shape;1498;p40"/>
          <p:cNvSpPr/>
          <p:nvPr/>
        </p:nvSpPr>
        <p:spPr>
          <a:xfrm>
            <a:off x="13620750" y="8039100"/>
            <a:ext cx="781050" cy="333375"/>
          </a:xfrm>
          <a:prstGeom prst="rect">
            <a:avLst/>
          </a:prstGeom>
          <a:noFill/>
          <a:ln>
            <a:noFill/>
          </a:ln>
        </p:spPr>
        <p:txBody>
          <a:bodyPr anchorCtr="0" anchor="t" bIns="0" lIns="0" spcFirstLastPara="1" rIns="0" wrap="square" tIns="0">
            <a:noAutofit/>
          </a:bodyPr>
          <a:lstStyle/>
          <a:p>
            <a:pPr indent="0" lvl="0" marL="0" marR="0" rtl="0" algn="r">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36</a:t>
            </a:r>
            <a:endParaRPr/>
          </a:p>
        </p:txBody>
      </p:sp>
      <p:sp>
        <p:nvSpPr>
          <p:cNvPr id="1499" name="Google Shape;1499;p40"/>
          <p:cNvSpPr/>
          <p:nvPr/>
        </p:nvSpPr>
        <p:spPr>
          <a:xfrm>
            <a:off x="838200" y="2914650"/>
            <a:ext cx="4572000" cy="533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79BFFF"/>
              </a:buClr>
              <a:buSzPts val="2700"/>
              <a:buFont typeface="Arial"/>
              <a:buNone/>
            </a:pPr>
            <a:r>
              <a:rPr b="1" lang="en-US" sz="2700">
                <a:solidFill>
                  <a:srgbClr val="79BFFF"/>
                </a:solidFill>
                <a:latin typeface="Arial"/>
                <a:ea typeface="Arial"/>
                <a:cs typeface="Arial"/>
                <a:sym typeface="Arial"/>
              </a:rPr>
              <a:t>Кубики</a:t>
            </a:r>
            <a:endParaRPr/>
          </a:p>
        </p:txBody>
      </p:sp>
      <p:sp>
        <p:nvSpPr>
          <p:cNvPr id="1500" name="Google Shape;1500;p40"/>
          <p:cNvSpPr/>
          <p:nvPr/>
        </p:nvSpPr>
        <p:spPr>
          <a:xfrm>
            <a:off x="838200" y="3829050"/>
            <a:ext cx="5715000" cy="533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F9FFF"/>
              </a:buClr>
              <a:buSzPts val="2700"/>
              <a:buFont typeface="Arial"/>
              <a:buNone/>
            </a:pPr>
            <a:r>
              <a:rPr b="1" lang="en-US" sz="2700">
                <a:solidFill>
                  <a:srgbClr val="AF9FFF"/>
                </a:solidFill>
                <a:latin typeface="Arial"/>
                <a:ea typeface="Arial"/>
                <a:cs typeface="Arial"/>
                <a:sym typeface="Arial"/>
              </a:rPr>
              <a:t>LRX и Pancake</a:t>
            </a:r>
            <a:endParaRPr/>
          </a:p>
        </p:txBody>
      </p:sp>
      <p:sp>
        <p:nvSpPr>
          <p:cNvPr id="1501" name="Google Shape;1501;p40"/>
          <p:cNvSpPr/>
          <p:nvPr/>
        </p:nvSpPr>
        <p:spPr>
          <a:xfrm>
            <a:off x="838200" y="4743450"/>
            <a:ext cx="6477000" cy="9906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6C86B"/>
              </a:buClr>
              <a:buSzPts val="2700"/>
              <a:buFont typeface="Arial"/>
              <a:buNone/>
            </a:pPr>
            <a:r>
              <a:rPr b="1" lang="en-US" sz="2700">
                <a:solidFill>
                  <a:srgbClr val="F6C86B"/>
                </a:solidFill>
                <a:latin typeface="Arial"/>
                <a:ea typeface="Arial"/>
                <a:cs typeface="Arial"/>
                <a:sym typeface="Arial"/>
              </a:rPr>
              <a:t>Другие перестановочные</a:t>
            </a:r>
            <a:endParaRPr/>
          </a:p>
          <a:p>
            <a:pPr indent="0" lvl="0" marL="0" marR="0" rtl="0" algn="l">
              <a:lnSpc>
                <a:spcPct val="112000"/>
              </a:lnSpc>
              <a:spcBef>
                <a:spcPts val="0"/>
              </a:spcBef>
              <a:spcAft>
                <a:spcPts val="0"/>
              </a:spcAft>
              <a:buClr>
                <a:srgbClr val="F6C86B"/>
              </a:buClr>
              <a:buSzPts val="2700"/>
              <a:buFont typeface="Arial"/>
              <a:buNone/>
            </a:pPr>
            <a:r>
              <a:rPr b="1" lang="en-US" sz="2700">
                <a:solidFill>
                  <a:srgbClr val="F6C86B"/>
                </a:solidFill>
                <a:latin typeface="Arial"/>
                <a:ea typeface="Arial"/>
                <a:cs typeface="Arial"/>
                <a:sym typeface="Arial"/>
              </a:rPr>
              <a:t>головоломки</a:t>
            </a:r>
            <a:endParaRPr/>
          </a:p>
        </p:txBody>
      </p:sp>
      <p:sp>
        <p:nvSpPr>
          <p:cNvPr id="1502" name="Google Shape;1502;p40"/>
          <p:cNvSpPr/>
          <p:nvPr/>
        </p:nvSpPr>
        <p:spPr>
          <a:xfrm>
            <a:off x="7124700" y="2743200"/>
            <a:ext cx="9525" cy="4257675"/>
          </a:xfrm>
          <a:custGeom>
            <a:rect b="b" l="l" r="r" t="t"/>
            <a:pathLst>
              <a:path extrusionOk="0" h="4257675" w="9525">
                <a:moveTo>
                  <a:pt x="0" y="0"/>
                </a:moveTo>
                <a:lnTo>
                  <a:pt x="0" y="4257675"/>
                </a:lnTo>
              </a:path>
            </a:pathLst>
          </a:custGeom>
          <a:noFill/>
          <a:ln cap="flat" cmpd="sng" w="9525">
            <a:solidFill>
              <a:srgbClr val="354857"/>
            </a:solidFill>
            <a:prstDash val="solid"/>
            <a:round/>
            <a:headEnd len="sm" w="sm" type="none"/>
            <a:tailEnd len="sm" w="sm" type="none"/>
          </a:ln>
        </p:spPr>
      </p:sp>
      <p:sp>
        <p:nvSpPr>
          <p:cNvPr id="1503" name="Google Shape;1503;p40"/>
          <p:cNvSpPr/>
          <p:nvPr/>
        </p:nvSpPr>
        <p:spPr>
          <a:xfrm>
            <a:off x="8134350" y="2914650"/>
            <a:ext cx="6191250" cy="5143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64DEC3"/>
              </a:buClr>
              <a:buSzPts val="2850"/>
              <a:buFont typeface="Arial"/>
              <a:buNone/>
            </a:pPr>
            <a:r>
              <a:rPr b="1" lang="en-US" sz="2850">
                <a:solidFill>
                  <a:srgbClr val="64DEC3"/>
                </a:solidFill>
                <a:latin typeface="Arial"/>
                <a:ea typeface="Arial"/>
                <a:cs typeface="Arial"/>
                <a:sym typeface="Arial"/>
              </a:rPr>
              <a:t>Описание среды</a:t>
            </a:r>
            <a:endParaRPr/>
          </a:p>
        </p:txBody>
      </p:sp>
      <p:sp>
        <p:nvSpPr>
          <p:cNvPr id="1504" name="Google Shape;1504;p40"/>
          <p:cNvSpPr/>
          <p:nvPr/>
        </p:nvSpPr>
        <p:spPr>
          <a:xfrm>
            <a:off x="8134350" y="3800475"/>
            <a:ext cx="6191250" cy="16859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2475"/>
              <a:buFont typeface="Arial"/>
              <a:buNone/>
            </a:pPr>
            <a:r>
              <a:rPr b="0" lang="en-US" sz="2475">
                <a:solidFill>
                  <a:srgbClr val="F4F0E7"/>
                </a:solidFill>
                <a:latin typeface="Arial"/>
                <a:ea typeface="Arial"/>
                <a:cs typeface="Arial"/>
                <a:sym typeface="Arial"/>
              </a:rPr>
              <a:t>Вектор состояния</a:t>
            </a:r>
            <a:endParaRPr/>
          </a:p>
          <a:p>
            <a:pPr indent="0" lvl="0" marL="0" marR="0" rtl="0" algn="l">
              <a:lnSpc>
                <a:spcPct val="112000"/>
              </a:lnSpc>
              <a:spcBef>
                <a:spcPts val="0"/>
              </a:spcBef>
              <a:spcAft>
                <a:spcPts val="0"/>
              </a:spcAft>
              <a:buClr>
                <a:srgbClr val="F4F0E7"/>
              </a:buClr>
              <a:buSzPts val="2475"/>
              <a:buFont typeface="Arial"/>
              <a:buNone/>
            </a:pPr>
            <a:r>
              <a:rPr b="0" lang="en-US" sz="2475">
                <a:solidFill>
                  <a:srgbClr val="F4F0E7"/>
                </a:solidFill>
                <a:latin typeface="Arial"/>
                <a:ea typeface="Arial"/>
                <a:cs typeface="Arial"/>
                <a:sym typeface="Arial"/>
              </a:rPr>
              <a:t>Генераторы-перестановки</a:t>
            </a:r>
            <a:endParaRPr/>
          </a:p>
          <a:p>
            <a:pPr indent="0" lvl="0" marL="0" marR="0" rtl="0" algn="l">
              <a:lnSpc>
                <a:spcPct val="112000"/>
              </a:lnSpc>
              <a:spcBef>
                <a:spcPts val="0"/>
              </a:spcBef>
              <a:spcAft>
                <a:spcPts val="0"/>
              </a:spcAft>
              <a:buClr>
                <a:srgbClr val="F4F0E7"/>
              </a:buClr>
              <a:buSzPts val="2475"/>
              <a:buFont typeface="Arial"/>
              <a:buNone/>
            </a:pPr>
            <a:r>
              <a:rPr b="0" lang="en-US" sz="2475">
                <a:solidFill>
                  <a:srgbClr val="F4F0E7"/>
                </a:solidFill>
                <a:latin typeface="Arial"/>
                <a:ea typeface="Arial"/>
                <a:cs typeface="Arial"/>
                <a:sym typeface="Arial"/>
              </a:rPr>
              <a:t>Проверяемая цель</a:t>
            </a:r>
            <a:endParaRPr/>
          </a:p>
        </p:txBody>
      </p:sp>
      <p:sp>
        <p:nvSpPr>
          <p:cNvPr id="1505" name="Google Shape;1505;p40"/>
          <p:cNvSpPr/>
          <p:nvPr/>
        </p:nvSpPr>
        <p:spPr>
          <a:xfrm>
            <a:off x="8134350" y="6296025"/>
            <a:ext cx="6191250" cy="6191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2250"/>
              <a:buFont typeface="Arial"/>
              <a:buNone/>
            </a:pPr>
            <a:r>
              <a:rPr b="0" lang="en-US" sz="2250">
                <a:solidFill>
                  <a:srgbClr val="A5B5C3"/>
                </a:solidFill>
                <a:latin typeface="Arial"/>
                <a:ea typeface="Arial"/>
                <a:cs typeface="Arial"/>
                <a:sym typeface="Arial"/>
              </a:rPr>
              <a:t>Dataset → ResMLP → Beam Search</a:t>
            </a:r>
            <a:endParaRPr/>
          </a:p>
        </p:txBody>
      </p:sp>
      <p:sp>
        <p:nvSpPr>
          <p:cNvPr id="1506" name="Google Shape;1506;p40"/>
          <p:cNvSpPr/>
          <p:nvPr/>
        </p:nvSpPr>
        <p:spPr>
          <a:xfrm>
            <a:off x="838200" y="7353300"/>
            <a:ext cx="13563600" cy="5048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800"/>
              <a:buFont typeface="Arial"/>
              <a:buNone/>
            </a:pPr>
            <a:r>
              <a:rPr b="0" lang="en-US" sz="1800">
                <a:solidFill>
                  <a:srgbClr val="A5B5C3"/>
                </a:solidFill>
                <a:latin typeface="Arial"/>
                <a:ea typeface="Arial"/>
                <a:cs typeface="Arial"/>
                <a:sym typeface="Arial"/>
              </a:rPr>
              <a:t>Переносится алгоритмический цикл · веса и бюджет подбираются для каждой среды</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A25"/>
        </a:solidFill>
      </p:bgPr>
    </p:bg>
    <p:spTree>
      <p:nvGrpSpPr>
        <p:cNvPr id="1511" name="Shape 1511"/>
        <p:cNvGrpSpPr/>
        <p:nvPr/>
      </p:nvGrpSpPr>
      <p:grpSpPr>
        <a:xfrm>
          <a:off x="0" y="0"/>
          <a:ext cx="0" cy="0"/>
          <a:chOff x="0" y="0"/>
          <a:chExt cx="0" cy="0"/>
        </a:xfrm>
      </p:grpSpPr>
      <p:sp>
        <p:nvSpPr>
          <p:cNvPr id="1512" name="Google Shape;1512;p41"/>
          <p:cNvSpPr/>
          <p:nvPr/>
        </p:nvSpPr>
        <p:spPr>
          <a:xfrm>
            <a:off x="838200" y="476250"/>
            <a:ext cx="13335000" cy="3333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350"/>
              <a:buFont typeface="Arial"/>
              <a:buNone/>
            </a:pPr>
            <a:r>
              <a:rPr b="1" lang="en-US" sz="1350">
                <a:solidFill>
                  <a:srgbClr val="A5B5C3"/>
                </a:solidFill>
                <a:latin typeface="Arial"/>
                <a:ea typeface="Arial"/>
                <a:cs typeface="Arial"/>
                <a:sym typeface="Arial"/>
              </a:rPr>
              <a:t>МОИ ИССЛЕДОВАНИЯ</a:t>
            </a:r>
            <a:endParaRPr/>
          </a:p>
        </p:txBody>
      </p:sp>
      <p:sp>
        <p:nvSpPr>
          <p:cNvPr id="1513" name="Google Shape;1513;p41"/>
          <p:cNvSpPr/>
          <p:nvPr/>
        </p:nvSpPr>
        <p:spPr>
          <a:xfrm>
            <a:off x="838200" y="2247900"/>
            <a:ext cx="2667000" cy="15240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64DEC3"/>
              </a:buClr>
              <a:buSzPts val="9300"/>
              <a:buFont typeface="Arial"/>
              <a:buNone/>
            </a:pPr>
            <a:r>
              <a:rPr b="1" lang="en-US" sz="9300">
                <a:solidFill>
                  <a:srgbClr val="64DEC3"/>
                </a:solidFill>
                <a:latin typeface="Arial"/>
                <a:ea typeface="Arial"/>
                <a:cs typeface="Arial"/>
                <a:sym typeface="Arial"/>
              </a:rPr>
              <a:t>04</a:t>
            </a:r>
            <a:endParaRPr/>
          </a:p>
        </p:txBody>
      </p:sp>
      <p:sp>
        <p:nvSpPr>
          <p:cNvPr id="1514" name="Google Shape;1514;p41"/>
          <p:cNvSpPr/>
          <p:nvPr/>
        </p:nvSpPr>
        <p:spPr>
          <a:xfrm>
            <a:off x="4191000" y="2228850"/>
            <a:ext cx="10172700" cy="23812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5700"/>
              <a:buFont typeface="Arial"/>
              <a:buNone/>
            </a:pPr>
            <a:r>
              <a:rPr b="1" lang="en-US" sz="5700">
                <a:solidFill>
                  <a:srgbClr val="F4F0E7"/>
                </a:solidFill>
                <a:latin typeface="Arial"/>
                <a:ea typeface="Arial"/>
                <a:cs typeface="Arial"/>
                <a:sym typeface="Arial"/>
              </a:rPr>
              <a:t>Мои исследования</a:t>
            </a:r>
            <a:endParaRPr/>
          </a:p>
        </p:txBody>
      </p:sp>
      <p:sp>
        <p:nvSpPr>
          <p:cNvPr id="1515" name="Google Shape;1515;p41"/>
          <p:cNvSpPr/>
          <p:nvPr/>
        </p:nvSpPr>
        <p:spPr>
          <a:xfrm>
            <a:off x="4191000" y="5715000"/>
            <a:ext cx="10172700" cy="9525"/>
          </a:xfrm>
          <a:custGeom>
            <a:rect b="b" l="l" r="r" t="t"/>
            <a:pathLst>
              <a:path extrusionOk="0" h="9525" w="10172700">
                <a:moveTo>
                  <a:pt x="0" y="0"/>
                </a:moveTo>
                <a:lnTo>
                  <a:pt x="10172700" y="0"/>
                </a:lnTo>
              </a:path>
            </a:pathLst>
          </a:custGeom>
          <a:noFill/>
          <a:ln cap="flat" cmpd="sng" w="19050">
            <a:solidFill>
              <a:srgbClr val="354857"/>
            </a:solidFill>
            <a:prstDash val="solid"/>
            <a:round/>
            <a:headEnd len="sm" w="sm" type="none"/>
            <a:tailEnd len="sm" w="sm" type="none"/>
          </a:ln>
        </p:spPr>
      </p:sp>
      <p:sp>
        <p:nvSpPr>
          <p:cNvPr id="1516" name="Google Shape;1516;p41"/>
          <p:cNvSpPr/>
          <p:nvPr/>
        </p:nvSpPr>
        <p:spPr>
          <a:xfrm>
            <a:off x="4191000" y="6276975"/>
            <a:ext cx="10001250" cy="10477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2325"/>
              <a:buFont typeface="Arial"/>
              <a:buNone/>
            </a:pPr>
            <a:r>
              <a:rPr b="0" lang="en-US" sz="2325">
                <a:solidFill>
                  <a:srgbClr val="A5B5C3"/>
                </a:solidFill>
                <a:latin typeface="Arial"/>
                <a:ea typeface="Arial"/>
                <a:cs typeface="Arial"/>
                <a:sym typeface="Arial"/>
              </a:rPr>
              <a:t>Dataset, модель и модификации Beam Search</a:t>
            </a:r>
            <a:endParaRPr/>
          </a:p>
        </p:txBody>
      </p:sp>
      <p:sp>
        <p:nvSpPr>
          <p:cNvPr id="1517" name="Google Shape;1517;p41"/>
          <p:cNvSpPr/>
          <p:nvPr/>
        </p:nvSpPr>
        <p:spPr>
          <a:xfrm>
            <a:off x="838200" y="7934325"/>
            <a:ext cx="13563600" cy="9525"/>
          </a:xfrm>
          <a:custGeom>
            <a:rect b="b" l="l" r="r" t="t"/>
            <a:pathLst>
              <a:path extrusionOk="0" h="9525" w="13563600">
                <a:moveTo>
                  <a:pt x="0" y="0"/>
                </a:moveTo>
                <a:lnTo>
                  <a:pt x="13563600" y="0"/>
                </a:lnTo>
              </a:path>
            </a:pathLst>
          </a:custGeom>
          <a:noFill/>
          <a:ln cap="flat" cmpd="sng" w="9525">
            <a:solidFill>
              <a:srgbClr val="354857"/>
            </a:solidFill>
            <a:prstDash val="solid"/>
            <a:round/>
            <a:headEnd len="sm" w="sm" type="none"/>
            <a:tailEnd len="sm" w="sm" type="none"/>
          </a:ln>
        </p:spPr>
      </p:sp>
      <p:sp>
        <p:nvSpPr>
          <p:cNvPr id="1518" name="Google Shape;1518;p41"/>
          <p:cNvSpPr/>
          <p:nvPr/>
        </p:nvSpPr>
        <p:spPr>
          <a:xfrm>
            <a:off x="13620750" y="8039100"/>
            <a:ext cx="781050" cy="333375"/>
          </a:xfrm>
          <a:prstGeom prst="rect">
            <a:avLst/>
          </a:prstGeom>
          <a:noFill/>
          <a:ln>
            <a:noFill/>
          </a:ln>
        </p:spPr>
        <p:txBody>
          <a:bodyPr anchorCtr="0" anchor="t" bIns="0" lIns="0" spcFirstLastPara="1" rIns="0" wrap="square" tIns="0">
            <a:noAutofit/>
          </a:bodyPr>
          <a:lstStyle/>
          <a:p>
            <a:pPr indent="0" lvl="0" marL="0" marR="0" rtl="0" algn="r">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37</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A25"/>
        </a:solidFill>
      </p:bgPr>
    </p:bg>
    <p:spTree>
      <p:nvGrpSpPr>
        <p:cNvPr id="1523" name="Shape 1523"/>
        <p:cNvGrpSpPr/>
        <p:nvPr/>
      </p:nvGrpSpPr>
      <p:grpSpPr>
        <a:xfrm>
          <a:off x="0" y="0"/>
          <a:ext cx="0" cy="0"/>
          <a:chOff x="0" y="0"/>
          <a:chExt cx="0" cy="0"/>
        </a:xfrm>
      </p:grpSpPr>
      <p:sp>
        <p:nvSpPr>
          <p:cNvPr id="1524" name="Google Shape;1524;p42"/>
          <p:cNvSpPr/>
          <p:nvPr/>
        </p:nvSpPr>
        <p:spPr>
          <a:xfrm>
            <a:off x="838200" y="476250"/>
            <a:ext cx="13335000" cy="3333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350"/>
              <a:buFont typeface="Arial"/>
              <a:buNone/>
            </a:pPr>
            <a:r>
              <a:rPr b="1" lang="en-US" sz="1350">
                <a:solidFill>
                  <a:srgbClr val="A5B5C3"/>
                </a:solidFill>
                <a:latin typeface="Arial"/>
                <a:ea typeface="Arial"/>
                <a:cs typeface="Arial"/>
                <a:sym typeface="Arial"/>
              </a:rPr>
              <a:t>МОИ ИССЛЕДОВАНИЯ</a:t>
            </a:r>
            <a:endParaRPr/>
          </a:p>
        </p:txBody>
      </p:sp>
      <p:sp>
        <p:nvSpPr>
          <p:cNvPr id="1525" name="Google Shape;1525;p42"/>
          <p:cNvSpPr/>
          <p:nvPr/>
        </p:nvSpPr>
        <p:spPr>
          <a:xfrm>
            <a:off x="838200" y="1057275"/>
            <a:ext cx="13563600" cy="1295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3900"/>
              <a:buFont typeface="Arial"/>
              <a:buNone/>
            </a:pPr>
            <a:r>
              <a:rPr b="1" lang="en-US" sz="3900">
                <a:solidFill>
                  <a:srgbClr val="F4F0E7"/>
                </a:solidFill>
                <a:latin typeface="Arial"/>
                <a:ea typeface="Arial"/>
                <a:cs typeface="Arial"/>
                <a:sym typeface="Arial"/>
              </a:rPr>
              <a:t>Цель работы и три исследовательские задачи</a:t>
            </a:r>
            <a:endParaRPr/>
          </a:p>
        </p:txBody>
      </p:sp>
      <p:sp>
        <p:nvSpPr>
          <p:cNvPr id="1526" name="Google Shape;1526;p42"/>
          <p:cNvSpPr/>
          <p:nvPr/>
        </p:nvSpPr>
        <p:spPr>
          <a:xfrm>
            <a:off x="838200" y="7934325"/>
            <a:ext cx="13563600" cy="9525"/>
          </a:xfrm>
          <a:custGeom>
            <a:rect b="b" l="l" r="r" t="t"/>
            <a:pathLst>
              <a:path extrusionOk="0" h="9525" w="13563600">
                <a:moveTo>
                  <a:pt x="0" y="0"/>
                </a:moveTo>
                <a:lnTo>
                  <a:pt x="13563600" y="0"/>
                </a:lnTo>
              </a:path>
            </a:pathLst>
          </a:custGeom>
          <a:noFill/>
          <a:ln cap="flat" cmpd="sng" w="9525">
            <a:solidFill>
              <a:srgbClr val="354857"/>
            </a:solidFill>
            <a:prstDash val="solid"/>
            <a:round/>
            <a:headEnd len="sm" w="sm" type="none"/>
            <a:tailEnd len="sm" w="sm" type="none"/>
          </a:ln>
        </p:spPr>
      </p:sp>
      <p:sp>
        <p:nvSpPr>
          <p:cNvPr id="1527" name="Google Shape;1527;p42"/>
          <p:cNvSpPr/>
          <p:nvPr/>
        </p:nvSpPr>
        <p:spPr>
          <a:xfrm>
            <a:off x="13620750" y="8039100"/>
            <a:ext cx="781050" cy="333375"/>
          </a:xfrm>
          <a:prstGeom prst="rect">
            <a:avLst/>
          </a:prstGeom>
          <a:noFill/>
          <a:ln>
            <a:noFill/>
          </a:ln>
        </p:spPr>
        <p:txBody>
          <a:bodyPr anchorCtr="0" anchor="t" bIns="0" lIns="0" spcFirstLastPara="1" rIns="0" wrap="square" tIns="0">
            <a:noAutofit/>
          </a:bodyPr>
          <a:lstStyle/>
          <a:p>
            <a:pPr indent="0" lvl="0" marL="0" marR="0" rtl="0" algn="r">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38</a:t>
            </a:r>
            <a:endParaRPr/>
          </a:p>
        </p:txBody>
      </p:sp>
      <p:sp>
        <p:nvSpPr>
          <p:cNvPr id="1528" name="Google Shape;1528;p42"/>
          <p:cNvSpPr/>
          <p:nvPr/>
        </p:nvSpPr>
        <p:spPr>
          <a:xfrm>
            <a:off x="838200" y="2543175"/>
            <a:ext cx="13563600" cy="6191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64DEC3"/>
              </a:buClr>
              <a:buSzPts val="2775"/>
              <a:buFont typeface="Arial"/>
              <a:buNone/>
            </a:pPr>
            <a:r>
              <a:rPr b="1" lang="en-US" sz="2775">
                <a:solidFill>
                  <a:srgbClr val="64DEC3"/>
                </a:solidFill>
                <a:latin typeface="Arial"/>
                <a:ea typeface="Arial"/>
                <a:cs typeface="Arial"/>
                <a:sym typeface="Arial"/>
              </a:rPr>
              <a:t>Повысить success rate при меньшей ширине луча</a:t>
            </a:r>
            <a:endParaRPr/>
          </a:p>
        </p:txBody>
      </p:sp>
      <p:sp>
        <p:nvSpPr>
          <p:cNvPr id="1529" name="Google Shape;1529;p42"/>
          <p:cNvSpPr/>
          <p:nvPr/>
        </p:nvSpPr>
        <p:spPr>
          <a:xfrm>
            <a:off x="838200" y="3714750"/>
            <a:ext cx="2809875" cy="5429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79BFFF"/>
              </a:buClr>
              <a:buSzPts val="2700"/>
              <a:buFont typeface="Arial"/>
              <a:buNone/>
            </a:pPr>
            <a:r>
              <a:rPr b="1" lang="en-US" sz="2700">
                <a:solidFill>
                  <a:srgbClr val="79BFFF"/>
                </a:solidFill>
                <a:latin typeface="Arial"/>
                <a:ea typeface="Arial"/>
                <a:cs typeface="Arial"/>
                <a:sym typeface="Arial"/>
              </a:rPr>
              <a:t>Данные</a:t>
            </a:r>
            <a:endParaRPr/>
          </a:p>
        </p:txBody>
      </p:sp>
      <p:sp>
        <p:nvSpPr>
          <p:cNvPr id="1530" name="Google Shape;1530;p42"/>
          <p:cNvSpPr/>
          <p:nvPr/>
        </p:nvSpPr>
        <p:spPr>
          <a:xfrm>
            <a:off x="4143375" y="3771900"/>
            <a:ext cx="10258425" cy="5810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2325"/>
              <a:buFont typeface="Arial"/>
              <a:buNone/>
            </a:pPr>
            <a:r>
              <a:rPr b="0" lang="en-US" sz="2325">
                <a:solidFill>
                  <a:srgbClr val="F4F0E7"/>
                </a:solidFill>
                <a:latin typeface="Arial"/>
                <a:ea typeface="Arial"/>
                <a:cs typeface="Arial"/>
                <a:sym typeface="Arial"/>
              </a:rPr>
              <a:t>Генератор train dataset и согласованность меток</a:t>
            </a:r>
            <a:endParaRPr/>
          </a:p>
        </p:txBody>
      </p:sp>
      <p:sp>
        <p:nvSpPr>
          <p:cNvPr id="1531" name="Google Shape;1531;p42"/>
          <p:cNvSpPr/>
          <p:nvPr/>
        </p:nvSpPr>
        <p:spPr>
          <a:xfrm>
            <a:off x="838200" y="4552950"/>
            <a:ext cx="13563600" cy="9525"/>
          </a:xfrm>
          <a:custGeom>
            <a:rect b="b" l="l" r="r" t="t"/>
            <a:pathLst>
              <a:path extrusionOk="0" h="9525" w="13563600">
                <a:moveTo>
                  <a:pt x="0" y="0"/>
                </a:moveTo>
                <a:lnTo>
                  <a:pt x="13563600" y="0"/>
                </a:lnTo>
              </a:path>
            </a:pathLst>
          </a:custGeom>
          <a:noFill/>
          <a:ln cap="flat" cmpd="sng" w="9525">
            <a:solidFill>
              <a:srgbClr val="354857"/>
            </a:solidFill>
            <a:prstDash val="solid"/>
            <a:round/>
            <a:headEnd len="sm" w="sm" type="none"/>
            <a:tailEnd len="sm" w="sm" type="none"/>
          </a:ln>
        </p:spPr>
      </p:sp>
      <p:sp>
        <p:nvSpPr>
          <p:cNvPr id="1532" name="Google Shape;1532;p42"/>
          <p:cNvSpPr/>
          <p:nvPr/>
        </p:nvSpPr>
        <p:spPr>
          <a:xfrm>
            <a:off x="838200" y="4838700"/>
            <a:ext cx="2809875" cy="5429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79BFFF"/>
              </a:buClr>
              <a:buSzPts val="2700"/>
              <a:buFont typeface="Arial"/>
              <a:buNone/>
            </a:pPr>
            <a:r>
              <a:rPr b="1" lang="en-US" sz="2700">
                <a:solidFill>
                  <a:srgbClr val="79BFFF"/>
                </a:solidFill>
                <a:latin typeface="Arial"/>
                <a:ea typeface="Arial"/>
                <a:cs typeface="Arial"/>
                <a:sym typeface="Arial"/>
              </a:rPr>
              <a:t>Модель</a:t>
            </a:r>
            <a:endParaRPr/>
          </a:p>
        </p:txBody>
      </p:sp>
      <p:sp>
        <p:nvSpPr>
          <p:cNvPr id="1533" name="Google Shape;1533;p42"/>
          <p:cNvSpPr/>
          <p:nvPr/>
        </p:nvSpPr>
        <p:spPr>
          <a:xfrm>
            <a:off x="4143375" y="4895850"/>
            <a:ext cx="10258425" cy="5810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2325"/>
              <a:buFont typeface="Arial"/>
              <a:buNone/>
            </a:pPr>
            <a:r>
              <a:rPr b="0" lang="en-US" sz="2325">
                <a:solidFill>
                  <a:srgbClr val="F4F0E7"/>
                </a:solidFill>
                <a:latin typeface="Arial"/>
                <a:ea typeface="Arial"/>
                <a:cs typeface="Arial"/>
                <a:sym typeface="Arial"/>
              </a:rPr>
              <a:t>Качество оценки и цена inference</a:t>
            </a:r>
            <a:endParaRPr/>
          </a:p>
        </p:txBody>
      </p:sp>
      <p:sp>
        <p:nvSpPr>
          <p:cNvPr id="1534" name="Google Shape;1534;p42"/>
          <p:cNvSpPr/>
          <p:nvPr/>
        </p:nvSpPr>
        <p:spPr>
          <a:xfrm>
            <a:off x="838200" y="5676900"/>
            <a:ext cx="13563600" cy="9525"/>
          </a:xfrm>
          <a:custGeom>
            <a:rect b="b" l="l" r="r" t="t"/>
            <a:pathLst>
              <a:path extrusionOk="0" h="9525" w="13563600">
                <a:moveTo>
                  <a:pt x="0" y="0"/>
                </a:moveTo>
                <a:lnTo>
                  <a:pt x="13563600" y="0"/>
                </a:lnTo>
              </a:path>
            </a:pathLst>
          </a:custGeom>
          <a:noFill/>
          <a:ln cap="flat" cmpd="sng" w="9525">
            <a:solidFill>
              <a:srgbClr val="354857"/>
            </a:solidFill>
            <a:prstDash val="solid"/>
            <a:round/>
            <a:headEnd len="sm" w="sm" type="none"/>
            <a:tailEnd len="sm" w="sm" type="none"/>
          </a:ln>
        </p:spPr>
      </p:sp>
      <p:sp>
        <p:nvSpPr>
          <p:cNvPr id="1535" name="Google Shape;1535;p42"/>
          <p:cNvSpPr/>
          <p:nvPr/>
        </p:nvSpPr>
        <p:spPr>
          <a:xfrm>
            <a:off x="838200" y="5962650"/>
            <a:ext cx="2809875" cy="5429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79BFFF"/>
              </a:buClr>
              <a:buSzPts val="2700"/>
              <a:buFont typeface="Arial"/>
              <a:buNone/>
            </a:pPr>
            <a:r>
              <a:rPr b="1" lang="en-US" sz="2700">
                <a:solidFill>
                  <a:srgbClr val="79BFFF"/>
                </a:solidFill>
                <a:latin typeface="Arial"/>
                <a:ea typeface="Arial"/>
                <a:cs typeface="Arial"/>
                <a:sym typeface="Arial"/>
              </a:rPr>
              <a:t>Поиск</a:t>
            </a:r>
            <a:endParaRPr/>
          </a:p>
        </p:txBody>
      </p:sp>
      <p:sp>
        <p:nvSpPr>
          <p:cNvPr id="1536" name="Google Shape;1536;p42"/>
          <p:cNvSpPr/>
          <p:nvPr/>
        </p:nvSpPr>
        <p:spPr>
          <a:xfrm>
            <a:off x="4143375" y="6019800"/>
            <a:ext cx="10258425" cy="5810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2325"/>
              <a:buFont typeface="Arial"/>
              <a:buNone/>
            </a:pPr>
            <a:r>
              <a:rPr b="0" lang="en-US" sz="2325">
                <a:solidFill>
                  <a:srgbClr val="F4F0E7"/>
                </a:solidFill>
                <a:latin typeface="Arial"/>
                <a:ea typeface="Arial"/>
                <a:cs typeface="Arial"/>
                <a:sym typeface="Arial"/>
              </a:rPr>
              <a:t>Local cycle prevention, retries и backtracking</a:t>
            </a:r>
            <a:endParaRPr/>
          </a:p>
        </p:txBody>
      </p:sp>
      <p:sp>
        <p:nvSpPr>
          <p:cNvPr id="1537" name="Google Shape;1537;p42"/>
          <p:cNvSpPr/>
          <p:nvPr/>
        </p:nvSpPr>
        <p:spPr>
          <a:xfrm>
            <a:off x="838200" y="6800850"/>
            <a:ext cx="13563600" cy="9525"/>
          </a:xfrm>
          <a:custGeom>
            <a:rect b="b" l="l" r="r" t="t"/>
            <a:pathLst>
              <a:path extrusionOk="0" h="9525" w="13563600">
                <a:moveTo>
                  <a:pt x="0" y="0"/>
                </a:moveTo>
                <a:lnTo>
                  <a:pt x="13563600" y="0"/>
                </a:lnTo>
              </a:path>
            </a:pathLst>
          </a:custGeom>
          <a:noFill/>
          <a:ln cap="flat" cmpd="sng" w="9525">
            <a:solidFill>
              <a:srgbClr val="354857"/>
            </a:solidFill>
            <a:prstDash val="solid"/>
            <a:round/>
            <a:headEnd len="sm" w="sm" type="none"/>
            <a:tailEnd len="sm" w="sm" type="none"/>
          </a:ln>
        </p:spPr>
      </p:sp>
      <p:sp>
        <p:nvSpPr>
          <p:cNvPr id="1538" name="Google Shape;1538;p42"/>
          <p:cNvSpPr/>
          <p:nvPr/>
        </p:nvSpPr>
        <p:spPr>
          <a:xfrm>
            <a:off x="838200" y="7353300"/>
            <a:ext cx="13563600" cy="5048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800"/>
              <a:buFont typeface="Arial"/>
              <a:buNone/>
            </a:pPr>
            <a:r>
              <a:rPr b="0" lang="en-US" sz="1800">
                <a:solidFill>
                  <a:srgbClr val="A5B5C3"/>
                </a:solidFill>
                <a:latin typeface="Arial"/>
                <a:ea typeface="Arial"/>
                <a:cs typeface="Arial"/>
                <a:sym typeface="Arial"/>
              </a:rPr>
              <a:t>Baseline на стенде: новые random walks + одна MLP + обычный Beam Search</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0E8"/>
        </a:solidFill>
      </p:bgPr>
    </p:bg>
    <p:spTree>
      <p:nvGrpSpPr>
        <p:cNvPr id="1543" name="Shape 1543"/>
        <p:cNvGrpSpPr/>
        <p:nvPr/>
      </p:nvGrpSpPr>
      <p:grpSpPr>
        <a:xfrm>
          <a:off x="0" y="0"/>
          <a:ext cx="0" cy="0"/>
          <a:chOff x="0" y="0"/>
          <a:chExt cx="0" cy="0"/>
        </a:xfrm>
      </p:grpSpPr>
      <p:sp>
        <p:nvSpPr>
          <p:cNvPr id="1544" name="Google Shape;1544;p43"/>
          <p:cNvSpPr/>
          <p:nvPr/>
        </p:nvSpPr>
        <p:spPr>
          <a:xfrm>
            <a:off x="838200" y="428625"/>
            <a:ext cx="13239750" cy="2857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567080"/>
              </a:buClr>
              <a:buSzPts val="1350"/>
              <a:buFont typeface="Arial"/>
              <a:buNone/>
            </a:pPr>
            <a:r>
              <a:rPr b="1" lang="en-US" sz="1350">
                <a:solidFill>
                  <a:srgbClr val="567080"/>
                </a:solidFill>
                <a:latin typeface="Arial"/>
                <a:ea typeface="Arial"/>
                <a:cs typeface="Arial"/>
                <a:sym typeface="Arial"/>
              </a:rPr>
              <a:t>МОИ ИССЛЕДОВАНИЯ</a:t>
            </a:r>
            <a:endParaRPr/>
          </a:p>
        </p:txBody>
      </p:sp>
      <p:sp>
        <p:nvSpPr>
          <p:cNvPr id="1545" name="Google Shape;1545;p43"/>
          <p:cNvSpPr/>
          <p:nvPr/>
        </p:nvSpPr>
        <p:spPr>
          <a:xfrm>
            <a:off x="838200" y="1028700"/>
            <a:ext cx="13563600" cy="1295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162736"/>
              </a:buClr>
              <a:buSzPts val="3900"/>
              <a:buFont typeface="Arial"/>
              <a:buNone/>
            </a:pPr>
            <a:r>
              <a:rPr b="1" lang="en-US" sz="3900">
                <a:solidFill>
                  <a:srgbClr val="162736"/>
                </a:solidFill>
                <a:latin typeface="Arial"/>
                <a:ea typeface="Arial"/>
                <a:cs typeface="Arial"/>
                <a:sym typeface="Arial"/>
              </a:rPr>
              <a:t>Три размера кубика, один стенд</a:t>
            </a:r>
            <a:endParaRPr/>
          </a:p>
        </p:txBody>
      </p:sp>
      <p:sp>
        <p:nvSpPr>
          <p:cNvPr id="1546" name="Google Shape;1546;p43"/>
          <p:cNvSpPr/>
          <p:nvPr/>
        </p:nvSpPr>
        <p:spPr>
          <a:xfrm>
            <a:off x="838200" y="2771775"/>
            <a:ext cx="3607308" cy="5238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567080"/>
              </a:buClr>
              <a:buSzPts val="1800"/>
              <a:buFont typeface="Arial"/>
              <a:buNone/>
            </a:pPr>
            <a:r>
              <a:rPr b="1" lang="en-US" sz="1800">
                <a:solidFill>
                  <a:srgbClr val="567080"/>
                </a:solidFill>
                <a:latin typeface="Arial"/>
                <a:ea typeface="Arial"/>
                <a:cs typeface="Arial"/>
                <a:sym typeface="Arial"/>
              </a:rPr>
              <a:t>Кубик</a:t>
            </a:r>
            <a:endParaRPr/>
          </a:p>
        </p:txBody>
      </p:sp>
      <p:sp>
        <p:nvSpPr>
          <p:cNvPr id="1547" name="Google Shape;1547;p43"/>
          <p:cNvSpPr/>
          <p:nvPr/>
        </p:nvSpPr>
        <p:spPr>
          <a:xfrm>
            <a:off x="4636008" y="2771775"/>
            <a:ext cx="3064764" cy="5238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567080"/>
              </a:buClr>
              <a:buSzPts val="1800"/>
              <a:buFont typeface="Arial"/>
              <a:buNone/>
            </a:pPr>
            <a:r>
              <a:rPr b="1" lang="en-US" sz="1800">
                <a:solidFill>
                  <a:srgbClr val="567080"/>
                </a:solidFill>
                <a:latin typeface="Arial"/>
                <a:ea typeface="Arial"/>
                <a:cs typeface="Arial"/>
                <a:sym typeface="Arial"/>
              </a:rPr>
              <a:t>Задачи</a:t>
            </a:r>
            <a:endParaRPr/>
          </a:p>
        </p:txBody>
      </p:sp>
      <p:sp>
        <p:nvSpPr>
          <p:cNvPr id="1548" name="Google Shape;1548;p43"/>
          <p:cNvSpPr/>
          <p:nvPr/>
        </p:nvSpPr>
        <p:spPr>
          <a:xfrm>
            <a:off x="7891272" y="2771775"/>
            <a:ext cx="3064764" cy="5238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567080"/>
              </a:buClr>
              <a:buSzPts val="1800"/>
              <a:buFont typeface="Arial"/>
              <a:buNone/>
            </a:pPr>
            <a:r>
              <a:rPr b="1" lang="en-US" sz="1800">
                <a:solidFill>
                  <a:srgbClr val="567080"/>
                </a:solidFill>
                <a:latin typeface="Arial"/>
                <a:ea typeface="Arial"/>
                <a:cs typeface="Arial"/>
                <a:sym typeface="Arial"/>
              </a:rPr>
              <a:t>Фацеты</a:t>
            </a:r>
            <a:endParaRPr/>
          </a:p>
        </p:txBody>
      </p:sp>
      <p:sp>
        <p:nvSpPr>
          <p:cNvPr id="1549" name="Google Shape;1549;p43"/>
          <p:cNvSpPr/>
          <p:nvPr/>
        </p:nvSpPr>
        <p:spPr>
          <a:xfrm>
            <a:off x="11146536" y="2771775"/>
            <a:ext cx="3064764" cy="5238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567080"/>
              </a:buClr>
              <a:buSzPts val="1800"/>
              <a:buFont typeface="Arial"/>
              <a:buNone/>
            </a:pPr>
            <a:r>
              <a:rPr b="1" lang="en-US" sz="1800">
                <a:solidFill>
                  <a:srgbClr val="567080"/>
                </a:solidFill>
                <a:latin typeface="Arial"/>
                <a:ea typeface="Arial"/>
                <a:cs typeface="Arial"/>
                <a:sym typeface="Arial"/>
              </a:rPr>
              <a:t>Генераторы</a:t>
            </a:r>
            <a:endParaRPr/>
          </a:p>
        </p:txBody>
      </p:sp>
      <p:sp>
        <p:nvSpPr>
          <p:cNvPr id="1550" name="Google Shape;1550;p43"/>
          <p:cNvSpPr/>
          <p:nvPr/>
        </p:nvSpPr>
        <p:spPr>
          <a:xfrm>
            <a:off x="838200" y="3305175"/>
            <a:ext cx="13563600" cy="9525"/>
          </a:xfrm>
          <a:custGeom>
            <a:rect b="b" l="l" r="r" t="t"/>
            <a:pathLst>
              <a:path extrusionOk="0" h="9525" w="13563600">
                <a:moveTo>
                  <a:pt x="0" y="0"/>
                </a:moveTo>
                <a:lnTo>
                  <a:pt x="13563600" y="0"/>
                </a:lnTo>
              </a:path>
            </a:pathLst>
          </a:custGeom>
          <a:noFill/>
          <a:ln cap="flat" cmpd="sng" w="19050">
            <a:solidFill>
              <a:srgbClr val="C9D3D8"/>
            </a:solidFill>
            <a:prstDash val="solid"/>
            <a:round/>
            <a:headEnd len="sm" w="sm" type="none"/>
            <a:tailEnd len="sm" w="sm" type="none"/>
          </a:ln>
        </p:spPr>
      </p:sp>
      <p:sp>
        <p:nvSpPr>
          <p:cNvPr id="1551" name="Google Shape;1551;p43"/>
          <p:cNvSpPr/>
          <p:nvPr/>
        </p:nvSpPr>
        <p:spPr>
          <a:xfrm>
            <a:off x="838200" y="3495675"/>
            <a:ext cx="3607308" cy="8382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162736"/>
              </a:buClr>
              <a:buSzPts val="2550"/>
              <a:buFont typeface="Arial"/>
              <a:buNone/>
            </a:pPr>
            <a:r>
              <a:rPr b="1" lang="en-US" sz="2550">
                <a:solidFill>
                  <a:srgbClr val="162736"/>
                </a:solidFill>
                <a:latin typeface="Arial"/>
                <a:ea typeface="Arial"/>
                <a:cs typeface="Arial"/>
                <a:sym typeface="Arial"/>
              </a:rPr>
              <a:t>3×3×3</a:t>
            </a:r>
            <a:endParaRPr/>
          </a:p>
        </p:txBody>
      </p:sp>
      <p:sp>
        <p:nvSpPr>
          <p:cNvPr id="1552" name="Google Shape;1552;p43"/>
          <p:cNvSpPr/>
          <p:nvPr/>
        </p:nvSpPr>
        <p:spPr>
          <a:xfrm>
            <a:off x="4636008" y="3495675"/>
            <a:ext cx="3064764" cy="8382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162736"/>
              </a:buClr>
              <a:buSzPts val="2550"/>
              <a:buFont typeface="Arial"/>
              <a:buNone/>
            </a:pPr>
            <a:r>
              <a:rPr b="0" lang="en-US" sz="2550">
                <a:solidFill>
                  <a:srgbClr val="162736"/>
                </a:solidFill>
                <a:latin typeface="Arial"/>
                <a:ea typeface="Arial"/>
                <a:cs typeface="Arial"/>
                <a:sym typeface="Arial"/>
              </a:rPr>
              <a:t>82</a:t>
            </a:r>
            <a:endParaRPr/>
          </a:p>
        </p:txBody>
      </p:sp>
      <p:sp>
        <p:nvSpPr>
          <p:cNvPr id="1553" name="Google Shape;1553;p43"/>
          <p:cNvSpPr/>
          <p:nvPr/>
        </p:nvSpPr>
        <p:spPr>
          <a:xfrm>
            <a:off x="7891272" y="3495675"/>
            <a:ext cx="3064764" cy="8382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162736"/>
              </a:buClr>
              <a:buSzPts val="2550"/>
              <a:buFont typeface="Arial"/>
              <a:buNone/>
            </a:pPr>
            <a:r>
              <a:rPr b="0" lang="en-US" sz="2550">
                <a:solidFill>
                  <a:srgbClr val="162736"/>
                </a:solidFill>
                <a:latin typeface="Arial"/>
                <a:ea typeface="Arial"/>
                <a:cs typeface="Arial"/>
                <a:sym typeface="Arial"/>
              </a:rPr>
              <a:t>54</a:t>
            </a:r>
            <a:endParaRPr/>
          </a:p>
        </p:txBody>
      </p:sp>
      <p:sp>
        <p:nvSpPr>
          <p:cNvPr id="1554" name="Google Shape;1554;p43"/>
          <p:cNvSpPr/>
          <p:nvPr/>
        </p:nvSpPr>
        <p:spPr>
          <a:xfrm>
            <a:off x="11146536" y="3495675"/>
            <a:ext cx="3064764" cy="8382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162736"/>
              </a:buClr>
              <a:buSzPts val="2550"/>
              <a:buFont typeface="Arial"/>
              <a:buNone/>
            </a:pPr>
            <a:r>
              <a:rPr b="0" lang="en-US" sz="2550">
                <a:solidFill>
                  <a:srgbClr val="162736"/>
                </a:solidFill>
                <a:latin typeface="Arial"/>
                <a:ea typeface="Arial"/>
                <a:cs typeface="Arial"/>
                <a:sym typeface="Arial"/>
              </a:rPr>
              <a:t>18</a:t>
            </a:r>
            <a:endParaRPr/>
          </a:p>
        </p:txBody>
      </p:sp>
      <p:sp>
        <p:nvSpPr>
          <p:cNvPr id="1555" name="Google Shape;1555;p43"/>
          <p:cNvSpPr/>
          <p:nvPr/>
        </p:nvSpPr>
        <p:spPr>
          <a:xfrm>
            <a:off x="838200" y="4343400"/>
            <a:ext cx="13563600" cy="9525"/>
          </a:xfrm>
          <a:custGeom>
            <a:rect b="b" l="l" r="r" t="t"/>
            <a:pathLst>
              <a:path extrusionOk="0" h="9525" w="13563600">
                <a:moveTo>
                  <a:pt x="0" y="0"/>
                </a:moveTo>
                <a:lnTo>
                  <a:pt x="13563600" y="0"/>
                </a:lnTo>
              </a:path>
            </a:pathLst>
          </a:custGeom>
          <a:noFill/>
          <a:ln cap="flat" cmpd="sng" w="9525">
            <a:solidFill>
              <a:srgbClr val="C9D3D8"/>
            </a:solidFill>
            <a:prstDash val="solid"/>
            <a:round/>
            <a:headEnd len="sm" w="sm" type="none"/>
            <a:tailEnd len="sm" w="sm" type="none"/>
          </a:ln>
        </p:spPr>
      </p:sp>
      <p:sp>
        <p:nvSpPr>
          <p:cNvPr id="1556" name="Google Shape;1556;p43"/>
          <p:cNvSpPr/>
          <p:nvPr/>
        </p:nvSpPr>
        <p:spPr>
          <a:xfrm>
            <a:off x="838200" y="4448175"/>
            <a:ext cx="3607308" cy="8382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162736"/>
              </a:buClr>
              <a:buSzPts val="2550"/>
              <a:buFont typeface="Arial"/>
              <a:buNone/>
            </a:pPr>
            <a:r>
              <a:rPr b="1" lang="en-US" sz="2550">
                <a:solidFill>
                  <a:srgbClr val="162736"/>
                </a:solidFill>
                <a:latin typeface="Arial"/>
                <a:ea typeface="Arial"/>
                <a:cs typeface="Arial"/>
                <a:sym typeface="Arial"/>
              </a:rPr>
              <a:t>4×4×4</a:t>
            </a:r>
            <a:endParaRPr/>
          </a:p>
        </p:txBody>
      </p:sp>
      <p:sp>
        <p:nvSpPr>
          <p:cNvPr id="1557" name="Google Shape;1557;p43"/>
          <p:cNvSpPr/>
          <p:nvPr/>
        </p:nvSpPr>
        <p:spPr>
          <a:xfrm>
            <a:off x="4636008" y="4448175"/>
            <a:ext cx="3064764" cy="8382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162736"/>
              </a:buClr>
              <a:buSzPts val="2550"/>
              <a:buFont typeface="Arial"/>
              <a:buNone/>
            </a:pPr>
            <a:r>
              <a:rPr b="0" lang="en-US" sz="2550">
                <a:solidFill>
                  <a:srgbClr val="162736"/>
                </a:solidFill>
                <a:latin typeface="Arial"/>
                <a:ea typeface="Arial"/>
                <a:cs typeface="Arial"/>
                <a:sym typeface="Arial"/>
              </a:rPr>
              <a:t>43</a:t>
            </a:r>
            <a:endParaRPr/>
          </a:p>
        </p:txBody>
      </p:sp>
      <p:sp>
        <p:nvSpPr>
          <p:cNvPr id="1558" name="Google Shape;1558;p43"/>
          <p:cNvSpPr/>
          <p:nvPr/>
        </p:nvSpPr>
        <p:spPr>
          <a:xfrm>
            <a:off x="7891272" y="4448175"/>
            <a:ext cx="3064764" cy="8382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162736"/>
              </a:buClr>
              <a:buSzPts val="2550"/>
              <a:buFont typeface="Arial"/>
              <a:buNone/>
            </a:pPr>
            <a:r>
              <a:rPr b="0" lang="en-US" sz="2550">
                <a:solidFill>
                  <a:srgbClr val="162736"/>
                </a:solidFill>
                <a:latin typeface="Arial"/>
                <a:ea typeface="Arial"/>
                <a:cs typeface="Arial"/>
                <a:sym typeface="Arial"/>
              </a:rPr>
              <a:t>96</a:t>
            </a:r>
            <a:endParaRPr/>
          </a:p>
        </p:txBody>
      </p:sp>
      <p:sp>
        <p:nvSpPr>
          <p:cNvPr id="1559" name="Google Shape;1559;p43"/>
          <p:cNvSpPr/>
          <p:nvPr/>
        </p:nvSpPr>
        <p:spPr>
          <a:xfrm>
            <a:off x="11146536" y="4448175"/>
            <a:ext cx="3064764" cy="8382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162736"/>
              </a:buClr>
              <a:buSzPts val="2550"/>
              <a:buFont typeface="Arial"/>
              <a:buNone/>
            </a:pPr>
            <a:r>
              <a:rPr b="0" lang="en-US" sz="2550">
                <a:solidFill>
                  <a:srgbClr val="162736"/>
                </a:solidFill>
                <a:latin typeface="Arial"/>
                <a:ea typeface="Arial"/>
                <a:cs typeface="Arial"/>
                <a:sym typeface="Arial"/>
              </a:rPr>
              <a:t>24</a:t>
            </a:r>
            <a:endParaRPr/>
          </a:p>
        </p:txBody>
      </p:sp>
      <p:sp>
        <p:nvSpPr>
          <p:cNvPr id="1560" name="Google Shape;1560;p43"/>
          <p:cNvSpPr/>
          <p:nvPr/>
        </p:nvSpPr>
        <p:spPr>
          <a:xfrm>
            <a:off x="838200" y="5295900"/>
            <a:ext cx="13563600" cy="9525"/>
          </a:xfrm>
          <a:custGeom>
            <a:rect b="b" l="l" r="r" t="t"/>
            <a:pathLst>
              <a:path extrusionOk="0" h="9525" w="13563600">
                <a:moveTo>
                  <a:pt x="0" y="0"/>
                </a:moveTo>
                <a:lnTo>
                  <a:pt x="13563600" y="0"/>
                </a:lnTo>
              </a:path>
            </a:pathLst>
          </a:custGeom>
          <a:noFill/>
          <a:ln cap="flat" cmpd="sng" w="9525">
            <a:solidFill>
              <a:srgbClr val="C9D3D8"/>
            </a:solidFill>
            <a:prstDash val="solid"/>
            <a:round/>
            <a:headEnd len="sm" w="sm" type="none"/>
            <a:tailEnd len="sm" w="sm" type="none"/>
          </a:ln>
        </p:spPr>
      </p:sp>
      <p:sp>
        <p:nvSpPr>
          <p:cNvPr id="1561" name="Google Shape;1561;p43"/>
          <p:cNvSpPr/>
          <p:nvPr/>
        </p:nvSpPr>
        <p:spPr>
          <a:xfrm>
            <a:off x="838200" y="5400675"/>
            <a:ext cx="3607308" cy="8382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162736"/>
              </a:buClr>
              <a:buSzPts val="2550"/>
              <a:buFont typeface="Arial"/>
              <a:buNone/>
            </a:pPr>
            <a:r>
              <a:rPr b="1" lang="en-US" sz="2550">
                <a:solidFill>
                  <a:srgbClr val="162736"/>
                </a:solidFill>
                <a:latin typeface="Arial"/>
                <a:ea typeface="Arial"/>
                <a:cs typeface="Arial"/>
                <a:sym typeface="Arial"/>
              </a:rPr>
              <a:t>5×5×5</a:t>
            </a:r>
            <a:endParaRPr/>
          </a:p>
        </p:txBody>
      </p:sp>
      <p:sp>
        <p:nvSpPr>
          <p:cNvPr id="1562" name="Google Shape;1562;p43"/>
          <p:cNvSpPr/>
          <p:nvPr/>
        </p:nvSpPr>
        <p:spPr>
          <a:xfrm>
            <a:off x="4636008" y="5400675"/>
            <a:ext cx="3064764" cy="8382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162736"/>
              </a:buClr>
              <a:buSzPts val="2550"/>
              <a:buFont typeface="Arial"/>
              <a:buNone/>
            </a:pPr>
            <a:r>
              <a:rPr b="0" lang="en-US" sz="2550">
                <a:solidFill>
                  <a:srgbClr val="162736"/>
                </a:solidFill>
                <a:latin typeface="Arial"/>
                <a:ea typeface="Arial"/>
                <a:cs typeface="Arial"/>
                <a:sym typeface="Arial"/>
              </a:rPr>
              <a:t>19</a:t>
            </a:r>
            <a:endParaRPr/>
          </a:p>
        </p:txBody>
      </p:sp>
      <p:sp>
        <p:nvSpPr>
          <p:cNvPr id="1563" name="Google Shape;1563;p43"/>
          <p:cNvSpPr/>
          <p:nvPr/>
        </p:nvSpPr>
        <p:spPr>
          <a:xfrm>
            <a:off x="7891272" y="5400675"/>
            <a:ext cx="3064764" cy="8382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162736"/>
              </a:buClr>
              <a:buSzPts val="2550"/>
              <a:buFont typeface="Arial"/>
              <a:buNone/>
            </a:pPr>
            <a:r>
              <a:rPr b="0" lang="en-US" sz="2550">
                <a:solidFill>
                  <a:srgbClr val="162736"/>
                </a:solidFill>
                <a:latin typeface="Arial"/>
                <a:ea typeface="Arial"/>
                <a:cs typeface="Arial"/>
                <a:sym typeface="Arial"/>
              </a:rPr>
              <a:t>150</a:t>
            </a:r>
            <a:endParaRPr/>
          </a:p>
        </p:txBody>
      </p:sp>
      <p:sp>
        <p:nvSpPr>
          <p:cNvPr id="1564" name="Google Shape;1564;p43"/>
          <p:cNvSpPr/>
          <p:nvPr/>
        </p:nvSpPr>
        <p:spPr>
          <a:xfrm>
            <a:off x="11146536" y="5400675"/>
            <a:ext cx="3064764" cy="8382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162736"/>
              </a:buClr>
              <a:buSzPts val="2550"/>
              <a:buFont typeface="Arial"/>
              <a:buNone/>
            </a:pPr>
            <a:r>
              <a:rPr b="0" lang="en-US" sz="2550">
                <a:solidFill>
                  <a:srgbClr val="162736"/>
                </a:solidFill>
                <a:latin typeface="Arial"/>
                <a:ea typeface="Arial"/>
                <a:cs typeface="Arial"/>
                <a:sym typeface="Arial"/>
              </a:rPr>
              <a:t>30</a:t>
            </a:r>
            <a:endParaRPr/>
          </a:p>
        </p:txBody>
      </p:sp>
      <p:sp>
        <p:nvSpPr>
          <p:cNvPr id="1565" name="Google Shape;1565;p43"/>
          <p:cNvSpPr/>
          <p:nvPr/>
        </p:nvSpPr>
        <p:spPr>
          <a:xfrm>
            <a:off x="838200" y="6248400"/>
            <a:ext cx="13563600" cy="9525"/>
          </a:xfrm>
          <a:custGeom>
            <a:rect b="b" l="l" r="r" t="t"/>
            <a:pathLst>
              <a:path extrusionOk="0" h="9525" w="13563600">
                <a:moveTo>
                  <a:pt x="0" y="0"/>
                </a:moveTo>
                <a:lnTo>
                  <a:pt x="13563600" y="0"/>
                </a:lnTo>
              </a:path>
            </a:pathLst>
          </a:custGeom>
          <a:noFill/>
          <a:ln cap="flat" cmpd="sng" w="9525">
            <a:solidFill>
              <a:srgbClr val="C9D3D8"/>
            </a:solidFill>
            <a:prstDash val="solid"/>
            <a:round/>
            <a:headEnd len="sm" w="sm" type="none"/>
            <a:tailEnd len="sm" w="sm" type="none"/>
          </a:ln>
        </p:spPr>
      </p:sp>
      <p:sp>
        <p:nvSpPr>
          <p:cNvPr id="1566" name="Google Shape;1566;p43"/>
          <p:cNvSpPr/>
          <p:nvPr/>
        </p:nvSpPr>
        <p:spPr>
          <a:xfrm>
            <a:off x="838200" y="7381875"/>
            <a:ext cx="13563600" cy="4762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567080"/>
              </a:buClr>
              <a:buSzPts val="1800"/>
              <a:buFont typeface="Arial"/>
              <a:buNone/>
            </a:pPr>
            <a:r>
              <a:rPr b="0" lang="en-US" sz="1800">
                <a:solidFill>
                  <a:srgbClr val="567080"/>
                </a:solidFill>
                <a:latin typeface="Arial"/>
                <a:ea typeface="Arial"/>
                <a:cs typeface="Arial"/>
                <a:sym typeface="Arial"/>
              </a:rPr>
              <a:t>Santa 2023 · A100 40 ГБ · EPYC 7742 · ходы отдельных срезов</a:t>
            </a:r>
            <a:endParaRPr/>
          </a:p>
        </p:txBody>
      </p:sp>
      <p:sp>
        <p:nvSpPr>
          <p:cNvPr id="1567" name="Google Shape;1567;p43"/>
          <p:cNvSpPr/>
          <p:nvPr/>
        </p:nvSpPr>
        <p:spPr>
          <a:xfrm>
            <a:off x="838200" y="7934325"/>
            <a:ext cx="13563600" cy="9525"/>
          </a:xfrm>
          <a:custGeom>
            <a:rect b="b" l="l" r="r" t="t"/>
            <a:pathLst>
              <a:path extrusionOk="0" h="9525" w="13563600">
                <a:moveTo>
                  <a:pt x="0" y="0"/>
                </a:moveTo>
                <a:lnTo>
                  <a:pt x="13563600" y="0"/>
                </a:lnTo>
              </a:path>
            </a:pathLst>
          </a:custGeom>
          <a:noFill/>
          <a:ln cap="flat" cmpd="sng" w="9525">
            <a:solidFill>
              <a:srgbClr val="CCD4D7"/>
            </a:solidFill>
            <a:prstDash val="solid"/>
            <a:round/>
            <a:headEnd len="sm" w="sm" type="none"/>
            <a:tailEnd len="sm" w="sm" type="none"/>
          </a:ln>
        </p:spPr>
      </p:sp>
      <p:sp>
        <p:nvSpPr>
          <p:cNvPr id="1568" name="Google Shape;1568;p43"/>
          <p:cNvSpPr/>
          <p:nvPr/>
        </p:nvSpPr>
        <p:spPr>
          <a:xfrm>
            <a:off x="13620750" y="8039100"/>
            <a:ext cx="781050" cy="333375"/>
          </a:xfrm>
          <a:prstGeom prst="rect">
            <a:avLst/>
          </a:prstGeom>
          <a:noFill/>
          <a:ln>
            <a:noFill/>
          </a:ln>
        </p:spPr>
        <p:txBody>
          <a:bodyPr anchorCtr="0" anchor="t" bIns="0" lIns="0" spcFirstLastPara="1" rIns="0" wrap="square" tIns="0">
            <a:noAutofit/>
          </a:bodyPr>
          <a:lstStyle/>
          <a:p>
            <a:pPr indent="0" lvl="0" marL="0" marR="0" rtl="0" algn="r">
              <a:lnSpc>
                <a:spcPct val="112000"/>
              </a:lnSpc>
              <a:spcBef>
                <a:spcPts val="0"/>
              </a:spcBef>
              <a:spcAft>
                <a:spcPts val="0"/>
              </a:spcAft>
              <a:buClr>
                <a:srgbClr val="567080"/>
              </a:buClr>
              <a:buSzPts val="1650"/>
              <a:buFont typeface="Arial"/>
              <a:buNone/>
            </a:pPr>
            <a:r>
              <a:rPr b="0" lang="en-US" sz="1650">
                <a:solidFill>
                  <a:srgbClr val="567080"/>
                </a:solidFill>
                <a:latin typeface="Arial"/>
                <a:ea typeface="Arial"/>
                <a:cs typeface="Arial"/>
                <a:sym typeface="Arial"/>
              </a:rPr>
              <a:t>39</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A25"/>
        </a:solidFill>
      </p:bgPr>
    </p:bg>
    <p:spTree>
      <p:nvGrpSpPr>
        <p:cNvPr id="1573" name="Shape 1573"/>
        <p:cNvGrpSpPr/>
        <p:nvPr/>
      </p:nvGrpSpPr>
      <p:grpSpPr>
        <a:xfrm>
          <a:off x="0" y="0"/>
          <a:ext cx="0" cy="0"/>
          <a:chOff x="0" y="0"/>
          <a:chExt cx="0" cy="0"/>
        </a:xfrm>
      </p:grpSpPr>
      <p:sp>
        <p:nvSpPr>
          <p:cNvPr id="1574" name="Google Shape;1574;p44"/>
          <p:cNvSpPr/>
          <p:nvPr/>
        </p:nvSpPr>
        <p:spPr>
          <a:xfrm>
            <a:off x="838200" y="428625"/>
            <a:ext cx="13239750" cy="2857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350"/>
              <a:buFont typeface="Arial"/>
              <a:buNone/>
            </a:pPr>
            <a:r>
              <a:rPr b="1" lang="en-US" sz="1350">
                <a:solidFill>
                  <a:srgbClr val="A5B5C3"/>
                </a:solidFill>
                <a:latin typeface="Arial"/>
                <a:ea typeface="Arial"/>
                <a:cs typeface="Arial"/>
                <a:sym typeface="Arial"/>
              </a:rPr>
              <a:t>ДАННЫЕ: СОГЛАСОВАННОСТЬ МЕТОК</a:t>
            </a:r>
            <a:endParaRPr/>
          </a:p>
        </p:txBody>
      </p:sp>
      <p:sp>
        <p:nvSpPr>
          <p:cNvPr id="1575" name="Google Shape;1575;p44"/>
          <p:cNvSpPr/>
          <p:nvPr/>
        </p:nvSpPr>
        <p:spPr>
          <a:xfrm>
            <a:off x="838200" y="1028700"/>
            <a:ext cx="13563600" cy="1295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3900"/>
              <a:buFont typeface="Arial"/>
              <a:buNone/>
            </a:pPr>
            <a:r>
              <a:rPr b="1" lang="en-US" sz="3900">
                <a:solidFill>
                  <a:srgbClr val="F4F0E7"/>
                </a:solidFill>
                <a:latin typeface="Arial"/>
                <a:ea typeface="Arial"/>
                <a:cs typeface="Arial"/>
                <a:sym typeface="Arial"/>
              </a:rPr>
              <a:t>Одна вершина может иметь разные метки</a:t>
            </a:r>
            <a:endParaRPr/>
          </a:p>
        </p:txBody>
      </p:sp>
      <p:sp>
        <p:nvSpPr>
          <p:cNvPr id="1576" name="Google Shape;1576;p44"/>
          <p:cNvSpPr/>
          <p:nvPr/>
        </p:nvSpPr>
        <p:spPr>
          <a:xfrm>
            <a:off x="1371409" y="4190711"/>
            <a:ext cx="674603" cy="260929"/>
          </a:xfrm>
          <a:custGeom>
            <a:rect b="b" l="l" r="r" t="t"/>
            <a:pathLst>
              <a:path extrusionOk="0" h="260929" w="674603">
                <a:moveTo>
                  <a:pt x="0" y="260929"/>
                </a:moveTo>
                <a:lnTo>
                  <a:pt x="674603" y="0"/>
                </a:lnTo>
              </a:path>
            </a:pathLst>
          </a:custGeom>
          <a:noFill/>
          <a:ln cap="flat" cmpd="sng" w="28575">
            <a:solidFill>
              <a:srgbClr val="64DEC3"/>
            </a:solidFill>
            <a:prstDash val="solid"/>
            <a:round/>
            <a:headEnd len="sm" w="sm" type="none"/>
            <a:tailEnd len="sm" w="sm" type="none"/>
          </a:ln>
        </p:spPr>
      </p:sp>
      <p:sp>
        <p:nvSpPr>
          <p:cNvPr id="1577" name="Google Shape;1577;p44"/>
          <p:cNvSpPr/>
          <p:nvPr/>
        </p:nvSpPr>
        <p:spPr>
          <a:xfrm>
            <a:off x="1931860" y="4184892"/>
            <a:ext cx="114152" cy="86937"/>
          </a:xfrm>
          <a:custGeom>
            <a:rect b="b" l="l" r="r" t="t"/>
            <a:pathLst>
              <a:path extrusionOk="0" h="86937" w="114152">
                <a:moveTo>
                  <a:pt x="114152" y="5819"/>
                </a:moveTo>
                <a:lnTo>
                  <a:pt x="33626" y="86937"/>
                </a:lnTo>
                <a:lnTo>
                  <a:pt x="0" y="0"/>
                </a:lnTo>
                <a:close/>
              </a:path>
            </a:pathLst>
          </a:custGeom>
          <a:solidFill>
            <a:srgbClr val="64DEC3"/>
          </a:solidFill>
          <a:ln cap="flat" cmpd="sng" w="19050">
            <a:solidFill>
              <a:srgbClr val="101A25"/>
            </a:solidFill>
            <a:prstDash val="solid"/>
            <a:round/>
            <a:headEnd len="sm" w="sm" type="none"/>
            <a:tailEnd len="sm" w="sm" type="none"/>
          </a:ln>
        </p:spPr>
      </p:sp>
      <p:sp>
        <p:nvSpPr>
          <p:cNvPr id="1578" name="Google Shape;1578;p44"/>
          <p:cNvSpPr/>
          <p:nvPr/>
        </p:nvSpPr>
        <p:spPr>
          <a:xfrm>
            <a:off x="2607151" y="4072708"/>
            <a:ext cx="1851888" cy="9949"/>
          </a:xfrm>
          <a:custGeom>
            <a:rect b="b" l="l" r="r" t="t"/>
            <a:pathLst>
              <a:path extrusionOk="0" h="9949" w="1851888">
                <a:moveTo>
                  <a:pt x="0" y="9949"/>
                </a:moveTo>
                <a:lnTo>
                  <a:pt x="1851888" y="0"/>
                </a:lnTo>
              </a:path>
            </a:pathLst>
          </a:custGeom>
          <a:noFill/>
          <a:ln cap="flat" cmpd="sng" w="28575">
            <a:solidFill>
              <a:srgbClr val="64DEC3"/>
            </a:solidFill>
            <a:prstDash val="solid"/>
            <a:round/>
            <a:headEnd len="sm" w="sm" type="none"/>
            <a:tailEnd len="sm" w="sm" type="none"/>
          </a:ln>
        </p:spPr>
      </p:sp>
      <p:sp>
        <p:nvSpPr>
          <p:cNvPr id="1579" name="Google Shape;1579;p44"/>
          <p:cNvSpPr/>
          <p:nvPr/>
        </p:nvSpPr>
        <p:spPr>
          <a:xfrm>
            <a:off x="4354424" y="4026662"/>
            <a:ext cx="104615" cy="93213"/>
          </a:xfrm>
          <a:custGeom>
            <a:rect b="b" l="l" r="r" t="t"/>
            <a:pathLst>
              <a:path extrusionOk="0" h="93213" w="104615">
                <a:moveTo>
                  <a:pt x="104615" y="46046"/>
                </a:moveTo>
                <a:lnTo>
                  <a:pt x="501" y="93213"/>
                </a:lnTo>
                <a:lnTo>
                  <a:pt x="0" y="0"/>
                </a:lnTo>
                <a:close/>
              </a:path>
            </a:pathLst>
          </a:custGeom>
          <a:solidFill>
            <a:srgbClr val="64DEC3"/>
          </a:solidFill>
          <a:ln cap="flat" cmpd="sng" w="19050">
            <a:solidFill>
              <a:srgbClr val="101A25"/>
            </a:solidFill>
            <a:prstDash val="solid"/>
            <a:round/>
            <a:headEnd len="sm" w="sm" type="none"/>
            <a:tailEnd len="sm" w="sm" type="none"/>
          </a:ln>
        </p:spPr>
      </p:sp>
      <p:sp>
        <p:nvSpPr>
          <p:cNvPr id="1580" name="Google Shape;1580;p44"/>
          <p:cNvSpPr/>
          <p:nvPr/>
        </p:nvSpPr>
        <p:spPr>
          <a:xfrm>
            <a:off x="5038659" y="4099382"/>
            <a:ext cx="4287764" cy="426139"/>
          </a:xfrm>
          <a:custGeom>
            <a:rect b="b" l="l" r="r" t="t"/>
            <a:pathLst>
              <a:path extrusionOk="0" h="426139" w="4287764">
                <a:moveTo>
                  <a:pt x="0" y="0"/>
                </a:moveTo>
                <a:lnTo>
                  <a:pt x="4287764" y="426139"/>
                </a:lnTo>
              </a:path>
            </a:pathLst>
          </a:custGeom>
          <a:noFill/>
          <a:ln cap="flat" cmpd="sng" w="28575">
            <a:solidFill>
              <a:srgbClr val="64DEC3"/>
            </a:solidFill>
            <a:prstDash val="solid"/>
            <a:round/>
            <a:headEnd len="sm" w="sm" type="none"/>
            <a:tailEnd len="sm" w="sm" type="none"/>
          </a:ln>
        </p:spPr>
      </p:sp>
      <p:sp>
        <p:nvSpPr>
          <p:cNvPr id="1581" name="Google Shape;1581;p44"/>
          <p:cNvSpPr/>
          <p:nvPr/>
        </p:nvSpPr>
        <p:spPr>
          <a:xfrm>
            <a:off x="9217959" y="4468821"/>
            <a:ext cx="108464" cy="92757"/>
          </a:xfrm>
          <a:custGeom>
            <a:rect b="b" l="l" r="r" t="t"/>
            <a:pathLst>
              <a:path extrusionOk="0" h="92757" w="108464">
                <a:moveTo>
                  <a:pt x="108464" y="56700"/>
                </a:moveTo>
                <a:lnTo>
                  <a:pt x="0" y="92757"/>
                </a:lnTo>
                <a:lnTo>
                  <a:pt x="9219" y="0"/>
                </a:lnTo>
                <a:close/>
              </a:path>
            </a:pathLst>
          </a:custGeom>
          <a:solidFill>
            <a:srgbClr val="64DEC3"/>
          </a:solidFill>
          <a:ln cap="flat" cmpd="sng" w="19050">
            <a:solidFill>
              <a:srgbClr val="101A25"/>
            </a:solidFill>
            <a:prstDash val="solid"/>
            <a:round/>
            <a:headEnd len="sm" w="sm" type="none"/>
            <a:tailEnd len="sm" w="sm" type="none"/>
          </a:ln>
        </p:spPr>
      </p:sp>
      <p:sp>
        <p:nvSpPr>
          <p:cNvPr id="1582" name="Google Shape;1582;p44"/>
          <p:cNvSpPr/>
          <p:nvPr/>
        </p:nvSpPr>
        <p:spPr>
          <a:xfrm>
            <a:off x="1372364" y="4655301"/>
            <a:ext cx="672661" cy="252951"/>
          </a:xfrm>
          <a:custGeom>
            <a:rect b="b" l="l" r="r" t="t"/>
            <a:pathLst>
              <a:path extrusionOk="0" h="252951" w="672661">
                <a:moveTo>
                  <a:pt x="0" y="0"/>
                </a:moveTo>
                <a:lnTo>
                  <a:pt x="672661" y="252951"/>
                </a:lnTo>
              </a:path>
            </a:pathLst>
          </a:custGeom>
          <a:noFill/>
          <a:ln cap="flat" cmpd="sng" w="28575">
            <a:solidFill>
              <a:srgbClr val="FF836B"/>
            </a:solidFill>
            <a:prstDash val="solid"/>
            <a:round/>
            <a:headEnd len="sm" w="sm" type="none"/>
            <a:tailEnd len="sm" w="sm" type="none"/>
          </a:ln>
        </p:spPr>
      </p:sp>
      <p:sp>
        <p:nvSpPr>
          <p:cNvPr id="1583" name="Google Shape;1583;p44"/>
          <p:cNvSpPr/>
          <p:nvPr/>
        </p:nvSpPr>
        <p:spPr>
          <a:xfrm>
            <a:off x="1930933" y="4827893"/>
            <a:ext cx="114092" cy="87249"/>
          </a:xfrm>
          <a:custGeom>
            <a:rect b="b" l="l" r="r" t="t"/>
            <a:pathLst>
              <a:path extrusionOk="0" h="87249" w="114092">
                <a:moveTo>
                  <a:pt x="114092" y="80359"/>
                </a:moveTo>
                <a:lnTo>
                  <a:pt x="0" y="87249"/>
                </a:lnTo>
                <a:lnTo>
                  <a:pt x="32810" y="0"/>
                </a:lnTo>
                <a:close/>
              </a:path>
            </a:pathLst>
          </a:custGeom>
          <a:solidFill>
            <a:srgbClr val="FF836B"/>
          </a:solidFill>
          <a:ln cap="flat" cmpd="sng" w="19050">
            <a:solidFill>
              <a:srgbClr val="101A25"/>
            </a:solidFill>
            <a:prstDash val="solid"/>
            <a:round/>
            <a:headEnd len="sm" w="sm" type="none"/>
            <a:tailEnd len="sm" w="sm" type="none"/>
          </a:ln>
        </p:spPr>
      </p:sp>
      <p:sp>
        <p:nvSpPr>
          <p:cNvPr id="1584" name="Google Shape;1584;p44"/>
          <p:cNvSpPr/>
          <p:nvPr/>
        </p:nvSpPr>
        <p:spPr>
          <a:xfrm>
            <a:off x="2607138" y="5015253"/>
            <a:ext cx="635461" cy="9525"/>
          </a:xfrm>
          <a:custGeom>
            <a:rect b="b" l="l" r="r" t="t"/>
            <a:pathLst>
              <a:path extrusionOk="0" h="9525" w="635461">
                <a:moveTo>
                  <a:pt x="0" y="0"/>
                </a:moveTo>
                <a:lnTo>
                  <a:pt x="635461" y="6828"/>
                </a:lnTo>
              </a:path>
            </a:pathLst>
          </a:custGeom>
          <a:noFill/>
          <a:ln cap="flat" cmpd="sng" w="28575">
            <a:solidFill>
              <a:srgbClr val="FF836B"/>
            </a:solidFill>
            <a:prstDash val="solid"/>
            <a:round/>
            <a:headEnd len="sm" w="sm" type="none"/>
            <a:tailEnd len="sm" w="sm" type="none"/>
          </a:ln>
        </p:spPr>
      </p:sp>
      <p:sp>
        <p:nvSpPr>
          <p:cNvPr id="1585" name="Google Shape;1585;p44"/>
          <p:cNvSpPr/>
          <p:nvPr/>
        </p:nvSpPr>
        <p:spPr>
          <a:xfrm>
            <a:off x="3137738" y="4974355"/>
            <a:ext cx="104861" cy="93209"/>
          </a:xfrm>
          <a:custGeom>
            <a:rect b="b" l="l" r="r" t="t"/>
            <a:pathLst>
              <a:path extrusionOk="0" h="93209" w="104861">
                <a:moveTo>
                  <a:pt x="104861" y="47726"/>
                </a:moveTo>
                <a:lnTo>
                  <a:pt x="0" y="93209"/>
                </a:lnTo>
                <a:lnTo>
                  <a:pt x="1001" y="0"/>
                </a:lnTo>
                <a:close/>
              </a:path>
            </a:pathLst>
          </a:custGeom>
          <a:solidFill>
            <a:srgbClr val="FF836B"/>
          </a:solidFill>
          <a:ln cap="flat" cmpd="sng" w="19050">
            <a:solidFill>
              <a:srgbClr val="101A25"/>
            </a:solidFill>
            <a:prstDash val="solid"/>
            <a:round/>
            <a:headEnd len="sm" w="sm" type="none"/>
            <a:tailEnd len="sm" w="sm" type="none"/>
          </a:ln>
        </p:spPr>
      </p:sp>
      <p:sp>
        <p:nvSpPr>
          <p:cNvPr id="1586" name="Google Shape;1586;p44"/>
          <p:cNvSpPr/>
          <p:nvPr/>
        </p:nvSpPr>
        <p:spPr>
          <a:xfrm>
            <a:off x="3823607" y="5025253"/>
            <a:ext cx="635427" cy="9525"/>
          </a:xfrm>
          <a:custGeom>
            <a:rect b="b" l="l" r="r" t="t"/>
            <a:pathLst>
              <a:path extrusionOk="0" h="9525" w="635427">
                <a:moveTo>
                  <a:pt x="0" y="0"/>
                </a:moveTo>
                <a:lnTo>
                  <a:pt x="635427" y="0"/>
                </a:lnTo>
              </a:path>
            </a:pathLst>
          </a:custGeom>
          <a:noFill/>
          <a:ln cap="flat" cmpd="sng" w="28575">
            <a:solidFill>
              <a:srgbClr val="FF836B"/>
            </a:solidFill>
            <a:prstDash val="solid"/>
            <a:round/>
            <a:headEnd len="sm" w="sm" type="none"/>
            <a:tailEnd len="sm" w="sm" type="none"/>
          </a:ln>
        </p:spPr>
      </p:sp>
      <p:sp>
        <p:nvSpPr>
          <p:cNvPr id="1587" name="Google Shape;1587;p44"/>
          <p:cNvSpPr/>
          <p:nvPr/>
        </p:nvSpPr>
        <p:spPr>
          <a:xfrm>
            <a:off x="4354669" y="4978646"/>
            <a:ext cx="104366" cy="93214"/>
          </a:xfrm>
          <a:custGeom>
            <a:rect b="b" l="l" r="r" t="t"/>
            <a:pathLst>
              <a:path extrusionOk="0" h="93214" w="104366">
                <a:moveTo>
                  <a:pt x="104366" y="46607"/>
                </a:moveTo>
                <a:lnTo>
                  <a:pt x="0" y="93214"/>
                </a:lnTo>
                <a:lnTo>
                  <a:pt x="0" y="0"/>
                </a:lnTo>
                <a:close/>
              </a:path>
            </a:pathLst>
          </a:custGeom>
          <a:solidFill>
            <a:srgbClr val="FF836B"/>
          </a:solidFill>
          <a:ln cap="flat" cmpd="sng" w="19050">
            <a:solidFill>
              <a:srgbClr val="101A25"/>
            </a:solidFill>
            <a:prstDash val="solid"/>
            <a:round/>
            <a:headEnd len="sm" w="sm" type="none"/>
            <a:tailEnd len="sm" w="sm" type="none"/>
          </a:ln>
        </p:spPr>
      </p:sp>
      <p:sp>
        <p:nvSpPr>
          <p:cNvPr id="1588" name="Google Shape;1588;p44"/>
          <p:cNvSpPr/>
          <p:nvPr/>
        </p:nvSpPr>
        <p:spPr>
          <a:xfrm>
            <a:off x="5040060" y="5025253"/>
            <a:ext cx="635558" cy="9525"/>
          </a:xfrm>
          <a:custGeom>
            <a:rect b="b" l="l" r="r" t="t"/>
            <a:pathLst>
              <a:path extrusionOk="0" h="9525" w="635558">
                <a:moveTo>
                  <a:pt x="0" y="0"/>
                </a:moveTo>
                <a:lnTo>
                  <a:pt x="635558" y="0"/>
                </a:lnTo>
              </a:path>
            </a:pathLst>
          </a:custGeom>
          <a:noFill/>
          <a:ln cap="flat" cmpd="sng" w="28575">
            <a:solidFill>
              <a:srgbClr val="FF836B"/>
            </a:solidFill>
            <a:prstDash val="solid"/>
            <a:round/>
            <a:headEnd len="sm" w="sm" type="none"/>
            <a:tailEnd len="sm" w="sm" type="none"/>
          </a:ln>
        </p:spPr>
      </p:sp>
      <p:sp>
        <p:nvSpPr>
          <p:cNvPr id="1589" name="Google Shape;1589;p44"/>
          <p:cNvSpPr/>
          <p:nvPr/>
        </p:nvSpPr>
        <p:spPr>
          <a:xfrm>
            <a:off x="5571252" y="4978646"/>
            <a:ext cx="104366" cy="93214"/>
          </a:xfrm>
          <a:custGeom>
            <a:rect b="b" l="l" r="r" t="t"/>
            <a:pathLst>
              <a:path extrusionOk="0" h="93214" w="104366">
                <a:moveTo>
                  <a:pt x="104366" y="46607"/>
                </a:moveTo>
                <a:lnTo>
                  <a:pt x="0" y="93214"/>
                </a:lnTo>
                <a:lnTo>
                  <a:pt x="0" y="0"/>
                </a:lnTo>
                <a:close/>
              </a:path>
            </a:pathLst>
          </a:custGeom>
          <a:solidFill>
            <a:srgbClr val="FF836B"/>
          </a:solidFill>
          <a:ln cap="flat" cmpd="sng" w="19050">
            <a:solidFill>
              <a:srgbClr val="101A25"/>
            </a:solidFill>
            <a:prstDash val="solid"/>
            <a:round/>
            <a:headEnd len="sm" w="sm" type="none"/>
            <a:tailEnd len="sm" w="sm" type="none"/>
          </a:ln>
        </p:spPr>
      </p:sp>
      <p:sp>
        <p:nvSpPr>
          <p:cNvPr id="1590" name="Google Shape;1590;p44"/>
          <p:cNvSpPr/>
          <p:nvPr/>
        </p:nvSpPr>
        <p:spPr>
          <a:xfrm>
            <a:off x="6256643" y="5025253"/>
            <a:ext cx="635427" cy="9525"/>
          </a:xfrm>
          <a:custGeom>
            <a:rect b="b" l="l" r="r" t="t"/>
            <a:pathLst>
              <a:path extrusionOk="0" h="9525" w="635427">
                <a:moveTo>
                  <a:pt x="0" y="0"/>
                </a:moveTo>
                <a:lnTo>
                  <a:pt x="635427" y="0"/>
                </a:lnTo>
              </a:path>
            </a:pathLst>
          </a:custGeom>
          <a:noFill/>
          <a:ln cap="flat" cmpd="sng" w="28575">
            <a:solidFill>
              <a:srgbClr val="FF836B"/>
            </a:solidFill>
            <a:prstDash val="solid"/>
            <a:round/>
            <a:headEnd len="sm" w="sm" type="none"/>
            <a:tailEnd len="sm" w="sm" type="none"/>
          </a:ln>
        </p:spPr>
      </p:sp>
      <p:sp>
        <p:nvSpPr>
          <p:cNvPr id="1591" name="Google Shape;1591;p44"/>
          <p:cNvSpPr/>
          <p:nvPr/>
        </p:nvSpPr>
        <p:spPr>
          <a:xfrm>
            <a:off x="6787704" y="4978646"/>
            <a:ext cx="104366" cy="93214"/>
          </a:xfrm>
          <a:custGeom>
            <a:rect b="b" l="l" r="r" t="t"/>
            <a:pathLst>
              <a:path extrusionOk="0" h="93214" w="104366">
                <a:moveTo>
                  <a:pt x="104366" y="46607"/>
                </a:moveTo>
                <a:lnTo>
                  <a:pt x="0" y="93214"/>
                </a:lnTo>
                <a:lnTo>
                  <a:pt x="0" y="0"/>
                </a:lnTo>
                <a:close/>
              </a:path>
            </a:pathLst>
          </a:custGeom>
          <a:solidFill>
            <a:srgbClr val="FF836B"/>
          </a:solidFill>
          <a:ln cap="flat" cmpd="sng" w="19050">
            <a:solidFill>
              <a:srgbClr val="101A25"/>
            </a:solidFill>
            <a:prstDash val="solid"/>
            <a:round/>
            <a:headEnd len="sm" w="sm" type="none"/>
            <a:tailEnd len="sm" w="sm" type="none"/>
          </a:ln>
        </p:spPr>
      </p:sp>
      <p:sp>
        <p:nvSpPr>
          <p:cNvPr id="1592" name="Google Shape;1592;p44"/>
          <p:cNvSpPr/>
          <p:nvPr/>
        </p:nvSpPr>
        <p:spPr>
          <a:xfrm>
            <a:off x="7473095" y="5025253"/>
            <a:ext cx="635427" cy="9525"/>
          </a:xfrm>
          <a:custGeom>
            <a:rect b="b" l="l" r="r" t="t"/>
            <a:pathLst>
              <a:path extrusionOk="0" h="9525" w="635427">
                <a:moveTo>
                  <a:pt x="0" y="0"/>
                </a:moveTo>
                <a:lnTo>
                  <a:pt x="635427" y="0"/>
                </a:lnTo>
              </a:path>
            </a:pathLst>
          </a:custGeom>
          <a:noFill/>
          <a:ln cap="flat" cmpd="sng" w="28575">
            <a:solidFill>
              <a:srgbClr val="FF836B"/>
            </a:solidFill>
            <a:prstDash val="solid"/>
            <a:round/>
            <a:headEnd len="sm" w="sm" type="none"/>
            <a:tailEnd len="sm" w="sm" type="none"/>
          </a:ln>
        </p:spPr>
      </p:sp>
      <p:sp>
        <p:nvSpPr>
          <p:cNvPr id="1593" name="Google Shape;1593;p44"/>
          <p:cNvSpPr/>
          <p:nvPr/>
        </p:nvSpPr>
        <p:spPr>
          <a:xfrm>
            <a:off x="8004157" y="4978646"/>
            <a:ext cx="104366" cy="93214"/>
          </a:xfrm>
          <a:custGeom>
            <a:rect b="b" l="l" r="r" t="t"/>
            <a:pathLst>
              <a:path extrusionOk="0" h="93214" w="104366">
                <a:moveTo>
                  <a:pt x="104366" y="46607"/>
                </a:moveTo>
                <a:lnTo>
                  <a:pt x="0" y="93214"/>
                </a:lnTo>
                <a:lnTo>
                  <a:pt x="0" y="0"/>
                </a:lnTo>
                <a:close/>
              </a:path>
            </a:pathLst>
          </a:custGeom>
          <a:solidFill>
            <a:srgbClr val="FF836B"/>
          </a:solidFill>
          <a:ln cap="flat" cmpd="sng" w="19050">
            <a:solidFill>
              <a:srgbClr val="101A25"/>
            </a:solidFill>
            <a:prstDash val="solid"/>
            <a:round/>
            <a:headEnd len="sm" w="sm" type="none"/>
            <a:tailEnd len="sm" w="sm" type="none"/>
          </a:ln>
        </p:spPr>
      </p:sp>
      <p:sp>
        <p:nvSpPr>
          <p:cNvPr id="1594" name="Google Shape;1594;p44"/>
          <p:cNvSpPr/>
          <p:nvPr/>
        </p:nvSpPr>
        <p:spPr>
          <a:xfrm>
            <a:off x="8670305" y="4661245"/>
            <a:ext cx="674554" cy="260921"/>
          </a:xfrm>
          <a:custGeom>
            <a:rect b="b" l="l" r="r" t="t"/>
            <a:pathLst>
              <a:path extrusionOk="0" h="260921" w="674554">
                <a:moveTo>
                  <a:pt x="0" y="260921"/>
                </a:moveTo>
                <a:lnTo>
                  <a:pt x="674554" y="0"/>
                </a:lnTo>
              </a:path>
            </a:pathLst>
          </a:custGeom>
          <a:noFill/>
          <a:ln cap="flat" cmpd="sng" w="28575">
            <a:solidFill>
              <a:srgbClr val="FF836B"/>
            </a:solidFill>
            <a:prstDash val="solid"/>
            <a:round/>
            <a:headEnd len="sm" w="sm" type="none"/>
            <a:tailEnd len="sm" w="sm" type="none"/>
          </a:ln>
        </p:spPr>
      </p:sp>
      <p:sp>
        <p:nvSpPr>
          <p:cNvPr id="1595" name="Google Shape;1595;p44"/>
          <p:cNvSpPr/>
          <p:nvPr/>
        </p:nvSpPr>
        <p:spPr>
          <a:xfrm>
            <a:off x="9230707" y="4655428"/>
            <a:ext cx="114152" cy="86937"/>
          </a:xfrm>
          <a:custGeom>
            <a:rect b="b" l="l" r="r" t="t"/>
            <a:pathLst>
              <a:path extrusionOk="0" h="86937" w="114152">
                <a:moveTo>
                  <a:pt x="114152" y="5818"/>
                </a:moveTo>
                <a:lnTo>
                  <a:pt x="33628" y="86937"/>
                </a:lnTo>
                <a:lnTo>
                  <a:pt x="0" y="0"/>
                </a:lnTo>
                <a:close/>
              </a:path>
            </a:pathLst>
          </a:custGeom>
          <a:solidFill>
            <a:srgbClr val="FF836B"/>
          </a:solidFill>
          <a:ln cap="flat" cmpd="sng" w="19050">
            <a:solidFill>
              <a:srgbClr val="101A25"/>
            </a:solidFill>
            <a:prstDash val="solid"/>
            <a:round/>
            <a:headEnd len="sm" w="sm" type="none"/>
            <a:tailEnd len="sm" w="sm" type="none"/>
          </a:ln>
        </p:spPr>
      </p:sp>
      <p:sp>
        <p:nvSpPr>
          <p:cNvPr id="1596" name="Google Shape;1596;p44"/>
          <p:cNvSpPr/>
          <p:nvPr/>
        </p:nvSpPr>
        <p:spPr>
          <a:xfrm>
            <a:off x="838200" y="4288023"/>
            <a:ext cx="533400" cy="533400"/>
          </a:xfrm>
          <a:prstGeom prst="ellipse">
            <a:avLst/>
          </a:prstGeom>
          <a:solidFill>
            <a:srgbClr val="215E51"/>
          </a:solidFill>
          <a:ln cap="flat" cmpd="sng" w="12375">
            <a:solidFill>
              <a:srgbClr val="64DEC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7" name="Google Shape;1597;p44"/>
          <p:cNvSpPr/>
          <p:nvPr/>
        </p:nvSpPr>
        <p:spPr>
          <a:xfrm>
            <a:off x="838200" y="4411848"/>
            <a:ext cx="533400" cy="36195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F4F0E7"/>
              </a:buClr>
              <a:buSzPts val="1650"/>
              <a:buFont typeface="Arial"/>
              <a:buNone/>
            </a:pPr>
            <a:r>
              <a:rPr b="1" lang="en-US" sz="1650">
                <a:solidFill>
                  <a:srgbClr val="F4F0E7"/>
                </a:solidFill>
                <a:latin typeface="Arial"/>
                <a:ea typeface="Arial"/>
                <a:cs typeface="Arial"/>
                <a:sym typeface="Arial"/>
              </a:rPr>
              <a:t>e</a:t>
            </a:r>
            <a:endParaRPr/>
          </a:p>
        </p:txBody>
      </p:sp>
      <p:sp>
        <p:nvSpPr>
          <p:cNvPr id="1598" name="Google Shape;1598;p44"/>
          <p:cNvSpPr/>
          <p:nvPr/>
        </p:nvSpPr>
        <p:spPr>
          <a:xfrm>
            <a:off x="9353550" y="4288023"/>
            <a:ext cx="533400" cy="533400"/>
          </a:xfrm>
          <a:prstGeom prst="ellipse">
            <a:avLst/>
          </a:prstGeom>
          <a:solidFill>
            <a:srgbClr val="694537"/>
          </a:solidFill>
          <a:ln cap="flat" cmpd="sng" w="12375">
            <a:solidFill>
              <a:srgbClr val="F6C86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9" name="Google Shape;1599;p44"/>
          <p:cNvSpPr/>
          <p:nvPr/>
        </p:nvSpPr>
        <p:spPr>
          <a:xfrm>
            <a:off x="9353550" y="4411848"/>
            <a:ext cx="533400" cy="36195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F4F0E7"/>
              </a:buClr>
              <a:buSzPts val="1650"/>
              <a:buFont typeface="Arial"/>
              <a:buNone/>
            </a:pPr>
            <a:r>
              <a:rPr b="1" lang="en-US" sz="1650">
                <a:solidFill>
                  <a:srgbClr val="F4F0E7"/>
                </a:solidFill>
                <a:latin typeface="Arial"/>
                <a:ea typeface="Arial"/>
                <a:cs typeface="Arial"/>
                <a:sym typeface="Arial"/>
              </a:rPr>
              <a:t>s</a:t>
            </a:r>
            <a:endParaRPr/>
          </a:p>
        </p:txBody>
      </p:sp>
      <p:sp>
        <p:nvSpPr>
          <p:cNvPr id="1600" name="Google Shape;1600;p44"/>
          <p:cNvSpPr/>
          <p:nvPr/>
        </p:nvSpPr>
        <p:spPr>
          <a:xfrm>
            <a:off x="2054705" y="3817492"/>
            <a:ext cx="533400" cy="533400"/>
          </a:xfrm>
          <a:prstGeom prst="ellipse">
            <a:avLst/>
          </a:prstGeom>
          <a:solidFill>
            <a:srgbClr val="293D4E"/>
          </a:solidFill>
          <a:ln cap="flat" cmpd="sng" w="12375">
            <a:solidFill>
              <a:srgbClr val="58718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1" name="Google Shape;1601;p44"/>
          <p:cNvSpPr/>
          <p:nvPr/>
        </p:nvSpPr>
        <p:spPr>
          <a:xfrm>
            <a:off x="2054705" y="3941317"/>
            <a:ext cx="533400" cy="36195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F4F0E7"/>
              </a:buClr>
              <a:buSzPts val="1650"/>
              <a:buFont typeface="Arial"/>
              <a:buNone/>
            </a:pPr>
            <a:r>
              <a:rPr b="1" lang="en-US" sz="1650">
                <a:solidFill>
                  <a:srgbClr val="F4F0E7"/>
                </a:solidFill>
                <a:latin typeface="Arial"/>
                <a:ea typeface="Arial"/>
                <a:cs typeface="Arial"/>
                <a:sym typeface="Arial"/>
              </a:rPr>
              <a:t>a</a:t>
            </a:r>
            <a:endParaRPr/>
          </a:p>
        </p:txBody>
      </p:sp>
      <p:sp>
        <p:nvSpPr>
          <p:cNvPr id="1602" name="Google Shape;1602;p44"/>
          <p:cNvSpPr/>
          <p:nvPr/>
        </p:nvSpPr>
        <p:spPr>
          <a:xfrm>
            <a:off x="4487610" y="3804422"/>
            <a:ext cx="533400" cy="533400"/>
          </a:xfrm>
          <a:prstGeom prst="ellipse">
            <a:avLst/>
          </a:prstGeom>
          <a:solidFill>
            <a:srgbClr val="293D4E"/>
          </a:solidFill>
          <a:ln cap="flat" cmpd="sng" w="12375">
            <a:solidFill>
              <a:srgbClr val="58718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3" name="Google Shape;1603;p44"/>
          <p:cNvSpPr/>
          <p:nvPr/>
        </p:nvSpPr>
        <p:spPr>
          <a:xfrm>
            <a:off x="4487610" y="3928247"/>
            <a:ext cx="533400" cy="36195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F4F0E7"/>
              </a:buClr>
              <a:buSzPts val="1650"/>
              <a:buFont typeface="Arial"/>
              <a:buNone/>
            </a:pPr>
            <a:r>
              <a:rPr b="1" lang="en-US" sz="1650">
                <a:solidFill>
                  <a:srgbClr val="F4F0E7"/>
                </a:solidFill>
                <a:latin typeface="Arial"/>
                <a:ea typeface="Arial"/>
                <a:cs typeface="Arial"/>
                <a:sym typeface="Arial"/>
              </a:rPr>
              <a:t>b</a:t>
            </a:r>
            <a:endParaRPr/>
          </a:p>
        </p:txBody>
      </p:sp>
      <p:sp>
        <p:nvSpPr>
          <p:cNvPr id="1604" name="Google Shape;1604;p44"/>
          <p:cNvSpPr/>
          <p:nvPr/>
        </p:nvSpPr>
        <p:spPr>
          <a:xfrm>
            <a:off x="2054705" y="4745483"/>
            <a:ext cx="533400" cy="533400"/>
          </a:xfrm>
          <a:prstGeom prst="ellipse">
            <a:avLst/>
          </a:prstGeom>
          <a:solidFill>
            <a:srgbClr val="293D4E"/>
          </a:solidFill>
          <a:ln cap="flat" cmpd="sng" w="12375">
            <a:solidFill>
              <a:srgbClr val="58718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5" name="Google Shape;1605;p44"/>
          <p:cNvSpPr/>
          <p:nvPr/>
        </p:nvSpPr>
        <p:spPr>
          <a:xfrm>
            <a:off x="2054705" y="4869308"/>
            <a:ext cx="533400" cy="36195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F4F0E7"/>
              </a:buClr>
              <a:buSzPts val="1650"/>
              <a:buFont typeface="Arial"/>
              <a:buNone/>
            </a:pPr>
            <a:r>
              <a:rPr b="1" lang="en-US" sz="1650">
                <a:solidFill>
                  <a:srgbClr val="F4F0E7"/>
                </a:solidFill>
                <a:latin typeface="Arial"/>
                <a:ea typeface="Arial"/>
                <a:cs typeface="Arial"/>
                <a:sym typeface="Arial"/>
              </a:rPr>
              <a:t>c</a:t>
            </a:r>
            <a:endParaRPr/>
          </a:p>
        </p:txBody>
      </p:sp>
      <p:sp>
        <p:nvSpPr>
          <p:cNvPr id="1606" name="Google Shape;1606;p44"/>
          <p:cNvSpPr/>
          <p:nvPr/>
        </p:nvSpPr>
        <p:spPr>
          <a:xfrm>
            <a:off x="3271157" y="4758553"/>
            <a:ext cx="533400" cy="533400"/>
          </a:xfrm>
          <a:prstGeom prst="ellipse">
            <a:avLst/>
          </a:prstGeom>
          <a:solidFill>
            <a:srgbClr val="293D4E"/>
          </a:solidFill>
          <a:ln cap="flat" cmpd="sng" w="12375">
            <a:solidFill>
              <a:srgbClr val="58718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7" name="Google Shape;1607;p44"/>
          <p:cNvSpPr/>
          <p:nvPr/>
        </p:nvSpPr>
        <p:spPr>
          <a:xfrm>
            <a:off x="3271157" y="4882378"/>
            <a:ext cx="533400" cy="36195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F4F0E7"/>
              </a:buClr>
              <a:buSzPts val="1650"/>
              <a:buFont typeface="Arial"/>
              <a:buNone/>
            </a:pPr>
            <a:r>
              <a:rPr b="1" lang="en-US" sz="1650">
                <a:solidFill>
                  <a:srgbClr val="F4F0E7"/>
                </a:solidFill>
                <a:latin typeface="Arial"/>
                <a:ea typeface="Arial"/>
                <a:cs typeface="Arial"/>
                <a:sym typeface="Arial"/>
              </a:rPr>
              <a:t>d</a:t>
            </a:r>
            <a:endParaRPr/>
          </a:p>
        </p:txBody>
      </p:sp>
      <p:sp>
        <p:nvSpPr>
          <p:cNvPr id="1608" name="Google Shape;1608;p44"/>
          <p:cNvSpPr/>
          <p:nvPr/>
        </p:nvSpPr>
        <p:spPr>
          <a:xfrm>
            <a:off x="4487610" y="4758553"/>
            <a:ext cx="533400" cy="533400"/>
          </a:xfrm>
          <a:prstGeom prst="ellipse">
            <a:avLst/>
          </a:prstGeom>
          <a:solidFill>
            <a:srgbClr val="293D4E"/>
          </a:solidFill>
          <a:ln cap="flat" cmpd="sng" w="12375">
            <a:solidFill>
              <a:srgbClr val="58718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9" name="Google Shape;1609;p44"/>
          <p:cNvSpPr/>
          <p:nvPr/>
        </p:nvSpPr>
        <p:spPr>
          <a:xfrm>
            <a:off x="4487610" y="4882378"/>
            <a:ext cx="533400" cy="36195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F4F0E7"/>
              </a:buClr>
              <a:buSzPts val="1650"/>
              <a:buFont typeface="Arial"/>
              <a:buNone/>
            </a:pPr>
            <a:r>
              <a:rPr b="1" lang="en-US" sz="1650">
                <a:solidFill>
                  <a:srgbClr val="F4F0E7"/>
                </a:solidFill>
                <a:latin typeface="Arial"/>
                <a:ea typeface="Arial"/>
                <a:cs typeface="Arial"/>
                <a:sym typeface="Arial"/>
              </a:rPr>
              <a:t>f</a:t>
            </a:r>
            <a:endParaRPr/>
          </a:p>
        </p:txBody>
      </p:sp>
      <p:sp>
        <p:nvSpPr>
          <p:cNvPr id="1610" name="Google Shape;1610;p44"/>
          <p:cNvSpPr/>
          <p:nvPr/>
        </p:nvSpPr>
        <p:spPr>
          <a:xfrm>
            <a:off x="5704193" y="4758553"/>
            <a:ext cx="533400" cy="533400"/>
          </a:xfrm>
          <a:prstGeom prst="ellipse">
            <a:avLst/>
          </a:prstGeom>
          <a:solidFill>
            <a:srgbClr val="293D4E"/>
          </a:solidFill>
          <a:ln cap="flat" cmpd="sng" w="12375">
            <a:solidFill>
              <a:srgbClr val="58718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1" name="Google Shape;1611;p44"/>
          <p:cNvSpPr/>
          <p:nvPr/>
        </p:nvSpPr>
        <p:spPr>
          <a:xfrm>
            <a:off x="5704193" y="4882378"/>
            <a:ext cx="533400" cy="36195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F4F0E7"/>
              </a:buClr>
              <a:buSzPts val="1650"/>
              <a:buFont typeface="Arial"/>
              <a:buNone/>
            </a:pPr>
            <a:r>
              <a:rPr b="1" lang="en-US" sz="1650">
                <a:solidFill>
                  <a:srgbClr val="F4F0E7"/>
                </a:solidFill>
                <a:latin typeface="Arial"/>
                <a:ea typeface="Arial"/>
                <a:cs typeface="Arial"/>
                <a:sym typeface="Arial"/>
              </a:rPr>
              <a:t>g</a:t>
            </a:r>
            <a:endParaRPr/>
          </a:p>
        </p:txBody>
      </p:sp>
      <p:sp>
        <p:nvSpPr>
          <p:cNvPr id="1612" name="Google Shape;1612;p44"/>
          <p:cNvSpPr/>
          <p:nvPr/>
        </p:nvSpPr>
        <p:spPr>
          <a:xfrm>
            <a:off x="6920645" y="4758553"/>
            <a:ext cx="533400" cy="533400"/>
          </a:xfrm>
          <a:prstGeom prst="ellipse">
            <a:avLst/>
          </a:prstGeom>
          <a:solidFill>
            <a:srgbClr val="293D4E"/>
          </a:solidFill>
          <a:ln cap="flat" cmpd="sng" w="12375">
            <a:solidFill>
              <a:srgbClr val="58718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3" name="Google Shape;1613;p44"/>
          <p:cNvSpPr/>
          <p:nvPr/>
        </p:nvSpPr>
        <p:spPr>
          <a:xfrm>
            <a:off x="6920645" y="4882378"/>
            <a:ext cx="533400" cy="36195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F4F0E7"/>
              </a:buClr>
              <a:buSzPts val="1650"/>
              <a:buFont typeface="Arial"/>
              <a:buNone/>
            </a:pPr>
            <a:r>
              <a:rPr b="1" lang="en-US" sz="1650">
                <a:solidFill>
                  <a:srgbClr val="F4F0E7"/>
                </a:solidFill>
                <a:latin typeface="Arial"/>
                <a:ea typeface="Arial"/>
                <a:cs typeface="Arial"/>
                <a:sym typeface="Arial"/>
              </a:rPr>
              <a:t>h</a:t>
            </a:r>
            <a:endParaRPr/>
          </a:p>
        </p:txBody>
      </p:sp>
      <p:sp>
        <p:nvSpPr>
          <p:cNvPr id="1614" name="Google Shape;1614;p44"/>
          <p:cNvSpPr/>
          <p:nvPr/>
        </p:nvSpPr>
        <p:spPr>
          <a:xfrm>
            <a:off x="8137098" y="4758553"/>
            <a:ext cx="533400" cy="533400"/>
          </a:xfrm>
          <a:prstGeom prst="ellipse">
            <a:avLst/>
          </a:prstGeom>
          <a:solidFill>
            <a:srgbClr val="293D4E"/>
          </a:solidFill>
          <a:ln cap="flat" cmpd="sng" w="12375">
            <a:solidFill>
              <a:srgbClr val="58718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5" name="Google Shape;1615;p44"/>
          <p:cNvSpPr/>
          <p:nvPr/>
        </p:nvSpPr>
        <p:spPr>
          <a:xfrm>
            <a:off x="8137098" y="4882378"/>
            <a:ext cx="533400" cy="36195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F4F0E7"/>
              </a:buClr>
              <a:buSzPts val="1650"/>
              <a:buFont typeface="Arial"/>
              <a:buNone/>
            </a:pPr>
            <a:r>
              <a:rPr b="1" lang="en-US" sz="1650">
                <a:solidFill>
                  <a:srgbClr val="F4F0E7"/>
                </a:solidFill>
                <a:latin typeface="Arial"/>
                <a:ea typeface="Arial"/>
                <a:cs typeface="Arial"/>
                <a:sym typeface="Arial"/>
              </a:rPr>
              <a:t>i</a:t>
            </a:r>
            <a:endParaRPr/>
          </a:p>
        </p:txBody>
      </p:sp>
      <p:sp>
        <p:nvSpPr>
          <p:cNvPr id="1616" name="Google Shape;1616;p44"/>
          <p:cNvSpPr/>
          <p:nvPr/>
        </p:nvSpPr>
        <p:spPr>
          <a:xfrm>
            <a:off x="10810875" y="2857500"/>
            <a:ext cx="2476500" cy="114300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64DEC3"/>
              </a:buClr>
              <a:buSzPts val="6450"/>
              <a:buFont typeface="Arial"/>
              <a:buNone/>
            </a:pPr>
            <a:r>
              <a:rPr b="1" lang="en-US" sz="6450">
                <a:solidFill>
                  <a:srgbClr val="64DEC3"/>
                </a:solidFill>
                <a:latin typeface="Arial"/>
                <a:ea typeface="Arial"/>
                <a:cs typeface="Arial"/>
                <a:sym typeface="Arial"/>
              </a:rPr>
              <a:t>3</a:t>
            </a:r>
            <a:endParaRPr/>
          </a:p>
        </p:txBody>
      </p:sp>
      <p:sp>
        <p:nvSpPr>
          <p:cNvPr id="1617" name="Google Shape;1617;p44"/>
          <p:cNvSpPr/>
          <p:nvPr/>
        </p:nvSpPr>
        <p:spPr>
          <a:xfrm>
            <a:off x="10810875" y="4953000"/>
            <a:ext cx="2476500" cy="114300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FF836B"/>
              </a:buClr>
              <a:buSzPts val="6450"/>
              <a:buFont typeface="Arial"/>
              <a:buNone/>
            </a:pPr>
            <a:r>
              <a:rPr b="1" lang="en-US" sz="6450">
                <a:solidFill>
                  <a:srgbClr val="FF836B"/>
                </a:solidFill>
                <a:latin typeface="Arial"/>
                <a:ea typeface="Arial"/>
                <a:cs typeface="Arial"/>
                <a:sym typeface="Arial"/>
              </a:rPr>
              <a:t>7</a:t>
            </a:r>
            <a:endParaRPr/>
          </a:p>
        </p:txBody>
      </p:sp>
      <p:sp>
        <p:nvSpPr>
          <p:cNvPr id="1618" name="Google Shape;1618;p44"/>
          <p:cNvSpPr/>
          <p:nvPr/>
        </p:nvSpPr>
        <p:spPr>
          <a:xfrm>
            <a:off x="10001250" y="6381750"/>
            <a:ext cx="3905250" cy="619125"/>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F4F0E7"/>
              </a:buClr>
              <a:buSzPts val="2100"/>
              <a:buFont typeface="Arial"/>
              <a:buNone/>
            </a:pPr>
            <a:r>
              <a:rPr b="0" lang="en-US" sz="2100">
                <a:solidFill>
                  <a:srgbClr val="F4F0E7"/>
                </a:solidFill>
                <a:latin typeface="Arial"/>
                <a:ea typeface="Arial"/>
                <a:cs typeface="Arial"/>
                <a:sym typeface="Arial"/>
              </a:rPr>
              <a:t>Две метки одного s</a:t>
            </a:r>
            <a:endParaRPr/>
          </a:p>
        </p:txBody>
      </p:sp>
      <p:sp>
        <p:nvSpPr>
          <p:cNvPr id="1619" name="Google Shape;1619;p44"/>
          <p:cNvSpPr/>
          <p:nvPr/>
        </p:nvSpPr>
        <p:spPr>
          <a:xfrm>
            <a:off x="838200" y="7934325"/>
            <a:ext cx="13563600" cy="9525"/>
          </a:xfrm>
          <a:custGeom>
            <a:rect b="b" l="l" r="r" t="t"/>
            <a:pathLst>
              <a:path extrusionOk="0" h="9525" w="13563600">
                <a:moveTo>
                  <a:pt x="0" y="0"/>
                </a:moveTo>
                <a:lnTo>
                  <a:pt x="13563600" y="0"/>
                </a:lnTo>
              </a:path>
            </a:pathLst>
          </a:custGeom>
          <a:noFill/>
          <a:ln cap="flat" cmpd="sng" w="9525">
            <a:solidFill>
              <a:srgbClr val="354857"/>
            </a:solidFill>
            <a:prstDash val="solid"/>
            <a:round/>
            <a:headEnd len="sm" w="sm" type="none"/>
            <a:tailEnd len="sm" w="sm" type="none"/>
          </a:ln>
        </p:spPr>
      </p:sp>
      <p:sp>
        <p:nvSpPr>
          <p:cNvPr id="1620" name="Google Shape;1620;p44"/>
          <p:cNvSpPr/>
          <p:nvPr/>
        </p:nvSpPr>
        <p:spPr>
          <a:xfrm>
            <a:off x="13620750" y="8039100"/>
            <a:ext cx="781050" cy="333375"/>
          </a:xfrm>
          <a:prstGeom prst="rect">
            <a:avLst/>
          </a:prstGeom>
          <a:noFill/>
          <a:ln>
            <a:noFill/>
          </a:ln>
        </p:spPr>
        <p:txBody>
          <a:bodyPr anchorCtr="0" anchor="t" bIns="0" lIns="0" spcFirstLastPara="1" rIns="0" wrap="square" tIns="0">
            <a:noAutofit/>
          </a:bodyPr>
          <a:lstStyle/>
          <a:p>
            <a:pPr indent="0" lvl="0" marL="0" marR="0" rtl="0" algn="r">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40</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A25"/>
        </a:solidFill>
      </p:bgPr>
    </p:bg>
    <p:spTree>
      <p:nvGrpSpPr>
        <p:cNvPr id="1625" name="Shape 1625"/>
        <p:cNvGrpSpPr/>
        <p:nvPr/>
      </p:nvGrpSpPr>
      <p:grpSpPr>
        <a:xfrm>
          <a:off x="0" y="0"/>
          <a:ext cx="0" cy="0"/>
          <a:chOff x="0" y="0"/>
          <a:chExt cx="0" cy="0"/>
        </a:xfrm>
      </p:grpSpPr>
      <p:sp>
        <p:nvSpPr>
          <p:cNvPr id="1626" name="Google Shape;1626;p45"/>
          <p:cNvSpPr/>
          <p:nvPr/>
        </p:nvSpPr>
        <p:spPr>
          <a:xfrm>
            <a:off x="838200" y="476250"/>
            <a:ext cx="13335000" cy="3333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350"/>
              <a:buFont typeface="Arial"/>
              <a:buNone/>
            </a:pPr>
            <a:r>
              <a:rPr b="1" lang="en-US" sz="1350">
                <a:solidFill>
                  <a:srgbClr val="A5B5C3"/>
                </a:solidFill>
                <a:latin typeface="Arial"/>
                <a:ea typeface="Arial"/>
                <a:cs typeface="Arial"/>
                <a:sym typeface="Arial"/>
              </a:rPr>
              <a:t>ДАННЫЕ: СОГЛАСОВАННОСТЬ МЕТОК</a:t>
            </a:r>
            <a:endParaRPr/>
          </a:p>
        </p:txBody>
      </p:sp>
      <p:sp>
        <p:nvSpPr>
          <p:cNvPr id="1627" name="Google Shape;1627;p45"/>
          <p:cNvSpPr/>
          <p:nvPr/>
        </p:nvSpPr>
        <p:spPr>
          <a:xfrm>
            <a:off x="838200" y="1057275"/>
            <a:ext cx="13563600" cy="1295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3900"/>
              <a:buFont typeface="Arial"/>
              <a:buNone/>
            </a:pPr>
            <a:r>
              <a:rPr b="1" lang="en-US" sz="3900">
                <a:solidFill>
                  <a:srgbClr val="F4F0E7"/>
                </a:solidFill>
                <a:latin typeface="Arial"/>
                <a:ea typeface="Arial"/>
                <a:cs typeface="Arial"/>
                <a:sym typeface="Arial"/>
              </a:rPr>
              <a:t>СБ, СБ-К и фиксированный dataset БД</a:t>
            </a:r>
            <a:endParaRPr/>
          </a:p>
        </p:txBody>
      </p:sp>
      <p:sp>
        <p:nvSpPr>
          <p:cNvPr id="1628" name="Google Shape;1628;p45"/>
          <p:cNvSpPr/>
          <p:nvPr/>
        </p:nvSpPr>
        <p:spPr>
          <a:xfrm>
            <a:off x="838200" y="7934325"/>
            <a:ext cx="13563600" cy="9525"/>
          </a:xfrm>
          <a:custGeom>
            <a:rect b="b" l="l" r="r" t="t"/>
            <a:pathLst>
              <a:path extrusionOk="0" h="9525" w="13563600">
                <a:moveTo>
                  <a:pt x="0" y="0"/>
                </a:moveTo>
                <a:lnTo>
                  <a:pt x="13563600" y="0"/>
                </a:lnTo>
              </a:path>
            </a:pathLst>
          </a:custGeom>
          <a:noFill/>
          <a:ln cap="flat" cmpd="sng" w="9525">
            <a:solidFill>
              <a:srgbClr val="354857"/>
            </a:solidFill>
            <a:prstDash val="solid"/>
            <a:round/>
            <a:headEnd len="sm" w="sm" type="none"/>
            <a:tailEnd len="sm" w="sm" type="none"/>
          </a:ln>
        </p:spPr>
      </p:sp>
      <p:sp>
        <p:nvSpPr>
          <p:cNvPr id="1629" name="Google Shape;1629;p45"/>
          <p:cNvSpPr/>
          <p:nvPr/>
        </p:nvSpPr>
        <p:spPr>
          <a:xfrm>
            <a:off x="13620750" y="8039100"/>
            <a:ext cx="781050" cy="333375"/>
          </a:xfrm>
          <a:prstGeom prst="rect">
            <a:avLst/>
          </a:prstGeom>
          <a:noFill/>
          <a:ln>
            <a:noFill/>
          </a:ln>
        </p:spPr>
        <p:txBody>
          <a:bodyPr anchorCtr="0" anchor="t" bIns="0" lIns="0" spcFirstLastPara="1" rIns="0" wrap="square" tIns="0">
            <a:noAutofit/>
          </a:bodyPr>
          <a:lstStyle/>
          <a:p>
            <a:pPr indent="0" lvl="0" marL="0" marR="0" rtl="0" algn="r">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41</a:t>
            </a:r>
            <a:endParaRPr/>
          </a:p>
        </p:txBody>
      </p:sp>
      <p:sp>
        <p:nvSpPr>
          <p:cNvPr id="1630" name="Google Shape;1630;p45"/>
          <p:cNvSpPr/>
          <p:nvPr/>
        </p:nvSpPr>
        <p:spPr>
          <a:xfrm>
            <a:off x="838200" y="2905125"/>
            <a:ext cx="1619250" cy="6286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79BFFF"/>
              </a:buClr>
              <a:buSzPts val="3225"/>
              <a:buFont typeface="Arial"/>
              <a:buNone/>
            </a:pPr>
            <a:r>
              <a:rPr b="1" lang="en-US" sz="3225">
                <a:solidFill>
                  <a:srgbClr val="79BFFF"/>
                </a:solidFill>
                <a:latin typeface="Arial"/>
                <a:ea typeface="Arial"/>
                <a:cs typeface="Arial"/>
                <a:sym typeface="Arial"/>
              </a:rPr>
              <a:t>СБ</a:t>
            </a:r>
            <a:endParaRPr/>
          </a:p>
        </p:txBody>
      </p:sp>
      <p:sp>
        <p:nvSpPr>
          <p:cNvPr id="1631" name="Google Shape;1631;p45"/>
          <p:cNvSpPr/>
          <p:nvPr/>
        </p:nvSpPr>
        <p:spPr>
          <a:xfrm>
            <a:off x="2971800" y="2905125"/>
            <a:ext cx="11382375" cy="5238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2475"/>
              <a:buFont typeface="Arial"/>
              <a:buNone/>
            </a:pPr>
            <a:r>
              <a:rPr b="1" lang="en-US" sz="2475">
                <a:solidFill>
                  <a:srgbClr val="F4F0E7"/>
                </a:solidFill>
                <a:latin typeface="Arial"/>
                <a:ea typeface="Arial"/>
                <a:cs typeface="Arial"/>
                <a:sym typeface="Arial"/>
              </a:rPr>
              <a:t>Новые random walks на каждой эпохе</a:t>
            </a:r>
            <a:endParaRPr/>
          </a:p>
        </p:txBody>
      </p:sp>
      <p:sp>
        <p:nvSpPr>
          <p:cNvPr id="1632" name="Google Shape;1632;p45"/>
          <p:cNvSpPr/>
          <p:nvPr/>
        </p:nvSpPr>
        <p:spPr>
          <a:xfrm>
            <a:off x="2971800" y="3438525"/>
            <a:ext cx="11382375" cy="4381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2100"/>
              <a:buFont typeface="Arial"/>
              <a:buNone/>
            </a:pPr>
            <a:r>
              <a:rPr b="0" lang="en-US" sz="2100">
                <a:solidFill>
                  <a:srgbClr val="A5B5C3"/>
                </a:solidFill>
                <a:latin typeface="Arial"/>
                <a:ea typeface="Arial"/>
                <a:cs typeface="Arial"/>
                <a:sym typeface="Arial"/>
              </a:rPr>
              <a:t>Один s может получить разные k</a:t>
            </a:r>
            <a:endParaRPr/>
          </a:p>
        </p:txBody>
      </p:sp>
      <p:sp>
        <p:nvSpPr>
          <p:cNvPr id="1633" name="Google Shape;1633;p45"/>
          <p:cNvSpPr/>
          <p:nvPr/>
        </p:nvSpPr>
        <p:spPr>
          <a:xfrm>
            <a:off x="838200" y="3952875"/>
            <a:ext cx="13563600" cy="9525"/>
          </a:xfrm>
          <a:custGeom>
            <a:rect b="b" l="l" r="r" t="t"/>
            <a:pathLst>
              <a:path extrusionOk="0" h="9525" w="13563600">
                <a:moveTo>
                  <a:pt x="0" y="0"/>
                </a:moveTo>
                <a:lnTo>
                  <a:pt x="13563600" y="0"/>
                </a:lnTo>
              </a:path>
            </a:pathLst>
          </a:custGeom>
          <a:noFill/>
          <a:ln cap="flat" cmpd="sng" w="9525">
            <a:solidFill>
              <a:srgbClr val="354857"/>
            </a:solidFill>
            <a:prstDash val="solid"/>
            <a:round/>
            <a:headEnd len="sm" w="sm" type="none"/>
            <a:tailEnd len="sm" w="sm" type="none"/>
          </a:ln>
        </p:spPr>
      </p:sp>
      <p:sp>
        <p:nvSpPr>
          <p:cNvPr id="1634" name="Google Shape;1634;p45"/>
          <p:cNvSpPr/>
          <p:nvPr/>
        </p:nvSpPr>
        <p:spPr>
          <a:xfrm>
            <a:off x="838200" y="4152900"/>
            <a:ext cx="1619250" cy="6286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F9FFF"/>
              </a:buClr>
              <a:buSzPts val="3225"/>
              <a:buFont typeface="Arial"/>
              <a:buNone/>
            </a:pPr>
            <a:r>
              <a:rPr b="1" lang="en-US" sz="3225">
                <a:solidFill>
                  <a:srgbClr val="AF9FFF"/>
                </a:solidFill>
                <a:latin typeface="Arial"/>
                <a:ea typeface="Arial"/>
                <a:cs typeface="Arial"/>
                <a:sym typeface="Arial"/>
              </a:rPr>
              <a:t>СБ-К</a:t>
            </a:r>
            <a:endParaRPr/>
          </a:p>
        </p:txBody>
      </p:sp>
      <p:sp>
        <p:nvSpPr>
          <p:cNvPr id="1635" name="Google Shape;1635;p45"/>
          <p:cNvSpPr/>
          <p:nvPr/>
        </p:nvSpPr>
        <p:spPr>
          <a:xfrm>
            <a:off x="2971800" y="4152900"/>
            <a:ext cx="11382375" cy="5238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2475"/>
              <a:buFont typeface="Arial"/>
              <a:buNone/>
            </a:pPr>
            <a:r>
              <a:rPr b="1" lang="en-US" sz="2475">
                <a:solidFill>
                  <a:srgbClr val="F4F0E7"/>
                </a:solidFill>
                <a:latin typeface="Arial"/>
                <a:ea typeface="Arial"/>
                <a:cs typeface="Arial"/>
                <a:sym typeface="Arial"/>
              </a:rPr>
              <a:t>Запрет повторов в пределах эпохи</a:t>
            </a:r>
            <a:endParaRPr/>
          </a:p>
        </p:txBody>
      </p:sp>
      <p:sp>
        <p:nvSpPr>
          <p:cNvPr id="1636" name="Google Shape;1636;p45"/>
          <p:cNvSpPr/>
          <p:nvPr/>
        </p:nvSpPr>
        <p:spPr>
          <a:xfrm>
            <a:off x="2971800" y="4686300"/>
            <a:ext cx="11382375" cy="4381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2100"/>
              <a:buFont typeface="Arial"/>
              <a:buNone/>
            </a:pPr>
            <a:r>
              <a:rPr b="0" lang="en-US" sz="2100">
                <a:solidFill>
                  <a:srgbClr val="A5B5C3"/>
                </a:solidFill>
                <a:latin typeface="Arial"/>
                <a:ea typeface="Arial"/>
                <a:cs typeface="Arial"/>
                <a:sym typeface="Arial"/>
              </a:rPr>
              <a:t>Контроль обновляется между эпохами</a:t>
            </a:r>
            <a:endParaRPr/>
          </a:p>
        </p:txBody>
      </p:sp>
      <p:sp>
        <p:nvSpPr>
          <p:cNvPr id="1637" name="Google Shape;1637;p45"/>
          <p:cNvSpPr/>
          <p:nvPr/>
        </p:nvSpPr>
        <p:spPr>
          <a:xfrm>
            <a:off x="838200" y="5200650"/>
            <a:ext cx="13563600" cy="9525"/>
          </a:xfrm>
          <a:custGeom>
            <a:rect b="b" l="l" r="r" t="t"/>
            <a:pathLst>
              <a:path extrusionOk="0" h="9525" w="13563600">
                <a:moveTo>
                  <a:pt x="0" y="0"/>
                </a:moveTo>
                <a:lnTo>
                  <a:pt x="13563600" y="0"/>
                </a:lnTo>
              </a:path>
            </a:pathLst>
          </a:custGeom>
          <a:noFill/>
          <a:ln cap="flat" cmpd="sng" w="9525">
            <a:solidFill>
              <a:srgbClr val="354857"/>
            </a:solidFill>
            <a:prstDash val="solid"/>
            <a:round/>
            <a:headEnd len="sm" w="sm" type="none"/>
            <a:tailEnd len="sm" w="sm" type="none"/>
          </a:ln>
        </p:spPr>
      </p:sp>
      <p:sp>
        <p:nvSpPr>
          <p:cNvPr id="1638" name="Google Shape;1638;p45"/>
          <p:cNvSpPr/>
          <p:nvPr/>
        </p:nvSpPr>
        <p:spPr>
          <a:xfrm>
            <a:off x="838200" y="5400675"/>
            <a:ext cx="1619250" cy="6286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64DEC3"/>
              </a:buClr>
              <a:buSzPts val="3225"/>
              <a:buFont typeface="Arial"/>
              <a:buNone/>
            </a:pPr>
            <a:r>
              <a:rPr b="1" lang="en-US" sz="3225">
                <a:solidFill>
                  <a:srgbClr val="64DEC3"/>
                </a:solidFill>
                <a:latin typeface="Arial"/>
                <a:ea typeface="Arial"/>
                <a:cs typeface="Arial"/>
                <a:sym typeface="Arial"/>
              </a:rPr>
              <a:t>БД</a:t>
            </a:r>
            <a:endParaRPr/>
          </a:p>
        </p:txBody>
      </p:sp>
      <p:sp>
        <p:nvSpPr>
          <p:cNvPr id="1639" name="Google Shape;1639;p45"/>
          <p:cNvSpPr/>
          <p:nvPr/>
        </p:nvSpPr>
        <p:spPr>
          <a:xfrm>
            <a:off x="2971800" y="5400675"/>
            <a:ext cx="11382375" cy="5238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2475"/>
              <a:buFont typeface="Arial"/>
              <a:buNone/>
            </a:pPr>
            <a:r>
              <a:rPr b="1" lang="en-US" sz="2475">
                <a:solidFill>
                  <a:srgbClr val="F4F0E7"/>
                </a:solidFill>
                <a:latin typeface="Arial"/>
                <a:ea typeface="Arial"/>
                <a:cs typeface="Arial"/>
                <a:sym typeface="Arial"/>
              </a:rPr>
              <a:t>Один фиксированный dataset</a:t>
            </a:r>
            <a:endParaRPr/>
          </a:p>
        </p:txBody>
      </p:sp>
      <p:sp>
        <p:nvSpPr>
          <p:cNvPr id="1640" name="Google Shape;1640;p45"/>
          <p:cNvSpPr/>
          <p:nvPr/>
        </p:nvSpPr>
        <p:spPr>
          <a:xfrm>
            <a:off x="2971800" y="5934075"/>
            <a:ext cx="11382375" cy="4381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2100"/>
              <a:buFont typeface="Arial"/>
              <a:buNone/>
            </a:pPr>
            <a:r>
              <a:rPr b="0" lang="en-US" sz="2100">
                <a:solidFill>
                  <a:srgbClr val="A5B5C3"/>
                </a:solidFill>
                <a:latin typeface="Arial"/>
                <a:ea typeface="Arial"/>
                <a:cs typeface="Arial"/>
                <a:sym typeface="Arial"/>
              </a:rPr>
              <a:t>Глобальный контроль повторов</a:t>
            </a:r>
            <a:endParaRPr/>
          </a:p>
        </p:txBody>
      </p:sp>
      <p:sp>
        <p:nvSpPr>
          <p:cNvPr id="1641" name="Google Shape;1641;p45"/>
          <p:cNvSpPr/>
          <p:nvPr/>
        </p:nvSpPr>
        <p:spPr>
          <a:xfrm>
            <a:off x="838200" y="6448425"/>
            <a:ext cx="13563600" cy="9525"/>
          </a:xfrm>
          <a:custGeom>
            <a:rect b="b" l="l" r="r" t="t"/>
            <a:pathLst>
              <a:path extrusionOk="0" h="9525" w="13563600">
                <a:moveTo>
                  <a:pt x="0" y="0"/>
                </a:moveTo>
                <a:lnTo>
                  <a:pt x="13563600" y="0"/>
                </a:lnTo>
              </a:path>
            </a:pathLst>
          </a:custGeom>
          <a:noFill/>
          <a:ln cap="flat" cmpd="sng" w="9525">
            <a:solidFill>
              <a:srgbClr val="354857"/>
            </a:solidFill>
            <a:prstDash val="solid"/>
            <a:round/>
            <a:headEnd len="sm" w="sm" type="none"/>
            <a:tailEnd len="sm" w="sm" type="none"/>
          </a:ln>
        </p:spPr>
      </p:sp>
      <p:sp>
        <p:nvSpPr>
          <p:cNvPr id="1642" name="Google Shape;1642;p45"/>
          <p:cNvSpPr/>
          <p:nvPr/>
        </p:nvSpPr>
        <p:spPr>
          <a:xfrm>
            <a:off x="838200" y="6972300"/>
            <a:ext cx="13563600" cy="4762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6C86B"/>
              </a:buClr>
              <a:buSzPts val="2175"/>
              <a:buFont typeface="Arial"/>
              <a:buNone/>
            </a:pPr>
            <a:r>
              <a:rPr b="1" lang="en-US" sz="2175">
                <a:solidFill>
                  <a:srgbClr val="F6C86B"/>
                </a:solidFill>
                <a:latin typeface="Arial"/>
                <a:ea typeface="Arial"/>
                <a:cs typeface="Arial"/>
                <a:sym typeface="Arial"/>
              </a:rPr>
              <a:t>БД: около 128 млн пар · 64 эпохи · T = 26 / 45 / 65</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A25"/>
        </a:solidFill>
      </p:bgPr>
    </p:bg>
    <p:spTree>
      <p:nvGrpSpPr>
        <p:cNvPr id="1647" name="Shape 1647"/>
        <p:cNvGrpSpPr/>
        <p:nvPr/>
      </p:nvGrpSpPr>
      <p:grpSpPr>
        <a:xfrm>
          <a:off x="0" y="0"/>
          <a:ext cx="0" cy="0"/>
          <a:chOff x="0" y="0"/>
          <a:chExt cx="0" cy="0"/>
        </a:xfrm>
      </p:grpSpPr>
      <p:sp>
        <p:nvSpPr>
          <p:cNvPr id="1648" name="Google Shape;1648;p46"/>
          <p:cNvSpPr/>
          <p:nvPr/>
        </p:nvSpPr>
        <p:spPr>
          <a:xfrm>
            <a:off x="838200" y="476250"/>
            <a:ext cx="13335000" cy="3333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350"/>
              <a:buFont typeface="Arial"/>
              <a:buNone/>
            </a:pPr>
            <a:r>
              <a:rPr b="1" lang="en-US" sz="1350">
                <a:solidFill>
                  <a:srgbClr val="A5B5C3"/>
                </a:solidFill>
                <a:latin typeface="Arial"/>
                <a:ea typeface="Arial"/>
                <a:cs typeface="Arial"/>
                <a:sym typeface="Arial"/>
              </a:rPr>
              <a:t>ДАННЫЕ: ГЕНЕРАЦИЯ DATASET</a:t>
            </a:r>
            <a:endParaRPr/>
          </a:p>
        </p:txBody>
      </p:sp>
      <p:sp>
        <p:nvSpPr>
          <p:cNvPr id="1649" name="Google Shape;1649;p46"/>
          <p:cNvSpPr/>
          <p:nvPr/>
        </p:nvSpPr>
        <p:spPr>
          <a:xfrm>
            <a:off x="838200" y="1057275"/>
            <a:ext cx="13563600" cy="1295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3900"/>
              <a:buFont typeface="Arial"/>
              <a:buNone/>
            </a:pPr>
            <a:r>
              <a:rPr b="1" lang="en-US" sz="3900">
                <a:solidFill>
                  <a:srgbClr val="F4F0E7"/>
                </a:solidFill>
                <a:latin typeface="Arial"/>
                <a:ea typeface="Arial"/>
                <a:cs typeface="Arial"/>
                <a:sym typeface="Arial"/>
              </a:rPr>
              <a:t>Большой dataset: CPU, GPU и тупики траекторий</a:t>
            </a:r>
            <a:endParaRPr/>
          </a:p>
        </p:txBody>
      </p:sp>
      <p:sp>
        <p:nvSpPr>
          <p:cNvPr id="1650" name="Google Shape;1650;p46"/>
          <p:cNvSpPr/>
          <p:nvPr/>
        </p:nvSpPr>
        <p:spPr>
          <a:xfrm>
            <a:off x="838200" y="7934325"/>
            <a:ext cx="13563600" cy="9525"/>
          </a:xfrm>
          <a:custGeom>
            <a:rect b="b" l="l" r="r" t="t"/>
            <a:pathLst>
              <a:path extrusionOk="0" h="9525" w="13563600">
                <a:moveTo>
                  <a:pt x="0" y="0"/>
                </a:moveTo>
                <a:lnTo>
                  <a:pt x="13563600" y="0"/>
                </a:lnTo>
              </a:path>
            </a:pathLst>
          </a:custGeom>
          <a:noFill/>
          <a:ln cap="flat" cmpd="sng" w="9525">
            <a:solidFill>
              <a:srgbClr val="354857"/>
            </a:solidFill>
            <a:prstDash val="solid"/>
            <a:round/>
            <a:headEnd len="sm" w="sm" type="none"/>
            <a:tailEnd len="sm" w="sm" type="none"/>
          </a:ln>
        </p:spPr>
      </p:sp>
      <p:sp>
        <p:nvSpPr>
          <p:cNvPr id="1651" name="Google Shape;1651;p46"/>
          <p:cNvSpPr/>
          <p:nvPr/>
        </p:nvSpPr>
        <p:spPr>
          <a:xfrm>
            <a:off x="13620750" y="8039100"/>
            <a:ext cx="781050" cy="333375"/>
          </a:xfrm>
          <a:prstGeom prst="rect">
            <a:avLst/>
          </a:prstGeom>
          <a:noFill/>
          <a:ln>
            <a:noFill/>
          </a:ln>
        </p:spPr>
        <p:txBody>
          <a:bodyPr anchorCtr="0" anchor="t" bIns="0" lIns="0" spcFirstLastPara="1" rIns="0" wrap="square" tIns="0">
            <a:noAutofit/>
          </a:bodyPr>
          <a:lstStyle/>
          <a:p>
            <a:pPr indent="0" lvl="0" marL="0" marR="0" rtl="0" algn="r">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42</a:t>
            </a:r>
            <a:endParaRPr/>
          </a:p>
        </p:txBody>
      </p:sp>
      <p:sp>
        <p:nvSpPr>
          <p:cNvPr id="1652" name="Google Shape;1652;p46"/>
          <p:cNvSpPr/>
          <p:nvPr/>
        </p:nvSpPr>
        <p:spPr>
          <a:xfrm>
            <a:off x="7477125" y="2638425"/>
            <a:ext cx="9525" cy="4267200"/>
          </a:xfrm>
          <a:custGeom>
            <a:rect b="b" l="l" r="r" t="t"/>
            <a:pathLst>
              <a:path extrusionOk="0" h="4267200" w="9525">
                <a:moveTo>
                  <a:pt x="0" y="0"/>
                </a:moveTo>
                <a:lnTo>
                  <a:pt x="0" y="4267200"/>
                </a:lnTo>
              </a:path>
            </a:pathLst>
          </a:custGeom>
          <a:noFill/>
          <a:ln cap="flat" cmpd="sng" w="9525">
            <a:solidFill>
              <a:srgbClr val="354857"/>
            </a:solidFill>
            <a:prstDash val="solid"/>
            <a:round/>
            <a:headEnd len="sm" w="sm" type="none"/>
            <a:tailEnd len="sm" w="sm" type="none"/>
          </a:ln>
        </p:spPr>
      </p:sp>
      <p:sp>
        <p:nvSpPr>
          <p:cNvPr id="1653" name="Google Shape;1653;p46"/>
          <p:cNvSpPr/>
          <p:nvPr/>
        </p:nvSpPr>
        <p:spPr>
          <a:xfrm>
            <a:off x="838200" y="2943225"/>
            <a:ext cx="6096000" cy="5143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64DEC3"/>
              </a:buClr>
              <a:buSzPts val="2850"/>
              <a:buFont typeface="Arial"/>
              <a:buNone/>
            </a:pPr>
            <a:r>
              <a:rPr b="1" lang="en-US" sz="2850">
                <a:solidFill>
                  <a:srgbClr val="64DEC3"/>
                </a:solidFill>
                <a:latin typeface="Arial"/>
                <a:ea typeface="Arial"/>
                <a:cs typeface="Arial"/>
                <a:sym typeface="Arial"/>
              </a:rPr>
              <a:t>Память</a:t>
            </a:r>
            <a:endParaRPr/>
          </a:p>
        </p:txBody>
      </p:sp>
      <p:sp>
        <p:nvSpPr>
          <p:cNvPr id="1654" name="Google Shape;1654;p46"/>
          <p:cNvSpPr/>
          <p:nvPr/>
        </p:nvSpPr>
        <p:spPr>
          <a:xfrm>
            <a:off x="8143875" y="2943225"/>
            <a:ext cx="6143625" cy="5143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6C86B"/>
              </a:buClr>
              <a:buSzPts val="2850"/>
              <a:buFont typeface="Arial"/>
              <a:buNone/>
            </a:pPr>
            <a:r>
              <a:rPr b="1" lang="en-US" sz="2850">
                <a:solidFill>
                  <a:srgbClr val="F6C86B"/>
                </a:solidFill>
                <a:latin typeface="Arial"/>
                <a:ea typeface="Arial"/>
                <a:cs typeface="Arial"/>
                <a:sym typeface="Arial"/>
              </a:rPr>
              <a:t>Тупики генерации</a:t>
            </a:r>
            <a:endParaRPr/>
          </a:p>
        </p:txBody>
      </p:sp>
      <p:sp>
        <p:nvSpPr>
          <p:cNvPr id="1655" name="Google Shape;1655;p46"/>
          <p:cNvSpPr/>
          <p:nvPr/>
        </p:nvSpPr>
        <p:spPr>
          <a:xfrm>
            <a:off x="838200" y="3867150"/>
            <a:ext cx="6096000" cy="26860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2325"/>
              <a:buFont typeface="Arial"/>
              <a:buNone/>
            </a:pPr>
            <a:r>
              <a:rPr b="0" lang="en-US" sz="2325">
                <a:solidFill>
                  <a:srgbClr val="F4F0E7"/>
                </a:solidFill>
                <a:latin typeface="Arial"/>
                <a:ea typeface="Arial"/>
                <a:cs typeface="Arial"/>
                <a:sym typeface="Arial"/>
              </a:rPr>
              <a:t>GPU генерирует batch</a:t>
            </a:r>
            <a:endParaRPr/>
          </a:p>
          <a:p>
            <a:pPr indent="0" lvl="0" marL="0" marR="0" rtl="0" algn="l">
              <a:lnSpc>
                <a:spcPct val="112000"/>
              </a:lnSpc>
              <a:spcBef>
                <a:spcPts val="0"/>
              </a:spcBef>
              <a:spcAft>
                <a:spcPts val="0"/>
              </a:spcAft>
              <a:buClr>
                <a:srgbClr val="F4F0E7"/>
              </a:buClr>
              <a:buSzPts val="2325"/>
              <a:buFont typeface="Arial"/>
              <a:buNone/>
            </a:pPr>
            <a:r>
              <a:rPr b="0" lang="en-US" sz="2325">
                <a:solidFill>
                  <a:srgbClr val="F4F0E7"/>
                </a:solidFill>
                <a:latin typeface="Arial"/>
                <a:ea typeface="Arial"/>
                <a:cs typeface="Arial"/>
                <a:sym typeface="Arial"/>
              </a:rPr>
              <a:t>CPU хранит большой dataset</a:t>
            </a:r>
            <a:endParaRPr/>
          </a:p>
          <a:p>
            <a:pPr indent="0" lvl="0" marL="0" marR="0" rtl="0" algn="l">
              <a:spcBef>
                <a:spcPts val="0"/>
              </a:spcBef>
              <a:spcAft>
                <a:spcPts val="0"/>
              </a:spcAft>
              <a:buNone/>
            </a:pPr>
            <a:r>
              <a:t/>
            </a:r>
            <a:endParaRPr b="0" sz="2325">
              <a:solidFill>
                <a:srgbClr val="F4F0E7"/>
              </a:solidFill>
              <a:latin typeface="Arial"/>
              <a:ea typeface="Arial"/>
              <a:cs typeface="Arial"/>
              <a:sym typeface="Arial"/>
            </a:endParaRPr>
          </a:p>
          <a:p>
            <a:pPr indent="0" lvl="0" marL="0" marR="0" rtl="0" algn="l">
              <a:lnSpc>
                <a:spcPct val="112000"/>
              </a:lnSpc>
              <a:spcBef>
                <a:spcPts val="0"/>
              </a:spcBef>
              <a:spcAft>
                <a:spcPts val="0"/>
              </a:spcAft>
              <a:buClr>
                <a:srgbClr val="F4F0E7"/>
              </a:buClr>
              <a:buSzPts val="2325"/>
              <a:buFont typeface="Arial"/>
              <a:buNone/>
            </a:pPr>
            <a:r>
              <a:rPr b="0" lang="en-US" sz="2325">
                <a:solidFill>
                  <a:srgbClr val="F4F0E7"/>
                </a:solidFill>
                <a:latin typeface="Arial"/>
                <a:ea typeface="Arial"/>
                <a:cs typeface="Arial"/>
                <a:sym typeface="Arial"/>
              </a:rPr>
              <a:t>Перенос готовых состояний</a:t>
            </a:r>
            <a:endParaRPr/>
          </a:p>
          <a:p>
            <a:pPr indent="0" lvl="0" marL="0" marR="0" rtl="0" algn="l">
              <a:lnSpc>
                <a:spcPct val="112000"/>
              </a:lnSpc>
              <a:spcBef>
                <a:spcPts val="0"/>
              </a:spcBef>
              <a:spcAft>
                <a:spcPts val="0"/>
              </a:spcAft>
              <a:buClr>
                <a:srgbClr val="F4F0E7"/>
              </a:buClr>
              <a:buSzPts val="2325"/>
              <a:buFont typeface="Arial"/>
              <a:buNone/>
            </a:pPr>
            <a:r>
              <a:rPr b="0" lang="en-US" sz="2325">
                <a:solidFill>
                  <a:srgbClr val="F4F0E7"/>
                </a:solidFill>
                <a:latin typeface="Arial"/>
                <a:ea typeface="Arial"/>
                <a:cs typeface="Arial"/>
                <a:sym typeface="Arial"/>
              </a:rPr>
              <a:t>освобождает память GPU</a:t>
            </a:r>
            <a:endParaRPr/>
          </a:p>
        </p:txBody>
      </p:sp>
      <p:sp>
        <p:nvSpPr>
          <p:cNvPr id="1656" name="Google Shape;1656;p46"/>
          <p:cNvSpPr/>
          <p:nvPr/>
        </p:nvSpPr>
        <p:spPr>
          <a:xfrm>
            <a:off x="8143875" y="3867150"/>
            <a:ext cx="6143625" cy="26860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2325"/>
              <a:buFont typeface="Arial"/>
              <a:buNone/>
            </a:pPr>
            <a:r>
              <a:rPr b="0" lang="en-US" sz="2325">
                <a:solidFill>
                  <a:srgbClr val="F4F0E7"/>
                </a:solidFill>
                <a:latin typeface="Arial"/>
                <a:ea typeface="Arial"/>
                <a:cs typeface="Arial"/>
                <a:sym typeface="Arial"/>
              </a:rPr>
              <a:t>Все соседи уже посещены</a:t>
            </a:r>
            <a:endParaRPr/>
          </a:p>
          <a:p>
            <a:pPr indent="0" lvl="0" marL="0" marR="0" rtl="0" algn="l">
              <a:lnSpc>
                <a:spcPct val="112000"/>
              </a:lnSpc>
              <a:spcBef>
                <a:spcPts val="0"/>
              </a:spcBef>
              <a:spcAft>
                <a:spcPts val="0"/>
              </a:spcAft>
              <a:buClr>
                <a:srgbClr val="F4F0E7"/>
              </a:buClr>
              <a:buSzPts val="2325"/>
              <a:buFont typeface="Arial"/>
              <a:buNone/>
            </a:pPr>
            <a:r>
              <a:rPr b="0" lang="en-US" sz="2325">
                <a:solidFill>
                  <a:srgbClr val="F4F0E7"/>
                </a:solidFill>
                <a:latin typeface="Arial"/>
                <a:ea typeface="Arial"/>
                <a:cs typeface="Arial"/>
                <a:sym typeface="Arial"/>
              </a:rPr>
              <a:t>Траектория останавливается</a:t>
            </a:r>
            <a:endParaRPr/>
          </a:p>
          <a:p>
            <a:pPr indent="0" lvl="0" marL="0" marR="0" rtl="0" algn="l">
              <a:spcBef>
                <a:spcPts val="0"/>
              </a:spcBef>
              <a:spcAft>
                <a:spcPts val="0"/>
              </a:spcAft>
              <a:buNone/>
            </a:pPr>
            <a:r>
              <a:t/>
            </a:r>
            <a:endParaRPr b="0" sz="2325">
              <a:solidFill>
                <a:srgbClr val="F4F0E7"/>
              </a:solidFill>
              <a:latin typeface="Arial"/>
              <a:ea typeface="Arial"/>
              <a:cs typeface="Arial"/>
              <a:sym typeface="Arial"/>
            </a:endParaRPr>
          </a:p>
          <a:p>
            <a:pPr indent="0" lvl="0" marL="0" marR="0" rtl="0" algn="l">
              <a:lnSpc>
                <a:spcPct val="112000"/>
              </a:lnSpc>
              <a:spcBef>
                <a:spcPts val="0"/>
              </a:spcBef>
              <a:spcAft>
                <a:spcPts val="0"/>
              </a:spcAft>
              <a:buClr>
                <a:srgbClr val="F4F0E7"/>
              </a:buClr>
              <a:buSzPts val="2325"/>
              <a:buFont typeface="Arial"/>
              <a:buNone/>
            </a:pPr>
            <a:r>
              <a:rPr b="0" lang="en-US" sz="2325">
                <a:solidFill>
                  <a:srgbClr val="F4F0E7"/>
                </a:solidFill>
                <a:latin typeface="Arial"/>
                <a:ea typeface="Arial"/>
                <a:cs typeface="Arial"/>
                <a:sym typeface="Arial"/>
              </a:rPr>
              <a:t>Продолжаем другие</a:t>
            </a:r>
            <a:endParaRPr/>
          </a:p>
          <a:p>
            <a:pPr indent="0" lvl="0" marL="0" marR="0" rtl="0" algn="l">
              <a:lnSpc>
                <a:spcPct val="112000"/>
              </a:lnSpc>
              <a:spcBef>
                <a:spcPts val="0"/>
              </a:spcBef>
              <a:spcAft>
                <a:spcPts val="0"/>
              </a:spcAft>
              <a:buClr>
                <a:srgbClr val="F4F0E7"/>
              </a:buClr>
              <a:buSzPts val="2325"/>
              <a:buFont typeface="Arial"/>
              <a:buNone/>
            </a:pPr>
            <a:r>
              <a:rPr b="0" lang="en-US" sz="2325">
                <a:solidFill>
                  <a:srgbClr val="F4F0E7"/>
                </a:solidFill>
                <a:latin typeface="Arial"/>
                <a:ea typeface="Arial"/>
                <a:cs typeface="Arial"/>
                <a:sym typeface="Arial"/>
              </a:rPr>
              <a:t>доступные траектории</a:t>
            </a:r>
            <a:endParaRPr/>
          </a:p>
        </p:txBody>
      </p:sp>
      <p:sp>
        <p:nvSpPr>
          <p:cNvPr id="1657" name="Google Shape;1657;p46"/>
          <p:cNvSpPr/>
          <p:nvPr/>
        </p:nvSpPr>
        <p:spPr>
          <a:xfrm>
            <a:off x="838200" y="7353300"/>
            <a:ext cx="13563600" cy="5048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800"/>
              <a:buFont typeface="Arial"/>
              <a:buNone/>
            </a:pPr>
            <a:r>
              <a:rPr b="0" lang="en-US" sz="1800">
                <a:solidFill>
                  <a:srgbClr val="A5B5C3"/>
                </a:solidFill>
                <a:latin typeface="Arial"/>
                <a:ea typeface="Arial"/>
                <a:cs typeface="Arial"/>
                <a:sym typeface="Arial"/>
              </a:rPr>
              <a:t>Одна вершина получает одну метку · это ещё не точное кратчайшее расстояние</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0E8"/>
        </a:solidFill>
      </p:bgPr>
    </p:bg>
    <p:spTree>
      <p:nvGrpSpPr>
        <p:cNvPr id="1662" name="Shape 1662"/>
        <p:cNvGrpSpPr/>
        <p:nvPr/>
      </p:nvGrpSpPr>
      <p:grpSpPr>
        <a:xfrm>
          <a:off x="0" y="0"/>
          <a:ext cx="0" cy="0"/>
          <a:chOff x="0" y="0"/>
          <a:chExt cx="0" cy="0"/>
        </a:xfrm>
      </p:grpSpPr>
      <p:sp>
        <p:nvSpPr>
          <p:cNvPr id="1663" name="Google Shape;1663;p47"/>
          <p:cNvSpPr/>
          <p:nvPr/>
        </p:nvSpPr>
        <p:spPr>
          <a:xfrm>
            <a:off x="838200" y="428625"/>
            <a:ext cx="13239750" cy="2857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567080"/>
              </a:buClr>
              <a:buSzPts val="1350"/>
              <a:buFont typeface="Arial"/>
              <a:buNone/>
            </a:pPr>
            <a:r>
              <a:rPr b="1" lang="en-US" sz="1350">
                <a:solidFill>
                  <a:srgbClr val="567080"/>
                </a:solidFill>
                <a:latin typeface="Arial"/>
                <a:ea typeface="Arial"/>
                <a:cs typeface="Arial"/>
                <a:sym typeface="Arial"/>
              </a:rPr>
              <a:t>ДАННЫЕ: СОГЛАСОВАННОСТЬ МЕТОК</a:t>
            </a:r>
            <a:endParaRPr/>
          </a:p>
        </p:txBody>
      </p:sp>
      <p:sp>
        <p:nvSpPr>
          <p:cNvPr id="1664" name="Google Shape;1664;p47"/>
          <p:cNvSpPr/>
          <p:nvPr/>
        </p:nvSpPr>
        <p:spPr>
          <a:xfrm>
            <a:off x="838200" y="1028700"/>
            <a:ext cx="13563600" cy="1295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162736"/>
              </a:buClr>
              <a:buSzPts val="3900"/>
              <a:buFont typeface="Arial"/>
              <a:buNone/>
            </a:pPr>
            <a:r>
              <a:rPr b="1" lang="en-US" sz="3900">
                <a:solidFill>
                  <a:srgbClr val="162736"/>
                </a:solidFill>
                <a:latin typeface="Arial"/>
                <a:ea typeface="Arial"/>
                <a:cs typeface="Arial"/>
                <a:sym typeface="Arial"/>
              </a:rPr>
              <a:t>На узком луче разница данных особенно велика</a:t>
            </a:r>
            <a:endParaRPr/>
          </a:p>
        </p:txBody>
      </p:sp>
      <p:pic>
        <p:nvPicPr>
          <p:cNvPr id="1665" name="Google Shape;1665;p47"/>
          <p:cNvPicPr preferRelativeResize="0"/>
          <p:nvPr/>
        </p:nvPicPr>
        <p:blipFill rotWithShape="1">
          <a:blip r:embed="rId3">
            <a:alphaModFix/>
          </a:blip>
          <a:srcRect b="0" l="0" r="0" t="0"/>
          <a:stretch/>
        </p:blipFill>
        <p:spPr>
          <a:xfrm>
            <a:off x="838200" y="2667000"/>
            <a:ext cx="13563600" cy="4333875"/>
          </a:xfrm>
          <a:prstGeom prst="rect">
            <a:avLst/>
          </a:prstGeom>
          <a:noFill/>
          <a:ln>
            <a:noFill/>
          </a:ln>
        </p:spPr>
      </p:pic>
      <p:sp>
        <p:nvSpPr>
          <p:cNvPr id="1666" name="Google Shape;1666;p47"/>
          <p:cNvSpPr/>
          <p:nvPr/>
        </p:nvSpPr>
        <p:spPr>
          <a:xfrm>
            <a:off x="838200" y="2324100"/>
            <a:ext cx="12858750" cy="3238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162736"/>
              </a:buClr>
              <a:buSzPts val="1875"/>
              <a:buFont typeface="Arial"/>
              <a:buNone/>
            </a:pPr>
            <a:r>
              <a:rPr b="1" lang="en-US" sz="1875">
                <a:solidFill>
                  <a:srgbClr val="162736"/>
                </a:solidFill>
                <a:latin typeface="Arial"/>
                <a:ea typeface="Arial"/>
                <a:cs typeface="Arial"/>
                <a:sym typeface="Arial"/>
              </a:rPr>
              <a:t>Доля решённых задач</a:t>
            </a:r>
            <a:endParaRPr/>
          </a:p>
        </p:txBody>
      </p:sp>
      <p:sp>
        <p:nvSpPr>
          <p:cNvPr id="1667" name="Google Shape;1667;p47"/>
          <p:cNvSpPr/>
          <p:nvPr/>
        </p:nvSpPr>
        <p:spPr>
          <a:xfrm>
            <a:off x="838200" y="7381875"/>
            <a:ext cx="13563600" cy="4762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567080"/>
              </a:buClr>
              <a:buSzPts val="1800"/>
              <a:buFont typeface="Arial"/>
              <a:buNone/>
            </a:pPr>
            <a:r>
              <a:rPr b="0" lang="en-US" sz="1800">
                <a:solidFill>
                  <a:srgbClr val="567080"/>
                </a:solidFill>
                <a:latin typeface="Arial"/>
                <a:ea typeface="Arial"/>
                <a:cs typeface="Arial"/>
                <a:sym typeface="Arial"/>
              </a:rPr>
              <a:t>3×3×3 · 82 задачи · W = 128 · MLP</a:t>
            </a:r>
            <a:endParaRPr/>
          </a:p>
        </p:txBody>
      </p:sp>
      <p:sp>
        <p:nvSpPr>
          <p:cNvPr id="1668" name="Google Shape;1668;p47"/>
          <p:cNvSpPr/>
          <p:nvPr/>
        </p:nvSpPr>
        <p:spPr>
          <a:xfrm>
            <a:off x="838200" y="7934325"/>
            <a:ext cx="13563600" cy="9525"/>
          </a:xfrm>
          <a:custGeom>
            <a:rect b="b" l="l" r="r" t="t"/>
            <a:pathLst>
              <a:path extrusionOk="0" h="9525" w="13563600">
                <a:moveTo>
                  <a:pt x="0" y="0"/>
                </a:moveTo>
                <a:lnTo>
                  <a:pt x="13563600" y="0"/>
                </a:lnTo>
              </a:path>
            </a:pathLst>
          </a:custGeom>
          <a:noFill/>
          <a:ln cap="flat" cmpd="sng" w="9525">
            <a:solidFill>
              <a:srgbClr val="CCD4D7"/>
            </a:solidFill>
            <a:prstDash val="solid"/>
            <a:round/>
            <a:headEnd len="sm" w="sm" type="none"/>
            <a:tailEnd len="sm" w="sm" type="none"/>
          </a:ln>
        </p:spPr>
      </p:sp>
      <p:sp>
        <p:nvSpPr>
          <p:cNvPr id="1669" name="Google Shape;1669;p47"/>
          <p:cNvSpPr/>
          <p:nvPr/>
        </p:nvSpPr>
        <p:spPr>
          <a:xfrm>
            <a:off x="13620750" y="8039100"/>
            <a:ext cx="781050" cy="333375"/>
          </a:xfrm>
          <a:prstGeom prst="rect">
            <a:avLst/>
          </a:prstGeom>
          <a:noFill/>
          <a:ln>
            <a:noFill/>
          </a:ln>
        </p:spPr>
        <p:txBody>
          <a:bodyPr anchorCtr="0" anchor="t" bIns="0" lIns="0" spcFirstLastPara="1" rIns="0" wrap="square" tIns="0">
            <a:noAutofit/>
          </a:bodyPr>
          <a:lstStyle/>
          <a:p>
            <a:pPr indent="0" lvl="0" marL="0" marR="0" rtl="0" algn="r">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43</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A25"/>
        </a:solidFill>
      </p:bgPr>
    </p:bg>
    <p:spTree>
      <p:nvGrpSpPr>
        <p:cNvPr id="1674" name="Shape 1674"/>
        <p:cNvGrpSpPr/>
        <p:nvPr/>
      </p:nvGrpSpPr>
      <p:grpSpPr>
        <a:xfrm>
          <a:off x="0" y="0"/>
          <a:ext cx="0" cy="0"/>
          <a:chOff x="0" y="0"/>
          <a:chExt cx="0" cy="0"/>
        </a:xfrm>
      </p:grpSpPr>
      <p:sp>
        <p:nvSpPr>
          <p:cNvPr id="1675" name="Google Shape;1675;p48"/>
          <p:cNvSpPr/>
          <p:nvPr/>
        </p:nvSpPr>
        <p:spPr>
          <a:xfrm>
            <a:off x="838200" y="428625"/>
            <a:ext cx="13239750" cy="2857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350"/>
              <a:buFont typeface="Arial"/>
              <a:buNone/>
            </a:pPr>
            <a:r>
              <a:rPr b="1" lang="en-US" sz="1350">
                <a:solidFill>
                  <a:srgbClr val="A5B5C3"/>
                </a:solidFill>
                <a:latin typeface="Arial"/>
                <a:ea typeface="Arial"/>
                <a:cs typeface="Arial"/>
                <a:sym typeface="Arial"/>
              </a:rPr>
              <a:t>ДАННЫЕ: СОГЛАСОВАННОСТЬ МЕТОК</a:t>
            </a:r>
            <a:endParaRPr/>
          </a:p>
        </p:txBody>
      </p:sp>
      <p:sp>
        <p:nvSpPr>
          <p:cNvPr id="1676" name="Google Shape;1676;p48"/>
          <p:cNvSpPr/>
          <p:nvPr/>
        </p:nvSpPr>
        <p:spPr>
          <a:xfrm>
            <a:off x="838200" y="1028700"/>
            <a:ext cx="13563600" cy="1295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3900"/>
              <a:buFont typeface="Arial"/>
              <a:buNone/>
            </a:pPr>
            <a:r>
              <a:rPr b="1" lang="en-US" sz="3900">
                <a:solidFill>
                  <a:srgbClr val="F4F0E7"/>
                </a:solidFill>
                <a:latin typeface="Arial"/>
                <a:ea typeface="Arial"/>
                <a:cs typeface="Arial"/>
                <a:sym typeface="Arial"/>
              </a:rPr>
              <a:t>На 4×4×4 данные тоже меняют успех поиска</a:t>
            </a:r>
            <a:endParaRPr/>
          </a:p>
        </p:txBody>
      </p:sp>
      <p:sp>
        <p:nvSpPr>
          <p:cNvPr id="1677" name="Google Shape;1677;p48"/>
          <p:cNvSpPr/>
          <p:nvPr/>
        </p:nvSpPr>
        <p:spPr>
          <a:xfrm>
            <a:off x="838200" y="7381875"/>
            <a:ext cx="13563600" cy="4762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800"/>
              <a:buFont typeface="Arial"/>
              <a:buNone/>
            </a:pPr>
            <a:r>
              <a:rPr b="0" lang="en-US" sz="1800">
                <a:solidFill>
                  <a:srgbClr val="A5B5C3"/>
                </a:solidFill>
                <a:latin typeface="Arial"/>
                <a:ea typeface="Arial"/>
                <a:cs typeface="Arial"/>
                <a:sym typeface="Arial"/>
              </a:rPr>
              <a:t>43 задачи · MLP</a:t>
            </a:r>
            <a:endParaRPr/>
          </a:p>
        </p:txBody>
      </p:sp>
      <p:sp>
        <p:nvSpPr>
          <p:cNvPr id="1678" name="Google Shape;1678;p48"/>
          <p:cNvSpPr/>
          <p:nvPr/>
        </p:nvSpPr>
        <p:spPr>
          <a:xfrm>
            <a:off x="838200" y="7934325"/>
            <a:ext cx="13563600" cy="9525"/>
          </a:xfrm>
          <a:custGeom>
            <a:rect b="b" l="l" r="r" t="t"/>
            <a:pathLst>
              <a:path extrusionOk="0" h="9525" w="13563600">
                <a:moveTo>
                  <a:pt x="0" y="0"/>
                </a:moveTo>
                <a:lnTo>
                  <a:pt x="13563600" y="0"/>
                </a:lnTo>
              </a:path>
            </a:pathLst>
          </a:custGeom>
          <a:noFill/>
          <a:ln cap="flat" cmpd="sng" w="9525">
            <a:solidFill>
              <a:srgbClr val="CCD4D7"/>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p>
        </p:txBody>
      </p:sp>
      <p:pic>
        <p:nvPicPr>
          <p:cNvPr id="1679" name="Google Shape;1679;p48"/>
          <p:cNvPicPr preferRelativeResize="0"/>
          <p:nvPr/>
        </p:nvPicPr>
        <p:blipFill rotWithShape="1">
          <a:blip r:embed="rId3">
            <a:alphaModFix/>
          </a:blip>
          <a:srcRect b="0" l="0" r="0" t="0"/>
          <a:stretch/>
        </p:blipFill>
        <p:spPr>
          <a:xfrm>
            <a:off x="5383739" y="2476500"/>
            <a:ext cx="4472523" cy="4476750"/>
          </a:xfrm>
          <a:prstGeom prst="rect">
            <a:avLst/>
          </a:prstGeom>
          <a:noFill/>
          <a:ln>
            <a:noFill/>
          </a:ln>
        </p:spPr>
      </p:pic>
      <p:sp>
        <p:nvSpPr>
          <p:cNvPr id="1680" name="Google Shape;1680;p48"/>
          <p:cNvSpPr/>
          <p:nvPr/>
        </p:nvSpPr>
        <p:spPr>
          <a:xfrm>
            <a:off x="13620750" y="8039100"/>
            <a:ext cx="781050" cy="333375"/>
          </a:xfrm>
          <a:prstGeom prst="rect">
            <a:avLst/>
          </a:prstGeom>
          <a:noFill/>
          <a:ln>
            <a:noFill/>
          </a:ln>
        </p:spPr>
        <p:txBody>
          <a:bodyPr anchorCtr="0" anchor="t" bIns="0" lIns="0" spcFirstLastPara="1" rIns="0" wrap="square" tIns="0">
            <a:noAutofit/>
          </a:bodyPr>
          <a:lstStyle/>
          <a:p>
            <a:pPr indent="0" lvl="0" marL="0" marR="0" rtl="0" algn="r">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44</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A25"/>
        </a:solidFill>
      </p:bgPr>
    </p:bg>
    <p:spTree>
      <p:nvGrpSpPr>
        <p:cNvPr id="1685" name="Shape 1685"/>
        <p:cNvGrpSpPr/>
        <p:nvPr/>
      </p:nvGrpSpPr>
      <p:grpSpPr>
        <a:xfrm>
          <a:off x="0" y="0"/>
          <a:ext cx="0" cy="0"/>
          <a:chOff x="0" y="0"/>
          <a:chExt cx="0" cy="0"/>
        </a:xfrm>
      </p:grpSpPr>
      <p:sp>
        <p:nvSpPr>
          <p:cNvPr id="1686" name="Google Shape;1686;p49"/>
          <p:cNvSpPr/>
          <p:nvPr/>
        </p:nvSpPr>
        <p:spPr>
          <a:xfrm>
            <a:off x="838200" y="428625"/>
            <a:ext cx="13239750" cy="2857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350"/>
              <a:buFont typeface="Arial"/>
              <a:buNone/>
            </a:pPr>
            <a:r>
              <a:rPr b="1" lang="en-US" sz="1350">
                <a:solidFill>
                  <a:srgbClr val="A5B5C3"/>
                </a:solidFill>
                <a:latin typeface="Arial"/>
                <a:ea typeface="Arial"/>
                <a:cs typeface="Arial"/>
                <a:sym typeface="Arial"/>
              </a:rPr>
              <a:t>МОДЕЛЬ: КАЧЕСТВО И СТОИМОСТЬ</a:t>
            </a:r>
            <a:endParaRPr/>
          </a:p>
        </p:txBody>
      </p:sp>
      <p:sp>
        <p:nvSpPr>
          <p:cNvPr id="1687" name="Google Shape;1687;p49"/>
          <p:cNvSpPr/>
          <p:nvPr/>
        </p:nvSpPr>
        <p:spPr>
          <a:xfrm>
            <a:off x="838200" y="1028700"/>
            <a:ext cx="13563600" cy="1295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3900"/>
              <a:buFont typeface="Arial"/>
              <a:buNone/>
            </a:pPr>
            <a:r>
              <a:rPr b="1" lang="en-US" sz="3900">
                <a:solidFill>
                  <a:srgbClr val="F4F0E7"/>
                </a:solidFill>
                <a:latin typeface="Arial"/>
                <a:ea typeface="Arial"/>
                <a:cs typeface="Arial"/>
                <a:sym typeface="Arial"/>
              </a:rPr>
              <a:t>Три архитектуры видят разную структуру</a:t>
            </a:r>
            <a:endParaRPr/>
          </a:p>
        </p:txBody>
      </p:sp>
      <p:sp>
        <p:nvSpPr>
          <p:cNvPr id="1688" name="Google Shape;1688;p49"/>
          <p:cNvSpPr/>
          <p:nvPr/>
        </p:nvSpPr>
        <p:spPr>
          <a:xfrm>
            <a:off x="838200" y="2657475"/>
            <a:ext cx="3952875" cy="9048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79BFFF"/>
              </a:buClr>
              <a:buSzPts val="3825"/>
              <a:buFont typeface="Arial"/>
              <a:buNone/>
            </a:pPr>
            <a:r>
              <a:rPr b="1" lang="en-US" sz="3825">
                <a:solidFill>
                  <a:srgbClr val="79BFFF"/>
                </a:solidFill>
                <a:latin typeface="Arial"/>
                <a:ea typeface="Arial"/>
                <a:cs typeface="Arial"/>
                <a:sym typeface="Arial"/>
              </a:rPr>
              <a:t>MLP</a:t>
            </a:r>
            <a:endParaRPr/>
          </a:p>
        </p:txBody>
      </p:sp>
      <p:sp>
        <p:nvSpPr>
          <p:cNvPr id="1689" name="Google Shape;1689;p49"/>
          <p:cNvSpPr/>
          <p:nvPr/>
        </p:nvSpPr>
        <p:spPr>
          <a:xfrm>
            <a:off x="838200" y="3914775"/>
            <a:ext cx="3952875" cy="15240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2475"/>
              <a:buFont typeface="Arial"/>
              <a:buNone/>
            </a:pPr>
            <a:r>
              <a:rPr b="0" lang="en-US" sz="2475">
                <a:solidFill>
                  <a:srgbClr val="F4F0E7"/>
                </a:solidFill>
                <a:latin typeface="Arial"/>
                <a:ea typeface="Arial"/>
                <a:cs typeface="Arial"/>
                <a:sym typeface="Arial"/>
              </a:rPr>
              <a:t>Плоский вектор</a:t>
            </a:r>
            <a:endParaRPr/>
          </a:p>
        </p:txBody>
      </p:sp>
      <p:sp>
        <p:nvSpPr>
          <p:cNvPr id="1690" name="Google Shape;1690;p49"/>
          <p:cNvSpPr/>
          <p:nvPr/>
        </p:nvSpPr>
        <p:spPr>
          <a:xfrm>
            <a:off x="838200" y="6257925"/>
            <a:ext cx="3952875" cy="7143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2025"/>
              <a:buFont typeface="Arial"/>
              <a:buNone/>
            </a:pPr>
            <a:r>
              <a:rPr b="0" lang="en-US" sz="2025">
                <a:solidFill>
                  <a:srgbClr val="A5B5C3"/>
                </a:solidFill>
                <a:latin typeface="Arial"/>
                <a:ea typeface="Arial"/>
                <a:cs typeface="Arial"/>
                <a:sym typeface="Arial"/>
              </a:rPr>
              <a:t>≈ 4 млн параметров</a:t>
            </a:r>
            <a:endParaRPr/>
          </a:p>
        </p:txBody>
      </p:sp>
      <p:sp>
        <p:nvSpPr>
          <p:cNvPr id="1691" name="Google Shape;1691;p49"/>
          <p:cNvSpPr/>
          <p:nvPr/>
        </p:nvSpPr>
        <p:spPr>
          <a:xfrm>
            <a:off x="5476875" y="2657475"/>
            <a:ext cx="3952875" cy="9048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F9FFF"/>
              </a:buClr>
              <a:buSzPts val="3825"/>
              <a:buFont typeface="Arial"/>
              <a:buNone/>
            </a:pPr>
            <a:r>
              <a:rPr b="1" lang="en-US" sz="3825">
                <a:solidFill>
                  <a:srgbClr val="AF9FFF"/>
                </a:solidFill>
                <a:latin typeface="Arial"/>
                <a:ea typeface="Arial"/>
                <a:cs typeface="Arial"/>
                <a:sym typeface="Arial"/>
              </a:rPr>
              <a:t>GNN / RGCN</a:t>
            </a:r>
            <a:endParaRPr/>
          </a:p>
        </p:txBody>
      </p:sp>
      <p:sp>
        <p:nvSpPr>
          <p:cNvPr id="1692" name="Google Shape;1692;p49"/>
          <p:cNvSpPr/>
          <p:nvPr/>
        </p:nvSpPr>
        <p:spPr>
          <a:xfrm>
            <a:off x="5476875" y="3914775"/>
            <a:ext cx="3952875" cy="15240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2475"/>
              <a:buFont typeface="Arial"/>
              <a:buNone/>
            </a:pPr>
            <a:r>
              <a:rPr b="0" lang="en-US" sz="2475">
                <a:solidFill>
                  <a:srgbClr val="F4F0E7"/>
                </a:solidFill>
                <a:latin typeface="Arial"/>
                <a:ea typeface="Arial"/>
                <a:cs typeface="Arial"/>
                <a:sym typeface="Arial"/>
              </a:rPr>
              <a:t>Состояние + соседи</a:t>
            </a:r>
            <a:endParaRPr/>
          </a:p>
        </p:txBody>
      </p:sp>
      <p:sp>
        <p:nvSpPr>
          <p:cNvPr id="1693" name="Google Shape;1693;p49"/>
          <p:cNvSpPr/>
          <p:nvPr/>
        </p:nvSpPr>
        <p:spPr>
          <a:xfrm>
            <a:off x="5476875" y="6257925"/>
            <a:ext cx="3952875" cy="7143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2025"/>
              <a:buFont typeface="Arial"/>
              <a:buNone/>
            </a:pPr>
            <a:r>
              <a:rPr b="0" lang="en-US" sz="2025">
                <a:solidFill>
                  <a:srgbClr val="A5B5C3"/>
                </a:solidFill>
                <a:latin typeface="Arial"/>
                <a:ea typeface="Arial"/>
                <a:cs typeface="Arial"/>
                <a:sym typeface="Arial"/>
              </a:rPr>
              <a:t>≈ 3 млн параметров</a:t>
            </a:r>
            <a:endParaRPr/>
          </a:p>
        </p:txBody>
      </p:sp>
      <p:sp>
        <p:nvSpPr>
          <p:cNvPr id="1694" name="Google Shape;1694;p49"/>
          <p:cNvSpPr/>
          <p:nvPr/>
        </p:nvSpPr>
        <p:spPr>
          <a:xfrm>
            <a:off x="10115550" y="2657475"/>
            <a:ext cx="3952875" cy="9048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6C86B"/>
              </a:buClr>
              <a:buSzPts val="3825"/>
              <a:buFont typeface="Arial"/>
              <a:buNone/>
            </a:pPr>
            <a:r>
              <a:rPr b="1" lang="en-US" sz="3825">
                <a:solidFill>
                  <a:srgbClr val="F6C86B"/>
                </a:solidFill>
                <a:latin typeface="Arial"/>
                <a:ea typeface="Arial"/>
                <a:cs typeface="Arial"/>
                <a:sym typeface="Arial"/>
              </a:rPr>
              <a:t>SA</a:t>
            </a:r>
            <a:endParaRPr/>
          </a:p>
        </p:txBody>
      </p:sp>
      <p:sp>
        <p:nvSpPr>
          <p:cNvPr id="1695" name="Google Shape;1695;p49"/>
          <p:cNvSpPr/>
          <p:nvPr/>
        </p:nvSpPr>
        <p:spPr>
          <a:xfrm>
            <a:off x="10115550" y="3914775"/>
            <a:ext cx="3952875" cy="15240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2475"/>
              <a:buFont typeface="Arial"/>
              <a:buNone/>
            </a:pPr>
            <a:r>
              <a:rPr b="0" lang="en-US" sz="2475">
                <a:solidFill>
                  <a:srgbClr val="F4F0E7"/>
                </a:solidFill>
                <a:latin typeface="Arial"/>
                <a:ea typeface="Arial"/>
                <a:cs typeface="Arial"/>
                <a:sym typeface="Arial"/>
              </a:rPr>
              <a:t>Токены фацетов</a:t>
            </a:r>
            <a:endParaRPr/>
          </a:p>
        </p:txBody>
      </p:sp>
      <p:sp>
        <p:nvSpPr>
          <p:cNvPr id="1696" name="Google Shape;1696;p49"/>
          <p:cNvSpPr/>
          <p:nvPr/>
        </p:nvSpPr>
        <p:spPr>
          <a:xfrm>
            <a:off x="10115550" y="6257925"/>
            <a:ext cx="3952875" cy="7143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2025"/>
              <a:buFont typeface="Arial"/>
              <a:buNone/>
            </a:pPr>
            <a:r>
              <a:rPr b="0" lang="en-US" sz="2025">
                <a:solidFill>
                  <a:srgbClr val="A5B5C3"/>
                </a:solidFill>
                <a:latin typeface="Arial"/>
                <a:ea typeface="Arial"/>
                <a:cs typeface="Arial"/>
                <a:sym typeface="Arial"/>
              </a:rPr>
              <a:t>≈ 1 млн параметров</a:t>
            </a:r>
            <a:endParaRPr/>
          </a:p>
        </p:txBody>
      </p:sp>
      <p:sp>
        <p:nvSpPr>
          <p:cNvPr id="1697" name="Google Shape;1697;p49"/>
          <p:cNvSpPr/>
          <p:nvPr/>
        </p:nvSpPr>
        <p:spPr>
          <a:xfrm>
            <a:off x="838200" y="7381875"/>
            <a:ext cx="13563600" cy="4762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800"/>
              <a:buFont typeface="Arial"/>
              <a:buNone/>
            </a:pPr>
            <a:r>
              <a:rPr b="0" lang="en-US" sz="1800">
                <a:solidFill>
                  <a:srgbClr val="A5B5C3"/>
                </a:solidFill>
                <a:latin typeface="Arial"/>
                <a:ea typeface="Arial"/>
                <a:cs typeface="Arial"/>
                <a:sym typeface="Arial"/>
              </a:rPr>
              <a:t>Во всех сравнениях архитектур используется один dataset БД</a:t>
            </a:r>
            <a:endParaRPr/>
          </a:p>
        </p:txBody>
      </p:sp>
      <p:sp>
        <p:nvSpPr>
          <p:cNvPr id="1698" name="Google Shape;1698;p49"/>
          <p:cNvSpPr/>
          <p:nvPr/>
        </p:nvSpPr>
        <p:spPr>
          <a:xfrm>
            <a:off x="838200" y="7934325"/>
            <a:ext cx="13563600" cy="9525"/>
          </a:xfrm>
          <a:custGeom>
            <a:rect b="b" l="l" r="r" t="t"/>
            <a:pathLst>
              <a:path extrusionOk="0" h="9525" w="13563600">
                <a:moveTo>
                  <a:pt x="0" y="0"/>
                </a:moveTo>
                <a:lnTo>
                  <a:pt x="13563600" y="0"/>
                </a:lnTo>
              </a:path>
            </a:pathLst>
          </a:custGeom>
          <a:noFill/>
          <a:ln cap="flat" cmpd="sng" w="9525">
            <a:solidFill>
              <a:srgbClr val="354857"/>
            </a:solidFill>
            <a:prstDash val="solid"/>
            <a:round/>
            <a:headEnd len="sm" w="sm" type="none"/>
            <a:tailEnd len="sm" w="sm" type="none"/>
          </a:ln>
        </p:spPr>
      </p:sp>
      <p:sp>
        <p:nvSpPr>
          <p:cNvPr id="1699" name="Google Shape;1699;p49"/>
          <p:cNvSpPr/>
          <p:nvPr/>
        </p:nvSpPr>
        <p:spPr>
          <a:xfrm>
            <a:off x="13620750" y="8039100"/>
            <a:ext cx="781050" cy="333375"/>
          </a:xfrm>
          <a:prstGeom prst="rect">
            <a:avLst/>
          </a:prstGeom>
          <a:noFill/>
          <a:ln>
            <a:noFill/>
          </a:ln>
        </p:spPr>
        <p:txBody>
          <a:bodyPr anchorCtr="0" anchor="t" bIns="0" lIns="0" spcFirstLastPara="1" rIns="0" wrap="square" tIns="0">
            <a:noAutofit/>
          </a:bodyPr>
          <a:lstStyle/>
          <a:p>
            <a:pPr indent="0" lvl="0" marL="0" marR="0" rtl="0" algn="r">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45</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A25"/>
        </a:solidFill>
      </p:bgPr>
    </p:bg>
    <p:spTree>
      <p:nvGrpSpPr>
        <p:cNvPr id="1704" name="Shape 1704"/>
        <p:cNvGrpSpPr/>
        <p:nvPr/>
      </p:nvGrpSpPr>
      <p:grpSpPr>
        <a:xfrm>
          <a:off x="0" y="0"/>
          <a:ext cx="0" cy="0"/>
          <a:chOff x="0" y="0"/>
          <a:chExt cx="0" cy="0"/>
        </a:xfrm>
      </p:grpSpPr>
      <p:sp>
        <p:nvSpPr>
          <p:cNvPr id="1705" name="Google Shape;1705;p50"/>
          <p:cNvSpPr/>
          <p:nvPr/>
        </p:nvSpPr>
        <p:spPr>
          <a:xfrm>
            <a:off x="838200" y="428625"/>
            <a:ext cx="13239750" cy="2857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350"/>
              <a:buFont typeface="Arial"/>
              <a:buNone/>
            </a:pPr>
            <a:r>
              <a:rPr b="1" lang="en-US" sz="1350">
                <a:solidFill>
                  <a:srgbClr val="A5B5C3"/>
                </a:solidFill>
                <a:latin typeface="Arial"/>
                <a:ea typeface="Arial"/>
                <a:cs typeface="Arial"/>
                <a:sym typeface="Arial"/>
              </a:rPr>
              <a:t>МОДЕЛЬ: КАЧЕСТВО И СТОИМОСТЬ</a:t>
            </a:r>
            <a:endParaRPr/>
          </a:p>
        </p:txBody>
      </p:sp>
      <p:sp>
        <p:nvSpPr>
          <p:cNvPr id="1706" name="Google Shape;1706;p50"/>
          <p:cNvSpPr/>
          <p:nvPr/>
        </p:nvSpPr>
        <p:spPr>
          <a:xfrm>
            <a:off x="838200" y="1028700"/>
            <a:ext cx="13563600" cy="1295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3900"/>
              <a:buFont typeface="Arial"/>
              <a:buNone/>
            </a:pPr>
            <a:r>
              <a:rPr b="1" lang="en-US" sz="3900">
                <a:solidFill>
                  <a:srgbClr val="F4F0E7"/>
                </a:solidFill>
                <a:latin typeface="Arial"/>
                <a:ea typeface="Arial"/>
                <a:cs typeface="Arial"/>
                <a:sym typeface="Arial"/>
              </a:rPr>
              <a:t>Self-attention связывает фацеты разных граней</a:t>
            </a:r>
            <a:endParaRPr/>
          </a:p>
        </p:txBody>
      </p:sp>
      <p:sp>
        <p:nvSpPr>
          <p:cNvPr id="1707" name="Google Shape;1707;p50"/>
          <p:cNvSpPr/>
          <p:nvPr/>
        </p:nvSpPr>
        <p:spPr>
          <a:xfrm>
            <a:off x="838200" y="7381875"/>
            <a:ext cx="13563600" cy="4762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800"/>
              <a:buFont typeface="Arial"/>
              <a:buNone/>
            </a:pPr>
            <a:r>
              <a:rPr b="0" lang="en-US" sz="1800">
                <a:solidFill>
                  <a:srgbClr val="A5B5C3"/>
                </a:solidFill>
                <a:latin typeface="Arial"/>
                <a:ea typeface="Arial"/>
                <a:cs typeface="Arial"/>
                <a:sym typeface="Arial"/>
              </a:rPr>
              <a:t>4 головы · d_model = 192 · около 1 млн параметров</a:t>
            </a:r>
            <a:endParaRPr/>
          </a:p>
        </p:txBody>
      </p:sp>
      <p:sp>
        <p:nvSpPr>
          <p:cNvPr id="1708" name="Google Shape;1708;p50"/>
          <p:cNvSpPr/>
          <p:nvPr/>
        </p:nvSpPr>
        <p:spPr>
          <a:xfrm>
            <a:off x="838200" y="7934325"/>
            <a:ext cx="13563600" cy="9525"/>
          </a:xfrm>
          <a:custGeom>
            <a:rect b="b" l="l" r="r" t="t"/>
            <a:pathLst>
              <a:path extrusionOk="0" h="9525" w="13563600">
                <a:moveTo>
                  <a:pt x="0" y="0"/>
                </a:moveTo>
                <a:lnTo>
                  <a:pt x="13563600" y="0"/>
                </a:lnTo>
              </a:path>
            </a:pathLst>
          </a:custGeom>
          <a:noFill/>
          <a:ln cap="flat" cmpd="sng" w="9525">
            <a:solidFill>
              <a:srgbClr val="354857"/>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p>
        </p:txBody>
      </p:sp>
      <p:pic>
        <p:nvPicPr>
          <p:cNvPr id="1709" name="Google Shape;1709;p50"/>
          <p:cNvPicPr preferRelativeResize="0"/>
          <p:nvPr/>
        </p:nvPicPr>
        <p:blipFill rotWithShape="1">
          <a:blip r:embed="rId3">
            <a:alphaModFix/>
          </a:blip>
          <a:srcRect b="0" l="0" r="0" t="0"/>
          <a:stretch/>
        </p:blipFill>
        <p:spPr>
          <a:xfrm>
            <a:off x="3258026" y="2381250"/>
            <a:ext cx="8723947" cy="4869180"/>
          </a:xfrm>
          <a:prstGeom prst="rect">
            <a:avLst/>
          </a:prstGeom>
          <a:noFill/>
          <a:ln>
            <a:noFill/>
          </a:ln>
        </p:spPr>
      </p:pic>
      <p:sp>
        <p:nvSpPr>
          <p:cNvPr id="1710" name="Google Shape;1710;p50"/>
          <p:cNvSpPr/>
          <p:nvPr/>
        </p:nvSpPr>
        <p:spPr>
          <a:xfrm>
            <a:off x="5724317" y="3084998"/>
            <a:ext cx="970032" cy="367724"/>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1" name="Google Shape;1711;p50"/>
          <p:cNvSpPr/>
          <p:nvPr/>
        </p:nvSpPr>
        <p:spPr>
          <a:xfrm>
            <a:off x="5724317" y="3084998"/>
            <a:ext cx="970032" cy="367724"/>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162736"/>
              </a:buClr>
              <a:buSzPts val="1238"/>
              <a:buFont typeface="Arial"/>
              <a:buNone/>
            </a:pPr>
            <a:r>
              <a:rPr b="0" lang="en-US" sz="1238">
                <a:solidFill>
                  <a:srgbClr val="162736"/>
                </a:solidFill>
                <a:latin typeface="Arial"/>
                <a:ea typeface="Arial"/>
                <a:cs typeface="Arial"/>
                <a:sym typeface="Arial"/>
              </a:rPr>
              <a:t>Кодирование цвета</a:t>
            </a:r>
            <a:endParaRPr/>
          </a:p>
        </p:txBody>
      </p:sp>
      <p:sp>
        <p:nvSpPr>
          <p:cNvPr id="1712" name="Google Shape;1712;p50"/>
          <p:cNvSpPr/>
          <p:nvPr/>
        </p:nvSpPr>
        <p:spPr>
          <a:xfrm>
            <a:off x="5730656" y="5221606"/>
            <a:ext cx="976372" cy="393085"/>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3" name="Google Shape;1713;p50"/>
          <p:cNvSpPr/>
          <p:nvPr/>
        </p:nvSpPr>
        <p:spPr>
          <a:xfrm>
            <a:off x="5730656" y="5221606"/>
            <a:ext cx="976372" cy="393085"/>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162736"/>
              </a:buClr>
              <a:buSzPts val="1238"/>
              <a:buFont typeface="Arial"/>
              <a:buNone/>
            </a:pPr>
            <a:r>
              <a:rPr b="0" lang="en-US" sz="1238">
                <a:solidFill>
                  <a:srgbClr val="162736"/>
                </a:solidFill>
                <a:latin typeface="Arial"/>
                <a:ea typeface="Arial"/>
                <a:cs typeface="Arial"/>
                <a:sym typeface="Arial"/>
              </a:rPr>
              <a:t>Кодирование позиции</a:t>
            </a:r>
            <a:endParaRPr/>
          </a:p>
        </p:txBody>
      </p:sp>
      <p:sp>
        <p:nvSpPr>
          <p:cNvPr id="1714" name="Google Shape;1714;p50"/>
          <p:cNvSpPr/>
          <p:nvPr/>
        </p:nvSpPr>
        <p:spPr>
          <a:xfrm>
            <a:off x="11049983" y="4733419"/>
            <a:ext cx="874931" cy="551587"/>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5" name="Google Shape;1715;p50"/>
          <p:cNvSpPr/>
          <p:nvPr/>
        </p:nvSpPr>
        <p:spPr>
          <a:xfrm>
            <a:off x="10973783" y="4733419"/>
            <a:ext cx="1027331" cy="694462"/>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162736"/>
              </a:buClr>
              <a:buSzPts val="1238"/>
              <a:buFont typeface="Arial"/>
              <a:buNone/>
            </a:pPr>
            <a:r>
              <a:rPr b="0" lang="en-US" sz="1238">
                <a:solidFill>
                  <a:srgbClr val="162736"/>
                </a:solidFill>
                <a:latin typeface="Arial"/>
                <a:ea typeface="Arial"/>
                <a:cs typeface="Arial"/>
                <a:sym typeface="Arial"/>
              </a:rPr>
              <a:t>Оценка расстояния до цели</a:t>
            </a:r>
            <a:endParaRPr/>
          </a:p>
        </p:txBody>
      </p:sp>
      <p:sp>
        <p:nvSpPr>
          <p:cNvPr id="1716" name="Google Shape;1716;p50"/>
          <p:cNvSpPr/>
          <p:nvPr/>
        </p:nvSpPr>
        <p:spPr>
          <a:xfrm>
            <a:off x="8792915" y="6635442"/>
            <a:ext cx="1489919" cy="247264"/>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7" name="Google Shape;1717;p50"/>
          <p:cNvSpPr/>
          <p:nvPr/>
        </p:nvSpPr>
        <p:spPr>
          <a:xfrm>
            <a:off x="8792915" y="6635442"/>
            <a:ext cx="1489919" cy="247264"/>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162736"/>
              </a:buClr>
              <a:buSzPts val="1238"/>
              <a:buFont typeface="Arial"/>
              <a:buNone/>
            </a:pPr>
            <a:r>
              <a:rPr b="0" lang="en-US" sz="1238">
                <a:solidFill>
                  <a:srgbClr val="162736"/>
                </a:solidFill>
                <a:latin typeface="Arial"/>
                <a:ea typeface="Arial"/>
                <a:cs typeface="Arial"/>
                <a:sym typeface="Arial"/>
              </a:rPr>
              <a:t>по оценке h(g)</a:t>
            </a:r>
            <a:endParaRPr/>
          </a:p>
        </p:txBody>
      </p:sp>
      <p:sp>
        <p:nvSpPr>
          <p:cNvPr id="1718" name="Google Shape;1718;p50"/>
          <p:cNvSpPr/>
          <p:nvPr/>
        </p:nvSpPr>
        <p:spPr>
          <a:xfrm>
            <a:off x="13620750" y="8039100"/>
            <a:ext cx="781050" cy="333375"/>
          </a:xfrm>
          <a:prstGeom prst="rect">
            <a:avLst/>
          </a:prstGeom>
          <a:noFill/>
          <a:ln>
            <a:noFill/>
          </a:ln>
        </p:spPr>
        <p:txBody>
          <a:bodyPr anchorCtr="0" anchor="t" bIns="0" lIns="0" spcFirstLastPara="1" rIns="0" wrap="square" tIns="0">
            <a:noAutofit/>
          </a:bodyPr>
          <a:lstStyle/>
          <a:p>
            <a:pPr indent="0" lvl="0" marL="0" marR="0" rtl="0" algn="r">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46</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0E8"/>
        </a:solidFill>
      </p:bgPr>
    </p:bg>
    <p:spTree>
      <p:nvGrpSpPr>
        <p:cNvPr id="1723" name="Shape 1723"/>
        <p:cNvGrpSpPr/>
        <p:nvPr/>
      </p:nvGrpSpPr>
      <p:grpSpPr>
        <a:xfrm>
          <a:off x="0" y="0"/>
          <a:ext cx="0" cy="0"/>
          <a:chOff x="0" y="0"/>
          <a:chExt cx="0" cy="0"/>
        </a:xfrm>
      </p:grpSpPr>
      <p:sp>
        <p:nvSpPr>
          <p:cNvPr id="1724" name="Google Shape;1724;p51"/>
          <p:cNvSpPr/>
          <p:nvPr/>
        </p:nvSpPr>
        <p:spPr>
          <a:xfrm>
            <a:off x="838200" y="428625"/>
            <a:ext cx="13239750" cy="2857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567080"/>
              </a:buClr>
              <a:buSzPts val="1350"/>
              <a:buFont typeface="Arial"/>
              <a:buNone/>
            </a:pPr>
            <a:r>
              <a:rPr b="1" lang="en-US" sz="1350">
                <a:solidFill>
                  <a:srgbClr val="567080"/>
                </a:solidFill>
                <a:latin typeface="Arial"/>
                <a:ea typeface="Arial"/>
                <a:cs typeface="Arial"/>
                <a:sym typeface="Arial"/>
              </a:rPr>
              <a:t>МОДЕЛЬ: КАЧЕСТВО И СТОИМОСТЬ</a:t>
            </a:r>
            <a:endParaRPr/>
          </a:p>
        </p:txBody>
      </p:sp>
      <p:sp>
        <p:nvSpPr>
          <p:cNvPr id="1725" name="Google Shape;1725;p51"/>
          <p:cNvSpPr/>
          <p:nvPr/>
        </p:nvSpPr>
        <p:spPr>
          <a:xfrm>
            <a:off x="838200" y="1028700"/>
            <a:ext cx="13563600" cy="1295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162736"/>
              </a:buClr>
              <a:buSzPts val="3900"/>
              <a:buFont typeface="Arial"/>
              <a:buNone/>
            </a:pPr>
            <a:r>
              <a:rPr b="1" lang="en-US" sz="3900">
                <a:solidFill>
                  <a:srgbClr val="162736"/>
                </a:solidFill>
                <a:latin typeface="Arial"/>
                <a:ea typeface="Arial"/>
                <a:cs typeface="Arial"/>
                <a:sym typeface="Arial"/>
              </a:rPr>
              <a:t>На 4×4×4 внимание повышает долю успеха</a:t>
            </a:r>
            <a:endParaRPr/>
          </a:p>
        </p:txBody>
      </p:sp>
      <p:pic>
        <p:nvPicPr>
          <p:cNvPr id="1726" name="Google Shape;1726;p51"/>
          <p:cNvPicPr preferRelativeResize="0"/>
          <p:nvPr/>
        </p:nvPicPr>
        <p:blipFill rotWithShape="1">
          <a:blip r:embed="rId3">
            <a:alphaModFix/>
          </a:blip>
          <a:srcRect b="0" l="0" r="0" t="0"/>
          <a:stretch/>
        </p:blipFill>
        <p:spPr>
          <a:xfrm>
            <a:off x="838200" y="2667000"/>
            <a:ext cx="13563600" cy="4333875"/>
          </a:xfrm>
          <a:prstGeom prst="rect">
            <a:avLst/>
          </a:prstGeom>
          <a:noFill/>
          <a:ln>
            <a:noFill/>
          </a:ln>
        </p:spPr>
      </p:pic>
      <p:sp>
        <p:nvSpPr>
          <p:cNvPr id="1727" name="Google Shape;1727;p51"/>
          <p:cNvSpPr/>
          <p:nvPr/>
        </p:nvSpPr>
        <p:spPr>
          <a:xfrm>
            <a:off x="838200" y="2324100"/>
            <a:ext cx="12858750" cy="3238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162736"/>
              </a:buClr>
              <a:buSzPts val="1875"/>
              <a:buFont typeface="Arial"/>
              <a:buNone/>
            </a:pPr>
            <a:r>
              <a:rPr b="1" lang="en-US" sz="1875">
                <a:solidFill>
                  <a:srgbClr val="162736"/>
                </a:solidFill>
                <a:latin typeface="Arial"/>
                <a:ea typeface="Arial"/>
                <a:cs typeface="Arial"/>
                <a:sym typeface="Arial"/>
              </a:rPr>
              <a:t>Доля решённых задач</a:t>
            </a:r>
            <a:endParaRPr/>
          </a:p>
        </p:txBody>
      </p:sp>
      <p:sp>
        <p:nvSpPr>
          <p:cNvPr id="1728" name="Google Shape;1728;p51"/>
          <p:cNvSpPr/>
          <p:nvPr/>
        </p:nvSpPr>
        <p:spPr>
          <a:xfrm>
            <a:off x="838200" y="7381875"/>
            <a:ext cx="13563600" cy="4762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567080"/>
              </a:buClr>
              <a:buSzPts val="1800"/>
              <a:buFont typeface="Arial"/>
              <a:buNone/>
            </a:pPr>
            <a:r>
              <a:rPr b="0" lang="en-US" sz="1800">
                <a:solidFill>
                  <a:srgbClr val="567080"/>
                </a:solidFill>
                <a:latin typeface="Arial"/>
                <a:ea typeface="Arial"/>
                <a:cs typeface="Arial"/>
                <a:sym typeface="Arial"/>
              </a:rPr>
              <a:t>43 задачи · W = 8192</a:t>
            </a:r>
            <a:endParaRPr/>
          </a:p>
        </p:txBody>
      </p:sp>
      <p:sp>
        <p:nvSpPr>
          <p:cNvPr id="1729" name="Google Shape;1729;p51"/>
          <p:cNvSpPr/>
          <p:nvPr/>
        </p:nvSpPr>
        <p:spPr>
          <a:xfrm>
            <a:off x="838200" y="7934325"/>
            <a:ext cx="13563600" cy="9525"/>
          </a:xfrm>
          <a:custGeom>
            <a:rect b="b" l="l" r="r" t="t"/>
            <a:pathLst>
              <a:path extrusionOk="0" h="9525" w="13563600">
                <a:moveTo>
                  <a:pt x="0" y="0"/>
                </a:moveTo>
                <a:lnTo>
                  <a:pt x="13563600" y="0"/>
                </a:lnTo>
              </a:path>
            </a:pathLst>
          </a:custGeom>
          <a:noFill/>
          <a:ln cap="flat" cmpd="sng" w="9525">
            <a:solidFill>
              <a:srgbClr val="CCD4D7"/>
            </a:solidFill>
            <a:prstDash val="solid"/>
            <a:round/>
            <a:headEnd len="sm" w="sm" type="none"/>
            <a:tailEnd len="sm" w="sm" type="none"/>
          </a:ln>
        </p:spPr>
      </p:sp>
      <p:sp>
        <p:nvSpPr>
          <p:cNvPr id="1730" name="Google Shape;1730;p51"/>
          <p:cNvSpPr/>
          <p:nvPr/>
        </p:nvSpPr>
        <p:spPr>
          <a:xfrm>
            <a:off x="13620750" y="8039100"/>
            <a:ext cx="781050" cy="333375"/>
          </a:xfrm>
          <a:prstGeom prst="rect">
            <a:avLst/>
          </a:prstGeom>
          <a:noFill/>
          <a:ln>
            <a:noFill/>
          </a:ln>
        </p:spPr>
        <p:txBody>
          <a:bodyPr anchorCtr="0" anchor="t" bIns="0" lIns="0" spcFirstLastPara="1" rIns="0" wrap="square" tIns="0">
            <a:noAutofit/>
          </a:bodyPr>
          <a:lstStyle/>
          <a:p>
            <a:pPr indent="0" lvl="0" marL="0" marR="0" rtl="0" algn="r">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47</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0E8"/>
        </a:solidFill>
      </p:bgPr>
    </p:bg>
    <p:spTree>
      <p:nvGrpSpPr>
        <p:cNvPr id="1735" name="Shape 1735"/>
        <p:cNvGrpSpPr/>
        <p:nvPr/>
      </p:nvGrpSpPr>
      <p:grpSpPr>
        <a:xfrm>
          <a:off x="0" y="0"/>
          <a:ext cx="0" cy="0"/>
          <a:chOff x="0" y="0"/>
          <a:chExt cx="0" cy="0"/>
        </a:xfrm>
      </p:grpSpPr>
      <p:sp>
        <p:nvSpPr>
          <p:cNvPr id="1736" name="Google Shape;1736;p52"/>
          <p:cNvSpPr/>
          <p:nvPr/>
        </p:nvSpPr>
        <p:spPr>
          <a:xfrm>
            <a:off x="838200" y="428625"/>
            <a:ext cx="13239750" cy="2857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567080"/>
              </a:buClr>
              <a:buSzPts val="1350"/>
              <a:buFont typeface="Arial"/>
              <a:buNone/>
            </a:pPr>
            <a:r>
              <a:rPr b="1" lang="en-US" sz="1350">
                <a:solidFill>
                  <a:srgbClr val="567080"/>
                </a:solidFill>
                <a:latin typeface="Arial"/>
                <a:ea typeface="Arial"/>
                <a:cs typeface="Arial"/>
                <a:sym typeface="Arial"/>
              </a:rPr>
              <a:t>МОДЕЛЬ: КАЧЕСТВО И СТОИМОСТЬ</a:t>
            </a:r>
            <a:endParaRPr/>
          </a:p>
        </p:txBody>
      </p:sp>
      <p:sp>
        <p:nvSpPr>
          <p:cNvPr id="1737" name="Google Shape;1737;p52"/>
          <p:cNvSpPr/>
          <p:nvPr/>
        </p:nvSpPr>
        <p:spPr>
          <a:xfrm>
            <a:off x="838200" y="1028700"/>
            <a:ext cx="13563600" cy="1295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162736"/>
              </a:buClr>
              <a:buSzPts val="3900"/>
              <a:buFont typeface="Arial"/>
              <a:buNone/>
            </a:pPr>
            <a:r>
              <a:rPr b="1" lang="en-US" sz="3900">
                <a:solidFill>
                  <a:srgbClr val="162736"/>
                </a:solidFill>
                <a:latin typeface="Arial"/>
                <a:ea typeface="Arial"/>
                <a:cs typeface="Arial"/>
                <a:sym typeface="Arial"/>
              </a:rPr>
              <a:t>За этот выигрыш приходится платить временем</a:t>
            </a:r>
            <a:endParaRPr/>
          </a:p>
        </p:txBody>
      </p:sp>
      <p:pic>
        <p:nvPicPr>
          <p:cNvPr id="1738" name="Google Shape;1738;p52"/>
          <p:cNvPicPr preferRelativeResize="0"/>
          <p:nvPr/>
        </p:nvPicPr>
        <p:blipFill rotWithShape="1">
          <a:blip r:embed="rId3">
            <a:alphaModFix/>
          </a:blip>
          <a:srcRect b="0" l="0" r="0" t="0"/>
          <a:stretch/>
        </p:blipFill>
        <p:spPr>
          <a:xfrm>
            <a:off x="838200" y="2667000"/>
            <a:ext cx="13563600" cy="4333875"/>
          </a:xfrm>
          <a:prstGeom prst="rect">
            <a:avLst/>
          </a:prstGeom>
          <a:noFill/>
          <a:ln>
            <a:noFill/>
          </a:ln>
        </p:spPr>
      </p:pic>
      <p:sp>
        <p:nvSpPr>
          <p:cNvPr id="1739" name="Google Shape;1739;p52"/>
          <p:cNvSpPr/>
          <p:nvPr/>
        </p:nvSpPr>
        <p:spPr>
          <a:xfrm>
            <a:off x="838200" y="2324100"/>
            <a:ext cx="12858750" cy="3238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162736"/>
              </a:buClr>
              <a:buSzPts val="1875"/>
              <a:buFont typeface="Arial"/>
              <a:buNone/>
            </a:pPr>
            <a:r>
              <a:rPr b="1" lang="en-US" sz="1875">
                <a:solidFill>
                  <a:srgbClr val="162736"/>
                </a:solidFill>
                <a:latin typeface="Arial"/>
                <a:ea typeface="Arial"/>
                <a:cs typeface="Arial"/>
                <a:sym typeface="Arial"/>
              </a:rPr>
              <a:t>Среднее время на задачу, с</a:t>
            </a:r>
            <a:endParaRPr/>
          </a:p>
        </p:txBody>
      </p:sp>
      <p:sp>
        <p:nvSpPr>
          <p:cNvPr id="1740" name="Google Shape;1740;p52"/>
          <p:cNvSpPr/>
          <p:nvPr/>
        </p:nvSpPr>
        <p:spPr>
          <a:xfrm>
            <a:off x="838200" y="7381875"/>
            <a:ext cx="13563600" cy="4762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567080"/>
              </a:buClr>
              <a:buSzPts val="1800"/>
              <a:buFont typeface="Arial"/>
              <a:buNone/>
            </a:pPr>
            <a:r>
              <a:rPr b="0" lang="en-US" sz="1800">
                <a:solidFill>
                  <a:srgbClr val="567080"/>
                </a:solidFill>
                <a:latin typeface="Arial"/>
                <a:ea typeface="Arial"/>
                <a:cs typeface="Arial"/>
                <a:sym typeface="Arial"/>
              </a:rPr>
              <a:t>4×4×4 · 43 задачи · W = 8192</a:t>
            </a:r>
            <a:endParaRPr/>
          </a:p>
        </p:txBody>
      </p:sp>
      <p:sp>
        <p:nvSpPr>
          <p:cNvPr id="1741" name="Google Shape;1741;p52"/>
          <p:cNvSpPr/>
          <p:nvPr/>
        </p:nvSpPr>
        <p:spPr>
          <a:xfrm>
            <a:off x="838200" y="7934325"/>
            <a:ext cx="13563600" cy="9525"/>
          </a:xfrm>
          <a:custGeom>
            <a:rect b="b" l="l" r="r" t="t"/>
            <a:pathLst>
              <a:path extrusionOk="0" h="9525" w="13563600">
                <a:moveTo>
                  <a:pt x="0" y="0"/>
                </a:moveTo>
                <a:lnTo>
                  <a:pt x="13563600" y="0"/>
                </a:lnTo>
              </a:path>
            </a:pathLst>
          </a:custGeom>
          <a:noFill/>
          <a:ln cap="flat" cmpd="sng" w="9525">
            <a:solidFill>
              <a:srgbClr val="CCD4D7"/>
            </a:solidFill>
            <a:prstDash val="solid"/>
            <a:round/>
            <a:headEnd len="sm" w="sm" type="none"/>
            <a:tailEnd len="sm" w="sm" type="none"/>
          </a:ln>
        </p:spPr>
      </p:sp>
      <p:sp>
        <p:nvSpPr>
          <p:cNvPr id="1742" name="Google Shape;1742;p52"/>
          <p:cNvSpPr/>
          <p:nvPr/>
        </p:nvSpPr>
        <p:spPr>
          <a:xfrm>
            <a:off x="13620750" y="8039100"/>
            <a:ext cx="781050" cy="333375"/>
          </a:xfrm>
          <a:prstGeom prst="rect">
            <a:avLst/>
          </a:prstGeom>
          <a:noFill/>
          <a:ln>
            <a:noFill/>
          </a:ln>
        </p:spPr>
        <p:txBody>
          <a:bodyPr anchorCtr="0" anchor="t" bIns="0" lIns="0" spcFirstLastPara="1" rIns="0" wrap="square" tIns="0">
            <a:noAutofit/>
          </a:bodyPr>
          <a:lstStyle/>
          <a:p>
            <a:pPr indent="0" lvl="0" marL="0" marR="0" rtl="0" algn="r">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48</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A25"/>
        </a:solidFill>
      </p:bgPr>
    </p:bg>
    <p:spTree>
      <p:nvGrpSpPr>
        <p:cNvPr id="1747" name="Shape 1747"/>
        <p:cNvGrpSpPr/>
        <p:nvPr/>
      </p:nvGrpSpPr>
      <p:grpSpPr>
        <a:xfrm>
          <a:off x="0" y="0"/>
          <a:ext cx="0" cy="0"/>
          <a:chOff x="0" y="0"/>
          <a:chExt cx="0" cy="0"/>
        </a:xfrm>
      </p:grpSpPr>
      <p:sp>
        <p:nvSpPr>
          <p:cNvPr id="1748" name="Google Shape;1748;p53"/>
          <p:cNvSpPr/>
          <p:nvPr/>
        </p:nvSpPr>
        <p:spPr>
          <a:xfrm>
            <a:off x="838200" y="428625"/>
            <a:ext cx="13239750" cy="2857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350"/>
              <a:buFont typeface="Arial"/>
              <a:buNone/>
            </a:pPr>
            <a:r>
              <a:rPr b="1" lang="en-US" sz="1350">
                <a:solidFill>
                  <a:srgbClr val="A5B5C3"/>
                </a:solidFill>
                <a:latin typeface="Arial"/>
                <a:ea typeface="Arial"/>
                <a:cs typeface="Arial"/>
                <a:sym typeface="Arial"/>
              </a:rPr>
              <a:t>МОДЕЛЬ: КАЧЕСТВО И СТОИМОСТЬ</a:t>
            </a:r>
            <a:endParaRPr/>
          </a:p>
        </p:txBody>
      </p:sp>
      <p:sp>
        <p:nvSpPr>
          <p:cNvPr id="1749" name="Google Shape;1749;p53"/>
          <p:cNvSpPr/>
          <p:nvPr/>
        </p:nvSpPr>
        <p:spPr>
          <a:xfrm>
            <a:off x="838200" y="1028700"/>
            <a:ext cx="13563600" cy="1295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3900"/>
              <a:buFont typeface="Arial"/>
              <a:buNone/>
            </a:pPr>
            <a:r>
              <a:rPr b="1" lang="en-US" sz="3900">
                <a:solidFill>
                  <a:srgbClr val="F4F0E7"/>
                </a:solidFill>
                <a:latin typeface="Arial"/>
                <a:ea typeface="Arial"/>
                <a:cs typeface="Arial"/>
                <a:sym typeface="Arial"/>
              </a:rPr>
              <a:t>Быстрый MLP оставляет бюджет самому поиску</a:t>
            </a:r>
            <a:endParaRPr/>
          </a:p>
        </p:txBody>
      </p:sp>
      <p:sp>
        <p:nvSpPr>
          <p:cNvPr id="1750" name="Google Shape;1750;p53"/>
          <p:cNvSpPr/>
          <p:nvPr/>
        </p:nvSpPr>
        <p:spPr>
          <a:xfrm>
            <a:off x="838200" y="7381875"/>
            <a:ext cx="13563600" cy="4762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800"/>
              <a:buFont typeface="Arial"/>
              <a:buNone/>
            </a:pPr>
            <a:r>
              <a:rPr b="0" lang="en-US" sz="1800">
                <a:solidFill>
                  <a:srgbClr val="A5B5C3"/>
                </a:solidFill>
                <a:latin typeface="Arial"/>
                <a:ea typeface="Arial"/>
                <a:cs typeface="Arial"/>
                <a:sym typeface="Arial"/>
              </a:rPr>
              <a:t>В ячейках: доля решённых задач / среднее время, с</a:t>
            </a:r>
            <a:endParaRPr/>
          </a:p>
        </p:txBody>
      </p:sp>
      <p:sp>
        <p:nvSpPr>
          <p:cNvPr id="1751" name="Google Shape;1751;p53"/>
          <p:cNvSpPr/>
          <p:nvPr/>
        </p:nvSpPr>
        <p:spPr>
          <a:xfrm>
            <a:off x="838200" y="7934325"/>
            <a:ext cx="13563600" cy="9525"/>
          </a:xfrm>
          <a:custGeom>
            <a:rect b="b" l="l" r="r" t="t"/>
            <a:pathLst>
              <a:path extrusionOk="0" h="9525" w="13563600">
                <a:moveTo>
                  <a:pt x="0" y="0"/>
                </a:moveTo>
                <a:lnTo>
                  <a:pt x="13563600" y="0"/>
                </a:lnTo>
              </a:path>
            </a:pathLst>
          </a:custGeom>
          <a:noFill/>
          <a:ln cap="flat" cmpd="sng" w="9525">
            <a:solidFill>
              <a:srgbClr val="CCD4D7"/>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p>
        </p:txBody>
      </p:sp>
      <p:graphicFrame>
        <p:nvGraphicFramePr>
          <p:cNvPr id="1752" name="Google Shape;1752;p53"/>
          <p:cNvGraphicFramePr/>
          <p:nvPr/>
        </p:nvGraphicFramePr>
        <p:xfrm>
          <a:off x="838200" y="2800350"/>
          <a:ext cx="3000000" cy="3000000"/>
        </p:xfrm>
        <a:graphic>
          <a:graphicData uri="http://schemas.openxmlformats.org/drawingml/2006/table">
            <a:tbl>
              <a:tblPr>
                <a:noFill/>
                <a:tableStyleId>{A352D7F8-A444-48DF-B013-8C70D112DE0B}</a:tableStyleId>
              </a:tblPr>
              <a:tblGrid>
                <a:gridCol w="1905000"/>
                <a:gridCol w="2914650"/>
                <a:gridCol w="2914650"/>
                <a:gridCol w="2914650"/>
                <a:gridCol w="2914650"/>
              </a:tblGrid>
              <a:tr h="985850">
                <a:tc>
                  <a:txBody>
                    <a:bodyPr/>
                    <a:lstStyle/>
                    <a:p>
                      <a:pPr indent="0" lvl="0" marL="0" marR="0" rtl="0" algn="l">
                        <a:spcBef>
                          <a:spcPts val="0"/>
                        </a:spcBef>
                        <a:spcAft>
                          <a:spcPts val="0"/>
                        </a:spcAft>
                        <a:buClr>
                          <a:srgbClr val="F4F0E7"/>
                        </a:buClr>
                        <a:buSzPts val="2025"/>
                        <a:buFont typeface="Arial"/>
                        <a:buNone/>
                      </a:pPr>
                      <a:r>
                        <a:rPr b="1" lang="en-US" sz="2025">
                          <a:solidFill>
                            <a:srgbClr val="F4F0E7"/>
                          </a:solidFill>
                          <a:latin typeface="Arial"/>
                          <a:ea typeface="Arial"/>
                          <a:cs typeface="Arial"/>
                          <a:sym typeface="Arial"/>
                        </a:rPr>
                        <a:t>Архитектура</a:t>
                      </a:r>
                      <a:endParaRPr/>
                    </a:p>
                  </a:txBody>
                  <a:tcPr marT="45725" marB="45725" marR="91450" marL="91450" anchor="ctr">
                    <a:solidFill>
                      <a:srgbClr val="192A39"/>
                    </a:solidFill>
                  </a:tcPr>
                </a:tc>
                <a:tc>
                  <a:txBody>
                    <a:bodyPr/>
                    <a:lstStyle/>
                    <a:p>
                      <a:pPr indent="0" lvl="0" marL="0" marR="0" rtl="0" algn="l">
                        <a:spcBef>
                          <a:spcPts val="0"/>
                        </a:spcBef>
                        <a:spcAft>
                          <a:spcPts val="0"/>
                        </a:spcAft>
                        <a:buClr>
                          <a:srgbClr val="F4F0E7"/>
                        </a:buClr>
                        <a:buSzPts val="2025"/>
                        <a:buFont typeface="Arial"/>
                        <a:buNone/>
                      </a:pPr>
                      <a:r>
                        <a:rPr b="1" lang="en-US" sz="2025">
                          <a:solidFill>
                            <a:srgbClr val="F4F0E7"/>
                          </a:solidFill>
                          <a:latin typeface="Arial"/>
                          <a:ea typeface="Arial"/>
                          <a:cs typeface="Arial"/>
                          <a:sym typeface="Arial"/>
                        </a:rPr>
                        <a:t>3×3×3</a:t>
                      </a:r>
                      <a:endParaRPr/>
                    </a:p>
                    <a:p>
                      <a:pPr indent="0" lvl="0" marL="0" marR="0" rtl="0" algn="l">
                        <a:spcBef>
                          <a:spcPts val="0"/>
                        </a:spcBef>
                        <a:spcAft>
                          <a:spcPts val="0"/>
                        </a:spcAft>
                        <a:buClr>
                          <a:srgbClr val="F4F0E7"/>
                        </a:buClr>
                        <a:buSzPts val="2025"/>
                        <a:buFont typeface="Arial"/>
                        <a:buNone/>
                      </a:pPr>
                      <a:r>
                        <a:rPr b="1" lang="en-US" sz="2025">
                          <a:solidFill>
                            <a:srgbClr val="F4F0E7"/>
                          </a:solidFill>
                          <a:latin typeface="Arial"/>
                          <a:ea typeface="Arial"/>
                          <a:cs typeface="Arial"/>
                          <a:sym typeface="Arial"/>
                        </a:rPr>
                        <a:t>W = 128</a:t>
                      </a:r>
                      <a:endParaRPr/>
                    </a:p>
                  </a:txBody>
                  <a:tcPr marT="45725" marB="45725" marR="91450" marL="91450" anchor="ctr">
                    <a:solidFill>
                      <a:srgbClr val="192A39"/>
                    </a:solidFill>
                  </a:tcPr>
                </a:tc>
                <a:tc>
                  <a:txBody>
                    <a:bodyPr/>
                    <a:lstStyle/>
                    <a:p>
                      <a:pPr indent="0" lvl="0" marL="0" marR="0" rtl="0" algn="l">
                        <a:spcBef>
                          <a:spcPts val="0"/>
                        </a:spcBef>
                        <a:spcAft>
                          <a:spcPts val="0"/>
                        </a:spcAft>
                        <a:buClr>
                          <a:srgbClr val="F4F0E7"/>
                        </a:buClr>
                        <a:buSzPts val="2025"/>
                        <a:buFont typeface="Arial"/>
                        <a:buNone/>
                      </a:pPr>
                      <a:r>
                        <a:rPr b="1" lang="en-US" sz="2025">
                          <a:solidFill>
                            <a:srgbClr val="F4F0E7"/>
                          </a:solidFill>
                          <a:latin typeface="Arial"/>
                          <a:ea typeface="Arial"/>
                          <a:cs typeface="Arial"/>
                          <a:sym typeface="Arial"/>
                        </a:rPr>
                        <a:t>3×3×3</a:t>
                      </a:r>
                      <a:endParaRPr/>
                    </a:p>
                    <a:p>
                      <a:pPr indent="0" lvl="0" marL="0" marR="0" rtl="0" algn="l">
                        <a:spcBef>
                          <a:spcPts val="0"/>
                        </a:spcBef>
                        <a:spcAft>
                          <a:spcPts val="0"/>
                        </a:spcAft>
                        <a:buClr>
                          <a:srgbClr val="F4F0E7"/>
                        </a:buClr>
                        <a:buSzPts val="2025"/>
                        <a:buFont typeface="Arial"/>
                        <a:buNone/>
                      </a:pPr>
                      <a:r>
                        <a:rPr b="1" lang="en-US" sz="2025">
                          <a:solidFill>
                            <a:srgbClr val="F4F0E7"/>
                          </a:solidFill>
                          <a:latin typeface="Arial"/>
                          <a:ea typeface="Arial"/>
                          <a:cs typeface="Arial"/>
                          <a:sym typeface="Arial"/>
                        </a:rPr>
                        <a:t>W = 1024</a:t>
                      </a:r>
                      <a:endParaRPr/>
                    </a:p>
                  </a:txBody>
                  <a:tcPr marT="45725" marB="45725" marR="91450" marL="91450" anchor="ctr">
                    <a:solidFill>
                      <a:srgbClr val="192A39"/>
                    </a:solidFill>
                  </a:tcPr>
                </a:tc>
                <a:tc>
                  <a:txBody>
                    <a:bodyPr/>
                    <a:lstStyle/>
                    <a:p>
                      <a:pPr indent="0" lvl="0" marL="0" marR="0" rtl="0" algn="l">
                        <a:spcBef>
                          <a:spcPts val="0"/>
                        </a:spcBef>
                        <a:spcAft>
                          <a:spcPts val="0"/>
                        </a:spcAft>
                        <a:buClr>
                          <a:srgbClr val="F4F0E7"/>
                        </a:buClr>
                        <a:buSzPts val="2025"/>
                        <a:buFont typeface="Arial"/>
                        <a:buNone/>
                      </a:pPr>
                      <a:r>
                        <a:rPr b="1" lang="en-US" sz="2025">
                          <a:solidFill>
                            <a:srgbClr val="F4F0E7"/>
                          </a:solidFill>
                          <a:latin typeface="Arial"/>
                          <a:ea typeface="Arial"/>
                          <a:cs typeface="Arial"/>
                          <a:sym typeface="Arial"/>
                        </a:rPr>
                        <a:t>4×4×4</a:t>
                      </a:r>
                      <a:endParaRPr/>
                    </a:p>
                    <a:p>
                      <a:pPr indent="0" lvl="0" marL="0" marR="0" rtl="0" algn="l">
                        <a:spcBef>
                          <a:spcPts val="0"/>
                        </a:spcBef>
                        <a:spcAft>
                          <a:spcPts val="0"/>
                        </a:spcAft>
                        <a:buClr>
                          <a:srgbClr val="F4F0E7"/>
                        </a:buClr>
                        <a:buSzPts val="2025"/>
                        <a:buFont typeface="Arial"/>
                        <a:buNone/>
                      </a:pPr>
                      <a:r>
                        <a:rPr b="1" lang="en-US" sz="2025">
                          <a:solidFill>
                            <a:srgbClr val="F4F0E7"/>
                          </a:solidFill>
                          <a:latin typeface="Arial"/>
                          <a:ea typeface="Arial"/>
                          <a:cs typeface="Arial"/>
                          <a:sym typeface="Arial"/>
                        </a:rPr>
                        <a:t>W = 4096</a:t>
                      </a:r>
                      <a:endParaRPr/>
                    </a:p>
                  </a:txBody>
                  <a:tcPr marT="45725" marB="45725" marR="91450" marL="91450" anchor="ctr">
                    <a:solidFill>
                      <a:srgbClr val="192A39"/>
                    </a:solidFill>
                  </a:tcPr>
                </a:tc>
                <a:tc>
                  <a:txBody>
                    <a:bodyPr/>
                    <a:lstStyle/>
                    <a:p>
                      <a:pPr indent="0" lvl="0" marL="0" marR="0" rtl="0" algn="l">
                        <a:spcBef>
                          <a:spcPts val="0"/>
                        </a:spcBef>
                        <a:spcAft>
                          <a:spcPts val="0"/>
                        </a:spcAft>
                        <a:buClr>
                          <a:srgbClr val="F4F0E7"/>
                        </a:buClr>
                        <a:buSzPts val="2025"/>
                        <a:buFont typeface="Arial"/>
                        <a:buNone/>
                      </a:pPr>
                      <a:r>
                        <a:rPr b="1" lang="en-US" sz="2025">
                          <a:solidFill>
                            <a:srgbClr val="F4F0E7"/>
                          </a:solidFill>
                          <a:latin typeface="Arial"/>
                          <a:ea typeface="Arial"/>
                          <a:cs typeface="Arial"/>
                          <a:sym typeface="Arial"/>
                        </a:rPr>
                        <a:t>4×4×4</a:t>
                      </a:r>
                      <a:endParaRPr/>
                    </a:p>
                    <a:p>
                      <a:pPr indent="0" lvl="0" marL="0" marR="0" rtl="0" algn="l">
                        <a:spcBef>
                          <a:spcPts val="0"/>
                        </a:spcBef>
                        <a:spcAft>
                          <a:spcPts val="0"/>
                        </a:spcAft>
                        <a:buClr>
                          <a:srgbClr val="F4F0E7"/>
                        </a:buClr>
                        <a:buSzPts val="2025"/>
                        <a:buFont typeface="Arial"/>
                        <a:buNone/>
                      </a:pPr>
                      <a:r>
                        <a:rPr b="1" lang="en-US" sz="2025">
                          <a:solidFill>
                            <a:srgbClr val="F4F0E7"/>
                          </a:solidFill>
                          <a:latin typeface="Arial"/>
                          <a:ea typeface="Arial"/>
                          <a:cs typeface="Arial"/>
                          <a:sym typeface="Arial"/>
                        </a:rPr>
                        <a:t>W = 8192</a:t>
                      </a:r>
                      <a:endParaRPr/>
                    </a:p>
                  </a:txBody>
                  <a:tcPr marT="45725" marB="45725" marR="91450" marL="91450" anchor="ctr">
                    <a:solidFill>
                      <a:srgbClr val="192A39"/>
                    </a:solidFill>
                  </a:tcPr>
                </a:tc>
              </a:tr>
              <a:tr h="985850">
                <a:tc>
                  <a:txBody>
                    <a:bodyPr/>
                    <a:lstStyle/>
                    <a:p>
                      <a:pPr indent="0" lvl="0" marL="0" marR="0" rtl="0" algn="l">
                        <a:spcBef>
                          <a:spcPts val="0"/>
                        </a:spcBef>
                        <a:spcAft>
                          <a:spcPts val="0"/>
                        </a:spcAft>
                        <a:buClr>
                          <a:srgbClr val="79BFFF"/>
                        </a:buClr>
                        <a:buSzPts val="2400"/>
                        <a:buFont typeface="Arial"/>
                        <a:buNone/>
                      </a:pPr>
                      <a:r>
                        <a:rPr b="1" lang="en-US" sz="2400">
                          <a:solidFill>
                            <a:srgbClr val="79BFFF"/>
                          </a:solidFill>
                          <a:latin typeface="Arial"/>
                          <a:ea typeface="Arial"/>
                          <a:cs typeface="Arial"/>
                          <a:sym typeface="Arial"/>
                        </a:rPr>
                        <a:t>MLP</a:t>
                      </a:r>
                      <a:endParaRPr/>
                    </a:p>
                  </a:txBody>
                  <a:tcPr marT="45725" marB="45725" marR="91450" marL="91450" anchor="ctr">
                    <a:solidFill>
                      <a:srgbClr val="203444"/>
                    </a:solidFill>
                  </a:tcPr>
                </a:tc>
                <a:tc>
                  <a:txBody>
                    <a:bodyPr/>
                    <a:lstStyle/>
                    <a:p>
                      <a:pPr indent="0" lvl="0" marL="0" marR="0" rtl="0" algn="l">
                        <a:spcBef>
                          <a:spcPts val="0"/>
                        </a:spcBef>
                        <a:spcAft>
                          <a:spcPts val="0"/>
                        </a:spcAft>
                        <a:buClr>
                          <a:srgbClr val="64DEC3"/>
                        </a:buClr>
                        <a:buSzPts val="2400"/>
                        <a:buFont typeface="Arial"/>
                        <a:buNone/>
                      </a:pPr>
                      <a:r>
                        <a:rPr b="1" lang="en-US" sz="2400">
                          <a:solidFill>
                            <a:srgbClr val="64DEC3"/>
                          </a:solidFill>
                          <a:latin typeface="Arial"/>
                          <a:ea typeface="Arial"/>
                          <a:cs typeface="Arial"/>
                          <a:sym typeface="Arial"/>
                        </a:rPr>
                        <a:t>93%</a:t>
                      </a:r>
                      <a:r>
                        <a:rPr b="0" lang="en-US" sz="2400">
                          <a:solidFill>
                            <a:srgbClr val="A5B5C3"/>
                          </a:solidFill>
                          <a:latin typeface="Arial"/>
                          <a:ea typeface="Arial"/>
                          <a:cs typeface="Arial"/>
                          <a:sym typeface="Arial"/>
                        </a:rPr>
                        <a:t> / </a:t>
                      </a:r>
                      <a:r>
                        <a:rPr b="1" lang="en-US" sz="2400">
                          <a:solidFill>
                            <a:srgbClr val="F6C86B"/>
                          </a:solidFill>
                          <a:latin typeface="Arial"/>
                          <a:ea typeface="Arial"/>
                          <a:cs typeface="Arial"/>
                          <a:sym typeface="Arial"/>
                        </a:rPr>
                        <a:t>0,04</a:t>
                      </a:r>
                      <a:endParaRPr/>
                    </a:p>
                  </a:txBody>
                  <a:tcPr marT="45725" marB="45725" marR="91450" marL="91450" anchor="ctr">
                    <a:solidFill>
                      <a:srgbClr val="203444"/>
                    </a:solidFill>
                  </a:tcPr>
                </a:tc>
                <a:tc>
                  <a:txBody>
                    <a:bodyPr/>
                    <a:lstStyle/>
                    <a:p>
                      <a:pPr indent="0" lvl="0" marL="0" marR="0" rtl="0" algn="l">
                        <a:spcBef>
                          <a:spcPts val="0"/>
                        </a:spcBef>
                        <a:spcAft>
                          <a:spcPts val="0"/>
                        </a:spcAft>
                        <a:buClr>
                          <a:srgbClr val="64DEC3"/>
                        </a:buClr>
                        <a:buSzPts val="2400"/>
                        <a:buFont typeface="Arial"/>
                        <a:buNone/>
                      </a:pPr>
                      <a:r>
                        <a:rPr b="1" lang="en-US" sz="2400">
                          <a:solidFill>
                            <a:srgbClr val="64DEC3"/>
                          </a:solidFill>
                          <a:latin typeface="Arial"/>
                          <a:ea typeface="Arial"/>
                          <a:cs typeface="Arial"/>
                          <a:sym typeface="Arial"/>
                        </a:rPr>
                        <a:t>100%</a:t>
                      </a:r>
                      <a:r>
                        <a:rPr b="0" lang="en-US" sz="2400">
                          <a:solidFill>
                            <a:srgbClr val="A5B5C3"/>
                          </a:solidFill>
                          <a:latin typeface="Arial"/>
                          <a:ea typeface="Arial"/>
                          <a:cs typeface="Arial"/>
                          <a:sym typeface="Arial"/>
                        </a:rPr>
                        <a:t> / </a:t>
                      </a:r>
                      <a:r>
                        <a:rPr b="1" lang="en-US" sz="2400">
                          <a:solidFill>
                            <a:srgbClr val="F6C86B"/>
                          </a:solidFill>
                          <a:latin typeface="Arial"/>
                          <a:ea typeface="Arial"/>
                          <a:cs typeface="Arial"/>
                          <a:sym typeface="Arial"/>
                        </a:rPr>
                        <a:t>0,16</a:t>
                      </a:r>
                      <a:endParaRPr/>
                    </a:p>
                  </a:txBody>
                  <a:tcPr marT="45725" marB="45725" marR="91450" marL="91450" anchor="ctr">
                    <a:solidFill>
                      <a:srgbClr val="203444"/>
                    </a:solidFill>
                  </a:tcPr>
                </a:tc>
                <a:tc>
                  <a:txBody>
                    <a:bodyPr/>
                    <a:lstStyle/>
                    <a:p>
                      <a:pPr indent="0" lvl="0" marL="0" marR="0" rtl="0" algn="l">
                        <a:spcBef>
                          <a:spcPts val="0"/>
                        </a:spcBef>
                        <a:spcAft>
                          <a:spcPts val="0"/>
                        </a:spcAft>
                        <a:buClr>
                          <a:srgbClr val="F4F0E7"/>
                        </a:buClr>
                        <a:buSzPts val="2400"/>
                        <a:buFont typeface="Arial"/>
                        <a:buNone/>
                      </a:pPr>
                      <a:r>
                        <a:rPr b="0" lang="en-US" sz="2400">
                          <a:solidFill>
                            <a:srgbClr val="F4F0E7"/>
                          </a:solidFill>
                          <a:latin typeface="Arial"/>
                          <a:ea typeface="Arial"/>
                          <a:cs typeface="Arial"/>
                          <a:sym typeface="Arial"/>
                        </a:rPr>
                        <a:t>51% / 2,3</a:t>
                      </a:r>
                      <a:endParaRPr/>
                    </a:p>
                  </a:txBody>
                  <a:tcPr marT="45725" marB="45725" marR="91450" marL="91450" anchor="ctr">
                    <a:solidFill>
                      <a:srgbClr val="101A25"/>
                    </a:solidFill>
                  </a:tcPr>
                </a:tc>
                <a:tc>
                  <a:txBody>
                    <a:bodyPr/>
                    <a:lstStyle/>
                    <a:p>
                      <a:pPr indent="0" lvl="0" marL="0" marR="0" rtl="0" algn="l">
                        <a:spcBef>
                          <a:spcPts val="0"/>
                        </a:spcBef>
                        <a:spcAft>
                          <a:spcPts val="0"/>
                        </a:spcAft>
                        <a:buClr>
                          <a:srgbClr val="F4F0E7"/>
                        </a:buClr>
                        <a:buSzPts val="2400"/>
                        <a:buFont typeface="Arial"/>
                        <a:buNone/>
                      </a:pPr>
                      <a:r>
                        <a:rPr b="0" lang="en-US" sz="2400">
                          <a:solidFill>
                            <a:srgbClr val="F4F0E7"/>
                          </a:solidFill>
                          <a:latin typeface="Arial"/>
                          <a:ea typeface="Arial"/>
                          <a:cs typeface="Arial"/>
                          <a:sym typeface="Arial"/>
                        </a:rPr>
                        <a:t>56% / 58,3</a:t>
                      </a:r>
                      <a:endParaRPr/>
                    </a:p>
                  </a:txBody>
                  <a:tcPr marT="45725" marB="45725" marR="91450" marL="91450" anchor="ctr">
                    <a:solidFill>
                      <a:srgbClr val="101A25"/>
                    </a:solidFill>
                  </a:tcPr>
                </a:tc>
              </a:tr>
              <a:tr h="985850">
                <a:tc>
                  <a:txBody>
                    <a:bodyPr/>
                    <a:lstStyle/>
                    <a:p>
                      <a:pPr indent="0" lvl="0" marL="0" marR="0" rtl="0" algn="l">
                        <a:spcBef>
                          <a:spcPts val="0"/>
                        </a:spcBef>
                        <a:spcAft>
                          <a:spcPts val="0"/>
                        </a:spcAft>
                        <a:buClr>
                          <a:srgbClr val="AF9FFF"/>
                        </a:buClr>
                        <a:buSzPts val="2400"/>
                        <a:buFont typeface="Arial"/>
                        <a:buNone/>
                      </a:pPr>
                      <a:r>
                        <a:rPr b="1" lang="en-US" sz="2400">
                          <a:solidFill>
                            <a:srgbClr val="AF9FFF"/>
                          </a:solidFill>
                          <a:latin typeface="Arial"/>
                          <a:ea typeface="Arial"/>
                          <a:cs typeface="Arial"/>
                          <a:sym typeface="Arial"/>
                        </a:rPr>
                        <a:t>GNN</a:t>
                      </a:r>
                      <a:endParaRPr/>
                    </a:p>
                  </a:txBody>
                  <a:tcPr marT="45725" marB="45725" marR="91450" marL="91450" anchor="ctr">
                    <a:solidFill>
                      <a:srgbClr val="203444"/>
                    </a:solidFill>
                  </a:tcPr>
                </a:tc>
                <a:tc>
                  <a:txBody>
                    <a:bodyPr/>
                    <a:lstStyle/>
                    <a:p>
                      <a:pPr indent="0" lvl="0" marL="0" marR="0" rtl="0" algn="l">
                        <a:spcBef>
                          <a:spcPts val="0"/>
                        </a:spcBef>
                        <a:spcAft>
                          <a:spcPts val="0"/>
                        </a:spcAft>
                        <a:buClr>
                          <a:srgbClr val="64DEC3"/>
                        </a:buClr>
                        <a:buSzPts val="2400"/>
                        <a:buFont typeface="Arial"/>
                        <a:buNone/>
                      </a:pPr>
                      <a:r>
                        <a:rPr b="1" lang="en-US" sz="2400">
                          <a:solidFill>
                            <a:srgbClr val="64DEC3"/>
                          </a:solidFill>
                          <a:latin typeface="Arial"/>
                          <a:ea typeface="Arial"/>
                          <a:cs typeface="Arial"/>
                          <a:sym typeface="Arial"/>
                        </a:rPr>
                        <a:t>93%</a:t>
                      </a:r>
                      <a:r>
                        <a:rPr b="0" lang="en-US" sz="2400">
                          <a:solidFill>
                            <a:srgbClr val="A5B5C3"/>
                          </a:solidFill>
                          <a:latin typeface="Arial"/>
                          <a:ea typeface="Arial"/>
                          <a:cs typeface="Arial"/>
                          <a:sym typeface="Arial"/>
                        </a:rPr>
                        <a:t> / </a:t>
                      </a:r>
                      <a:r>
                        <a:rPr b="1" lang="en-US" sz="2400">
                          <a:solidFill>
                            <a:srgbClr val="F4F0E7"/>
                          </a:solidFill>
                          <a:latin typeface="Arial"/>
                          <a:ea typeface="Arial"/>
                          <a:cs typeface="Arial"/>
                          <a:sym typeface="Arial"/>
                        </a:rPr>
                        <a:t>1,3</a:t>
                      </a:r>
                      <a:endParaRPr/>
                    </a:p>
                  </a:txBody>
                  <a:tcPr marT="45725" marB="45725" marR="91450" marL="91450" anchor="ctr">
                    <a:solidFill>
                      <a:srgbClr val="203444"/>
                    </a:solidFill>
                  </a:tcPr>
                </a:tc>
                <a:tc>
                  <a:txBody>
                    <a:bodyPr/>
                    <a:lstStyle/>
                    <a:p>
                      <a:pPr indent="0" lvl="0" marL="0" marR="0" rtl="0" algn="l">
                        <a:spcBef>
                          <a:spcPts val="0"/>
                        </a:spcBef>
                        <a:spcAft>
                          <a:spcPts val="0"/>
                        </a:spcAft>
                        <a:buClr>
                          <a:srgbClr val="64DEC3"/>
                        </a:buClr>
                        <a:buSzPts val="2400"/>
                        <a:buFont typeface="Arial"/>
                        <a:buNone/>
                      </a:pPr>
                      <a:r>
                        <a:rPr b="1" lang="en-US" sz="2400">
                          <a:solidFill>
                            <a:srgbClr val="64DEC3"/>
                          </a:solidFill>
                          <a:latin typeface="Arial"/>
                          <a:ea typeface="Arial"/>
                          <a:cs typeface="Arial"/>
                          <a:sym typeface="Arial"/>
                        </a:rPr>
                        <a:t>100%</a:t>
                      </a:r>
                      <a:r>
                        <a:rPr b="0" lang="en-US" sz="2400">
                          <a:solidFill>
                            <a:srgbClr val="A5B5C3"/>
                          </a:solidFill>
                          <a:latin typeface="Arial"/>
                          <a:ea typeface="Arial"/>
                          <a:cs typeface="Arial"/>
                          <a:sym typeface="Arial"/>
                        </a:rPr>
                        <a:t> / </a:t>
                      </a:r>
                      <a:r>
                        <a:rPr b="1" lang="en-US" sz="2400">
                          <a:solidFill>
                            <a:srgbClr val="F4F0E7"/>
                          </a:solidFill>
                          <a:latin typeface="Arial"/>
                          <a:ea typeface="Arial"/>
                          <a:cs typeface="Arial"/>
                          <a:sym typeface="Arial"/>
                        </a:rPr>
                        <a:t>5,31</a:t>
                      </a:r>
                      <a:endParaRPr/>
                    </a:p>
                  </a:txBody>
                  <a:tcPr marT="45725" marB="45725" marR="91450" marL="91450" anchor="ctr">
                    <a:solidFill>
                      <a:srgbClr val="203444"/>
                    </a:solidFill>
                  </a:tcPr>
                </a:tc>
                <a:tc>
                  <a:txBody>
                    <a:bodyPr/>
                    <a:lstStyle/>
                    <a:p>
                      <a:pPr indent="0" lvl="0" marL="0" marR="0" rtl="0" algn="l">
                        <a:spcBef>
                          <a:spcPts val="0"/>
                        </a:spcBef>
                        <a:spcAft>
                          <a:spcPts val="0"/>
                        </a:spcAft>
                        <a:buClr>
                          <a:srgbClr val="F4F0E7"/>
                        </a:buClr>
                        <a:buSzPts val="2400"/>
                        <a:buFont typeface="Arial"/>
                        <a:buNone/>
                      </a:pPr>
                      <a:r>
                        <a:rPr b="0" lang="en-US" sz="2400">
                          <a:solidFill>
                            <a:srgbClr val="F4F0E7"/>
                          </a:solidFill>
                          <a:latin typeface="Arial"/>
                          <a:ea typeface="Arial"/>
                          <a:cs typeface="Arial"/>
                          <a:sym typeface="Arial"/>
                        </a:rPr>
                        <a:t>—</a:t>
                      </a:r>
                      <a:endParaRPr/>
                    </a:p>
                  </a:txBody>
                  <a:tcPr marT="45725" marB="45725" marR="91450" marL="91450" anchor="ctr">
                    <a:solidFill>
                      <a:srgbClr val="101A25"/>
                    </a:solidFill>
                  </a:tcPr>
                </a:tc>
                <a:tc>
                  <a:txBody>
                    <a:bodyPr/>
                    <a:lstStyle/>
                    <a:p>
                      <a:pPr indent="0" lvl="0" marL="0" marR="0" rtl="0" algn="l">
                        <a:spcBef>
                          <a:spcPts val="0"/>
                        </a:spcBef>
                        <a:spcAft>
                          <a:spcPts val="0"/>
                        </a:spcAft>
                        <a:buClr>
                          <a:srgbClr val="F4F0E7"/>
                        </a:buClr>
                        <a:buSzPts val="2400"/>
                        <a:buFont typeface="Arial"/>
                        <a:buNone/>
                      </a:pPr>
                      <a:r>
                        <a:rPr b="0" lang="en-US" sz="2400">
                          <a:solidFill>
                            <a:srgbClr val="F4F0E7"/>
                          </a:solidFill>
                          <a:latin typeface="Arial"/>
                          <a:ea typeface="Arial"/>
                          <a:cs typeface="Arial"/>
                          <a:sym typeface="Arial"/>
                        </a:rPr>
                        <a:t>—</a:t>
                      </a:r>
                      <a:endParaRPr/>
                    </a:p>
                  </a:txBody>
                  <a:tcPr marT="45725" marB="45725" marR="91450" marL="91450" anchor="ctr">
                    <a:solidFill>
                      <a:srgbClr val="101A25"/>
                    </a:solidFill>
                  </a:tcPr>
                </a:tc>
              </a:tr>
              <a:tr h="985850">
                <a:tc>
                  <a:txBody>
                    <a:bodyPr/>
                    <a:lstStyle/>
                    <a:p>
                      <a:pPr indent="0" lvl="0" marL="0" marR="0" rtl="0" algn="l">
                        <a:spcBef>
                          <a:spcPts val="0"/>
                        </a:spcBef>
                        <a:spcAft>
                          <a:spcPts val="0"/>
                        </a:spcAft>
                        <a:buClr>
                          <a:srgbClr val="F6C86B"/>
                        </a:buClr>
                        <a:buSzPts val="2400"/>
                        <a:buFont typeface="Arial"/>
                        <a:buNone/>
                      </a:pPr>
                      <a:r>
                        <a:rPr b="1" lang="en-US" sz="2400">
                          <a:solidFill>
                            <a:srgbClr val="F6C86B"/>
                          </a:solidFill>
                          <a:latin typeface="Arial"/>
                          <a:ea typeface="Arial"/>
                          <a:cs typeface="Arial"/>
                          <a:sym typeface="Arial"/>
                        </a:rPr>
                        <a:t>SA</a:t>
                      </a:r>
                      <a:endParaRPr/>
                    </a:p>
                  </a:txBody>
                  <a:tcPr marT="45725" marB="45725" marR="91450" marL="91450" anchor="ctr">
                    <a:solidFill>
                      <a:srgbClr val="101A25"/>
                    </a:solidFill>
                  </a:tcPr>
                </a:tc>
                <a:tc>
                  <a:txBody>
                    <a:bodyPr/>
                    <a:lstStyle/>
                    <a:p>
                      <a:pPr indent="0" lvl="0" marL="0" marR="0" rtl="0" algn="l">
                        <a:spcBef>
                          <a:spcPts val="0"/>
                        </a:spcBef>
                        <a:spcAft>
                          <a:spcPts val="0"/>
                        </a:spcAft>
                        <a:buClr>
                          <a:srgbClr val="F6C86B"/>
                        </a:buClr>
                        <a:buSzPts val="2400"/>
                        <a:buFont typeface="Arial"/>
                        <a:buNone/>
                      </a:pPr>
                      <a:r>
                        <a:rPr b="1" lang="en-US" sz="2400">
                          <a:solidFill>
                            <a:srgbClr val="F6C86B"/>
                          </a:solidFill>
                          <a:latin typeface="Arial"/>
                          <a:ea typeface="Arial"/>
                          <a:cs typeface="Arial"/>
                          <a:sym typeface="Arial"/>
                        </a:rPr>
                        <a:t>98%</a:t>
                      </a:r>
                      <a:r>
                        <a:rPr b="0" lang="en-US" sz="2400">
                          <a:solidFill>
                            <a:srgbClr val="F4F0E7"/>
                          </a:solidFill>
                          <a:latin typeface="Arial"/>
                          <a:ea typeface="Arial"/>
                          <a:cs typeface="Arial"/>
                          <a:sym typeface="Arial"/>
                        </a:rPr>
                        <a:t> / 0,21</a:t>
                      </a:r>
                      <a:endParaRPr/>
                    </a:p>
                  </a:txBody>
                  <a:tcPr marT="45725" marB="45725" marR="91450" marL="91450" anchor="ctr">
                    <a:solidFill>
                      <a:srgbClr val="101A25"/>
                    </a:solidFill>
                  </a:tcPr>
                </a:tc>
                <a:tc>
                  <a:txBody>
                    <a:bodyPr/>
                    <a:lstStyle/>
                    <a:p>
                      <a:pPr indent="0" lvl="0" marL="0" marR="0" rtl="0" algn="l">
                        <a:spcBef>
                          <a:spcPts val="0"/>
                        </a:spcBef>
                        <a:spcAft>
                          <a:spcPts val="0"/>
                        </a:spcAft>
                        <a:buClr>
                          <a:srgbClr val="F4F0E7"/>
                        </a:buClr>
                        <a:buSzPts val="2400"/>
                        <a:buFont typeface="Arial"/>
                        <a:buNone/>
                      </a:pPr>
                      <a:r>
                        <a:rPr b="0" lang="en-US" sz="2400">
                          <a:solidFill>
                            <a:srgbClr val="F4F0E7"/>
                          </a:solidFill>
                          <a:latin typeface="Arial"/>
                          <a:ea typeface="Arial"/>
                          <a:cs typeface="Arial"/>
                          <a:sym typeface="Arial"/>
                        </a:rPr>
                        <a:t>100% / 0,96</a:t>
                      </a:r>
                      <a:endParaRPr/>
                    </a:p>
                  </a:txBody>
                  <a:tcPr marT="45725" marB="45725" marR="91450" marL="91450" anchor="ctr">
                    <a:solidFill>
                      <a:srgbClr val="101A25"/>
                    </a:solidFill>
                  </a:tcPr>
                </a:tc>
                <a:tc>
                  <a:txBody>
                    <a:bodyPr/>
                    <a:lstStyle/>
                    <a:p>
                      <a:pPr indent="0" lvl="0" marL="0" marR="0" rtl="0" algn="l">
                        <a:spcBef>
                          <a:spcPts val="0"/>
                        </a:spcBef>
                        <a:spcAft>
                          <a:spcPts val="0"/>
                        </a:spcAft>
                        <a:buClr>
                          <a:srgbClr val="F4F0E7"/>
                        </a:buClr>
                        <a:buSzPts val="2400"/>
                        <a:buFont typeface="Arial"/>
                        <a:buNone/>
                      </a:pPr>
                      <a:r>
                        <a:rPr b="0" lang="en-US" sz="2400">
                          <a:solidFill>
                            <a:srgbClr val="F4F0E7"/>
                          </a:solidFill>
                          <a:latin typeface="Arial"/>
                          <a:ea typeface="Arial"/>
                          <a:cs typeface="Arial"/>
                          <a:sym typeface="Arial"/>
                        </a:rPr>
                        <a:t>53% / 3,97</a:t>
                      </a:r>
                      <a:endParaRPr/>
                    </a:p>
                  </a:txBody>
                  <a:tcPr marT="45725" marB="45725" marR="91450" marL="91450" anchor="ctr">
                    <a:solidFill>
                      <a:srgbClr val="101A25"/>
                    </a:solidFill>
                  </a:tcPr>
                </a:tc>
                <a:tc>
                  <a:txBody>
                    <a:bodyPr/>
                    <a:lstStyle/>
                    <a:p>
                      <a:pPr indent="0" lvl="0" marL="0" marR="0" rtl="0" algn="l">
                        <a:spcBef>
                          <a:spcPts val="0"/>
                        </a:spcBef>
                        <a:spcAft>
                          <a:spcPts val="0"/>
                        </a:spcAft>
                        <a:buClr>
                          <a:srgbClr val="F6C86B"/>
                        </a:buClr>
                        <a:buSzPts val="2400"/>
                        <a:buFont typeface="Arial"/>
                        <a:buNone/>
                      </a:pPr>
                      <a:r>
                        <a:rPr b="1" lang="en-US" sz="2400">
                          <a:solidFill>
                            <a:srgbClr val="F6C86B"/>
                          </a:solidFill>
                          <a:latin typeface="Arial"/>
                          <a:ea typeface="Arial"/>
                          <a:cs typeface="Arial"/>
                          <a:sym typeface="Arial"/>
                        </a:rPr>
                        <a:t>74%</a:t>
                      </a:r>
                      <a:r>
                        <a:rPr b="0" lang="en-US" sz="2400">
                          <a:solidFill>
                            <a:srgbClr val="F4F0E7"/>
                          </a:solidFill>
                          <a:latin typeface="Arial"/>
                          <a:ea typeface="Arial"/>
                          <a:cs typeface="Arial"/>
                          <a:sym typeface="Arial"/>
                        </a:rPr>
                        <a:t> / 204,29</a:t>
                      </a:r>
                      <a:endParaRPr/>
                    </a:p>
                  </a:txBody>
                  <a:tcPr marT="45725" marB="45725" marR="91450" marL="91450" anchor="ctr">
                    <a:solidFill>
                      <a:srgbClr val="101A25"/>
                    </a:solidFill>
                  </a:tcPr>
                </a:tc>
              </a:tr>
            </a:tbl>
          </a:graphicData>
        </a:graphic>
      </p:graphicFrame>
      <p:sp>
        <p:nvSpPr>
          <p:cNvPr id="1753" name="Google Shape;1753;p53"/>
          <p:cNvSpPr/>
          <p:nvPr/>
        </p:nvSpPr>
        <p:spPr>
          <a:xfrm>
            <a:off x="838200" y="3800475"/>
            <a:ext cx="13563600" cy="9525"/>
          </a:xfrm>
          <a:custGeom>
            <a:rect b="b" l="l" r="r" t="t"/>
            <a:pathLst>
              <a:path extrusionOk="0" h="9525" w="13563600">
                <a:moveTo>
                  <a:pt x="0" y="0"/>
                </a:moveTo>
                <a:lnTo>
                  <a:pt x="13563600" y="0"/>
                </a:lnTo>
              </a:path>
            </a:pathLst>
          </a:custGeom>
          <a:noFill/>
          <a:ln cap="flat" cmpd="sng" w="19050">
            <a:solidFill>
              <a:srgbClr val="354857"/>
            </a:solidFill>
            <a:prstDash val="solid"/>
            <a:round/>
            <a:headEnd len="sm" w="sm" type="none"/>
            <a:tailEnd len="sm" w="sm" type="none"/>
          </a:ln>
        </p:spPr>
      </p:sp>
      <p:sp>
        <p:nvSpPr>
          <p:cNvPr id="1754" name="Google Shape;1754;p53"/>
          <p:cNvSpPr/>
          <p:nvPr/>
        </p:nvSpPr>
        <p:spPr>
          <a:xfrm>
            <a:off x="838200" y="4791075"/>
            <a:ext cx="13563600" cy="9525"/>
          </a:xfrm>
          <a:custGeom>
            <a:rect b="b" l="l" r="r" t="t"/>
            <a:pathLst>
              <a:path extrusionOk="0" h="9525" w="13563600">
                <a:moveTo>
                  <a:pt x="0" y="0"/>
                </a:moveTo>
                <a:lnTo>
                  <a:pt x="13563600" y="0"/>
                </a:lnTo>
              </a:path>
            </a:pathLst>
          </a:custGeom>
          <a:noFill/>
          <a:ln cap="flat" cmpd="sng" w="9525">
            <a:solidFill>
              <a:srgbClr val="354857"/>
            </a:solidFill>
            <a:prstDash val="solid"/>
            <a:round/>
            <a:headEnd len="sm" w="sm" type="none"/>
            <a:tailEnd len="sm" w="sm" type="none"/>
          </a:ln>
        </p:spPr>
      </p:sp>
      <p:sp>
        <p:nvSpPr>
          <p:cNvPr id="1755" name="Google Shape;1755;p53"/>
          <p:cNvSpPr/>
          <p:nvPr/>
        </p:nvSpPr>
        <p:spPr>
          <a:xfrm>
            <a:off x="838200" y="5781675"/>
            <a:ext cx="13563600" cy="9525"/>
          </a:xfrm>
          <a:custGeom>
            <a:rect b="b" l="l" r="r" t="t"/>
            <a:pathLst>
              <a:path extrusionOk="0" h="9525" w="13563600">
                <a:moveTo>
                  <a:pt x="0" y="0"/>
                </a:moveTo>
                <a:lnTo>
                  <a:pt x="13563600" y="0"/>
                </a:lnTo>
              </a:path>
            </a:pathLst>
          </a:custGeom>
          <a:noFill/>
          <a:ln cap="flat" cmpd="sng" w="9525">
            <a:solidFill>
              <a:srgbClr val="354857"/>
            </a:solidFill>
            <a:prstDash val="solid"/>
            <a:round/>
            <a:headEnd len="sm" w="sm" type="none"/>
            <a:tailEnd len="sm" w="sm" type="none"/>
          </a:ln>
        </p:spPr>
      </p:sp>
      <p:sp>
        <p:nvSpPr>
          <p:cNvPr id="1756" name="Google Shape;1756;p53"/>
          <p:cNvSpPr/>
          <p:nvPr/>
        </p:nvSpPr>
        <p:spPr>
          <a:xfrm>
            <a:off x="838200" y="6772275"/>
            <a:ext cx="13563600" cy="9525"/>
          </a:xfrm>
          <a:custGeom>
            <a:rect b="b" l="l" r="r" t="t"/>
            <a:pathLst>
              <a:path extrusionOk="0" h="9525" w="13563600">
                <a:moveTo>
                  <a:pt x="0" y="0"/>
                </a:moveTo>
                <a:lnTo>
                  <a:pt x="13563600" y="0"/>
                </a:lnTo>
              </a:path>
            </a:pathLst>
          </a:custGeom>
          <a:noFill/>
          <a:ln cap="flat" cmpd="sng" w="9525">
            <a:solidFill>
              <a:srgbClr val="354857"/>
            </a:solidFill>
            <a:prstDash val="solid"/>
            <a:round/>
            <a:headEnd len="sm" w="sm" type="none"/>
            <a:tailEnd len="sm" w="sm" type="none"/>
          </a:ln>
        </p:spPr>
      </p:sp>
      <p:sp>
        <p:nvSpPr>
          <p:cNvPr id="1757" name="Google Shape;1757;p53"/>
          <p:cNvSpPr/>
          <p:nvPr/>
        </p:nvSpPr>
        <p:spPr>
          <a:xfrm>
            <a:off x="838200" y="2295525"/>
            <a:ext cx="13563600" cy="3810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79BFFF"/>
              </a:buClr>
              <a:buSzPts val="2100"/>
              <a:buFont typeface="Arial"/>
              <a:buNone/>
            </a:pPr>
            <a:r>
              <a:rPr b="1" lang="en-US" sz="2100">
                <a:solidFill>
                  <a:srgbClr val="79BFFF"/>
                </a:solidFill>
                <a:latin typeface="Arial"/>
                <a:ea typeface="Arial"/>
                <a:cs typeface="Arial"/>
                <a:sym typeface="Arial"/>
              </a:rPr>
              <a:t>MLP и GNN: одинаковый успех, разное время</a:t>
            </a:r>
            <a:endParaRPr/>
          </a:p>
        </p:txBody>
      </p:sp>
      <p:sp>
        <p:nvSpPr>
          <p:cNvPr id="1758" name="Google Shape;1758;p53"/>
          <p:cNvSpPr/>
          <p:nvPr/>
        </p:nvSpPr>
        <p:spPr>
          <a:xfrm>
            <a:off x="13620750" y="8039100"/>
            <a:ext cx="781050" cy="333375"/>
          </a:xfrm>
          <a:prstGeom prst="rect">
            <a:avLst/>
          </a:prstGeom>
          <a:noFill/>
          <a:ln>
            <a:noFill/>
          </a:ln>
        </p:spPr>
        <p:txBody>
          <a:bodyPr anchorCtr="0" anchor="t" bIns="0" lIns="0" spcFirstLastPara="1" rIns="0" wrap="square" tIns="0">
            <a:noAutofit/>
          </a:bodyPr>
          <a:lstStyle/>
          <a:p>
            <a:pPr indent="0" lvl="0" marL="0" marR="0" rtl="0" algn="r">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49</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F0E8"/>
        </a:solidFill>
      </p:bgPr>
    </p:bg>
    <p:spTree>
      <p:nvGrpSpPr>
        <p:cNvPr id="1763" name="Shape 1763"/>
        <p:cNvGrpSpPr/>
        <p:nvPr/>
      </p:nvGrpSpPr>
      <p:grpSpPr>
        <a:xfrm>
          <a:off x="0" y="0"/>
          <a:ext cx="0" cy="0"/>
          <a:chOff x="0" y="0"/>
          <a:chExt cx="0" cy="0"/>
        </a:xfrm>
      </p:grpSpPr>
      <p:sp>
        <p:nvSpPr>
          <p:cNvPr id="1764" name="Google Shape;1764;p54"/>
          <p:cNvSpPr/>
          <p:nvPr/>
        </p:nvSpPr>
        <p:spPr>
          <a:xfrm>
            <a:off x="838200" y="428625"/>
            <a:ext cx="13239750" cy="2857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567080"/>
              </a:buClr>
              <a:buSzPts val="1350"/>
              <a:buFont typeface="Arial"/>
              <a:buNone/>
            </a:pPr>
            <a:r>
              <a:rPr b="1" lang="en-US" sz="1350">
                <a:solidFill>
                  <a:srgbClr val="567080"/>
                </a:solidFill>
                <a:latin typeface="Arial"/>
                <a:ea typeface="Arial"/>
                <a:cs typeface="Arial"/>
                <a:sym typeface="Arial"/>
              </a:rPr>
              <a:t>МОДЕЛЬ: КАЧЕСТВО И СТОИМОСТЬ</a:t>
            </a:r>
            <a:endParaRPr/>
          </a:p>
        </p:txBody>
      </p:sp>
      <p:sp>
        <p:nvSpPr>
          <p:cNvPr id="1765" name="Google Shape;1765;p54"/>
          <p:cNvSpPr/>
          <p:nvPr/>
        </p:nvSpPr>
        <p:spPr>
          <a:xfrm>
            <a:off x="838200" y="1028700"/>
            <a:ext cx="13563600" cy="1295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162736"/>
              </a:buClr>
              <a:buSzPts val="3900"/>
              <a:buFont typeface="Arial"/>
              <a:buNone/>
            </a:pPr>
            <a:r>
              <a:rPr b="1" lang="en-US" sz="3900">
                <a:solidFill>
                  <a:srgbClr val="162736"/>
                </a:solidFill>
                <a:latin typeface="Arial"/>
                <a:ea typeface="Arial"/>
                <a:cs typeface="Arial"/>
                <a:sym typeface="Arial"/>
              </a:rPr>
              <a:t>У SA меньше средняя длина решения</a:t>
            </a:r>
            <a:endParaRPr/>
          </a:p>
        </p:txBody>
      </p:sp>
      <p:pic>
        <p:nvPicPr>
          <p:cNvPr id="1766" name="Google Shape;1766;p54"/>
          <p:cNvPicPr preferRelativeResize="0"/>
          <p:nvPr/>
        </p:nvPicPr>
        <p:blipFill rotWithShape="1">
          <a:blip r:embed="rId3">
            <a:alphaModFix/>
          </a:blip>
          <a:srcRect b="0" l="0" r="0" t="0"/>
          <a:stretch/>
        </p:blipFill>
        <p:spPr>
          <a:xfrm>
            <a:off x="838200" y="2667000"/>
            <a:ext cx="13563600" cy="4333875"/>
          </a:xfrm>
          <a:prstGeom prst="rect">
            <a:avLst/>
          </a:prstGeom>
          <a:noFill/>
          <a:ln>
            <a:noFill/>
          </a:ln>
        </p:spPr>
      </p:pic>
      <p:sp>
        <p:nvSpPr>
          <p:cNvPr id="1767" name="Google Shape;1767;p54"/>
          <p:cNvSpPr/>
          <p:nvPr/>
        </p:nvSpPr>
        <p:spPr>
          <a:xfrm>
            <a:off x="838200" y="2324100"/>
            <a:ext cx="12858750" cy="3238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162736"/>
              </a:buClr>
              <a:buSzPts val="1875"/>
              <a:buFont typeface="Arial"/>
              <a:buNone/>
            </a:pPr>
            <a:r>
              <a:rPr b="1" lang="en-US" sz="1875">
                <a:solidFill>
                  <a:srgbClr val="162736"/>
                </a:solidFill>
                <a:latin typeface="Arial"/>
                <a:ea typeface="Arial"/>
                <a:cs typeface="Arial"/>
                <a:sym typeface="Arial"/>
              </a:rPr>
              <a:t>Средняя длина найденного решения</a:t>
            </a:r>
            <a:endParaRPr/>
          </a:p>
        </p:txBody>
      </p:sp>
      <p:sp>
        <p:nvSpPr>
          <p:cNvPr id="1768" name="Google Shape;1768;p54"/>
          <p:cNvSpPr/>
          <p:nvPr/>
        </p:nvSpPr>
        <p:spPr>
          <a:xfrm>
            <a:off x="838200" y="7381875"/>
            <a:ext cx="13563600" cy="4762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567080"/>
              </a:buClr>
              <a:buSzPts val="1800"/>
              <a:buFont typeface="Arial"/>
              <a:buNone/>
            </a:pPr>
            <a:r>
              <a:rPr b="0" lang="en-US" sz="1800">
                <a:solidFill>
                  <a:srgbClr val="567080"/>
                </a:solidFill>
                <a:latin typeface="Arial"/>
                <a:ea typeface="Arial"/>
                <a:cs typeface="Arial"/>
                <a:sym typeface="Arial"/>
              </a:rPr>
              <a:t>4×4×4 · W = 8192 · отдельная экспериментальная серия</a:t>
            </a:r>
            <a:endParaRPr/>
          </a:p>
        </p:txBody>
      </p:sp>
      <p:sp>
        <p:nvSpPr>
          <p:cNvPr id="1769" name="Google Shape;1769;p54"/>
          <p:cNvSpPr/>
          <p:nvPr/>
        </p:nvSpPr>
        <p:spPr>
          <a:xfrm>
            <a:off x="838200" y="7934325"/>
            <a:ext cx="13563600" cy="9525"/>
          </a:xfrm>
          <a:custGeom>
            <a:rect b="b" l="l" r="r" t="t"/>
            <a:pathLst>
              <a:path extrusionOk="0" h="9525" w="13563600">
                <a:moveTo>
                  <a:pt x="0" y="0"/>
                </a:moveTo>
                <a:lnTo>
                  <a:pt x="13563600" y="0"/>
                </a:lnTo>
              </a:path>
            </a:pathLst>
          </a:custGeom>
          <a:noFill/>
          <a:ln cap="flat" cmpd="sng" w="9525">
            <a:solidFill>
              <a:srgbClr val="CCD4D7"/>
            </a:solidFill>
            <a:prstDash val="solid"/>
            <a:round/>
            <a:headEnd len="sm" w="sm" type="none"/>
            <a:tailEnd len="sm" w="sm" type="none"/>
          </a:ln>
        </p:spPr>
      </p:sp>
      <p:sp>
        <p:nvSpPr>
          <p:cNvPr id="1770" name="Google Shape;1770;p54"/>
          <p:cNvSpPr/>
          <p:nvPr/>
        </p:nvSpPr>
        <p:spPr>
          <a:xfrm>
            <a:off x="13620750" y="8039100"/>
            <a:ext cx="781050" cy="333375"/>
          </a:xfrm>
          <a:prstGeom prst="rect">
            <a:avLst/>
          </a:prstGeom>
          <a:noFill/>
          <a:ln>
            <a:noFill/>
          </a:ln>
        </p:spPr>
        <p:txBody>
          <a:bodyPr anchorCtr="0" anchor="t" bIns="0" lIns="0" spcFirstLastPara="1" rIns="0" wrap="square" tIns="0">
            <a:noAutofit/>
          </a:bodyPr>
          <a:lstStyle/>
          <a:p>
            <a:pPr indent="0" lvl="0" marL="0" marR="0" rtl="0" algn="r">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50</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A25"/>
        </a:solidFill>
      </p:bgPr>
    </p:bg>
    <p:spTree>
      <p:nvGrpSpPr>
        <p:cNvPr id="1775" name="Shape 1775"/>
        <p:cNvGrpSpPr/>
        <p:nvPr/>
      </p:nvGrpSpPr>
      <p:grpSpPr>
        <a:xfrm>
          <a:off x="0" y="0"/>
          <a:ext cx="0" cy="0"/>
          <a:chOff x="0" y="0"/>
          <a:chExt cx="0" cy="0"/>
        </a:xfrm>
      </p:grpSpPr>
      <p:sp>
        <p:nvSpPr>
          <p:cNvPr id="1776" name="Google Shape;1776;p55"/>
          <p:cNvSpPr/>
          <p:nvPr/>
        </p:nvSpPr>
        <p:spPr>
          <a:xfrm>
            <a:off x="838200" y="428625"/>
            <a:ext cx="13239750" cy="2857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350"/>
              <a:buFont typeface="Arial"/>
              <a:buNone/>
            </a:pPr>
            <a:r>
              <a:rPr b="1" lang="en-US" sz="1350">
                <a:solidFill>
                  <a:srgbClr val="A5B5C3"/>
                </a:solidFill>
                <a:latin typeface="Arial"/>
                <a:ea typeface="Arial"/>
                <a:cs typeface="Arial"/>
                <a:sym typeface="Arial"/>
              </a:rPr>
              <a:t>ПОИСК: ПЕРЕЖИВАТЬ ОШИБКИ ОЦЕНКИ</a:t>
            </a:r>
            <a:endParaRPr/>
          </a:p>
        </p:txBody>
      </p:sp>
      <p:sp>
        <p:nvSpPr>
          <p:cNvPr id="1777" name="Google Shape;1777;p55"/>
          <p:cNvSpPr/>
          <p:nvPr/>
        </p:nvSpPr>
        <p:spPr>
          <a:xfrm>
            <a:off x="838200" y="1028700"/>
            <a:ext cx="13563600" cy="1295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3900"/>
              <a:buFont typeface="Arial"/>
              <a:buNone/>
            </a:pPr>
            <a:r>
              <a:rPr b="1" lang="en-US" sz="3900">
                <a:solidFill>
                  <a:srgbClr val="F4F0E7"/>
                </a:solidFill>
                <a:latin typeface="Arial"/>
                <a:ea typeface="Arial"/>
                <a:cs typeface="Arial"/>
                <a:sym typeface="Arial"/>
              </a:rPr>
              <a:t>Beam Search: почему оценки недостаточно?</a:t>
            </a:r>
            <a:endParaRPr/>
          </a:p>
        </p:txBody>
      </p:sp>
      <p:sp>
        <p:nvSpPr>
          <p:cNvPr id="1778" name="Google Shape;1778;p55"/>
          <p:cNvSpPr/>
          <p:nvPr/>
        </p:nvSpPr>
        <p:spPr>
          <a:xfrm>
            <a:off x="7477125" y="2686050"/>
            <a:ext cx="9525" cy="4048125"/>
          </a:xfrm>
          <a:custGeom>
            <a:rect b="b" l="l" r="r" t="t"/>
            <a:pathLst>
              <a:path extrusionOk="0" h="4048125" w="9525">
                <a:moveTo>
                  <a:pt x="0" y="0"/>
                </a:moveTo>
                <a:lnTo>
                  <a:pt x="0" y="4048125"/>
                </a:lnTo>
              </a:path>
            </a:pathLst>
          </a:custGeom>
          <a:noFill/>
          <a:ln cap="flat" cmpd="sng" w="9525">
            <a:solidFill>
              <a:srgbClr val="354857"/>
            </a:solidFill>
            <a:prstDash val="solid"/>
            <a:round/>
            <a:headEnd len="sm" w="sm" type="none"/>
            <a:tailEnd len="sm" w="sm" type="none"/>
          </a:ln>
        </p:spPr>
      </p:sp>
      <p:sp>
        <p:nvSpPr>
          <p:cNvPr id="1779" name="Google Shape;1779;p55"/>
          <p:cNvSpPr/>
          <p:nvPr/>
        </p:nvSpPr>
        <p:spPr>
          <a:xfrm>
            <a:off x="838200" y="2714625"/>
            <a:ext cx="6191250" cy="7048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64DEC3"/>
              </a:buClr>
              <a:buSzPts val="3000"/>
              <a:buFont typeface="Arial"/>
              <a:buNone/>
            </a:pPr>
            <a:r>
              <a:rPr b="1" lang="en-US" sz="3000">
                <a:solidFill>
                  <a:srgbClr val="64DEC3"/>
                </a:solidFill>
                <a:latin typeface="Arial"/>
                <a:ea typeface="Arial"/>
                <a:cs typeface="Arial"/>
                <a:sym typeface="Arial"/>
              </a:rPr>
              <a:t>Конечный луч</a:t>
            </a:r>
            <a:endParaRPr/>
          </a:p>
        </p:txBody>
      </p:sp>
      <p:sp>
        <p:nvSpPr>
          <p:cNvPr id="1780" name="Google Shape;1780;p55"/>
          <p:cNvSpPr/>
          <p:nvPr/>
        </p:nvSpPr>
        <p:spPr>
          <a:xfrm>
            <a:off x="838200" y="3619500"/>
            <a:ext cx="6191250" cy="8477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2325"/>
              <a:buFont typeface="Arial"/>
              <a:buNone/>
            </a:pPr>
            <a:r>
              <a:rPr b="0" lang="en-US" sz="2325">
                <a:solidFill>
                  <a:srgbClr val="F4F0E7"/>
                </a:solidFill>
                <a:latin typeface="Arial"/>
                <a:ea typeface="Arial"/>
                <a:cs typeface="Arial"/>
                <a:sym typeface="Arial"/>
              </a:rPr>
              <a:t>Ошибочная оценка вытесняет ветвь</a:t>
            </a:r>
            <a:endParaRPr/>
          </a:p>
        </p:txBody>
      </p:sp>
      <p:sp>
        <p:nvSpPr>
          <p:cNvPr id="1781" name="Google Shape;1781;p55"/>
          <p:cNvSpPr/>
          <p:nvPr/>
        </p:nvSpPr>
        <p:spPr>
          <a:xfrm>
            <a:off x="838200" y="4524375"/>
            <a:ext cx="6191250" cy="8477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2325"/>
              <a:buFont typeface="Arial"/>
              <a:buNone/>
            </a:pPr>
            <a:r>
              <a:rPr b="0" lang="en-US" sz="2325">
                <a:solidFill>
                  <a:srgbClr val="F4F0E7"/>
                </a:solidFill>
                <a:latin typeface="Arial"/>
                <a:ea typeface="Arial"/>
                <a:cs typeface="Arial"/>
                <a:sym typeface="Arial"/>
              </a:rPr>
              <a:t>Потерянная ветвь не возвращается</a:t>
            </a:r>
            <a:endParaRPr/>
          </a:p>
        </p:txBody>
      </p:sp>
      <p:sp>
        <p:nvSpPr>
          <p:cNvPr id="1782" name="Google Shape;1782;p55"/>
          <p:cNvSpPr/>
          <p:nvPr/>
        </p:nvSpPr>
        <p:spPr>
          <a:xfrm>
            <a:off x="8143875" y="2714625"/>
            <a:ext cx="6191250" cy="7048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6C86B"/>
              </a:buClr>
              <a:buSzPts val="3000"/>
              <a:buFont typeface="Arial"/>
              <a:buNone/>
            </a:pPr>
            <a:r>
              <a:rPr b="1" lang="en-US" sz="3000">
                <a:solidFill>
                  <a:srgbClr val="F6C86B"/>
                </a:solidFill>
                <a:latin typeface="Arial"/>
                <a:ea typeface="Arial"/>
                <a:cs typeface="Arial"/>
                <a:sym typeface="Arial"/>
              </a:rPr>
              <a:t>Циклы и повторы</a:t>
            </a:r>
            <a:endParaRPr/>
          </a:p>
        </p:txBody>
      </p:sp>
      <p:sp>
        <p:nvSpPr>
          <p:cNvPr id="1783" name="Google Shape;1783;p55"/>
          <p:cNvSpPr/>
          <p:nvPr/>
        </p:nvSpPr>
        <p:spPr>
          <a:xfrm>
            <a:off x="8143875" y="3619500"/>
            <a:ext cx="6191250" cy="8477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2325"/>
              <a:buFont typeface="Arial"/>
              <a:buNone/>
            </a:pPr>
            <a:r>
              <a:rPr b="0" lang="en-US" sz="2325">
                <a:solidFill>
                  <a:srgbClr val="F4F0E7"/>
                </a:solidFill>
                <a:latin typeface="Arial"/>
                <a:ea typeface="Arial"/>
                <a:cs typeface="Arial"/>
                <a:sym typeface="Arial"/>
              </a:rPr>
              <a:t>Модель снова выбирает знакомое</a:t>
            </a:r>
            <a:endParaRPr/>
          </a:p>
        </p:txBody>
      </p:sp>
      <p:sp>
        <p:nvSpPr>
          <p:cNvPr id="1784" name="Google Shape;1784;p55"/>
          <p:cNvSpPr/>
          <p:nvPr/>
        </p:nvSpPr>
        <p:spPr>
          <a:xfrm>
            <a:off x="8143875" y="4524375"/>
            <a:ext cx="6191250" cy="8477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2325"/>
              <a:buFont typeface="Arial"/>
              <a:buNone/>
            </a:pPr>
            <a:r>
              <a:rPr b="0" lang="en-US" sz="2325">
                <a:solidFill>
                  <a:srgbClr val="F4F0E7"/>
                </a:solidFill>
                <a:latin typeface="Arial"/>
                <a:ea typeface="Arial"/>
                <a:cs typeface="Arial"/>
                <a:sym typeface="Arial"/>
              </a:rPr>
              <a:t>Бюджет тратится без прогресса</a:t>
            </a:r>
            <a:endParaRPr/>
          </a:p>
        </p:txBody>
      </p:sp>
      <p:sp>
        <p:nvSpPr>
          <p:cNvPr id="1785" name="Google Shape;1785;p55"/>
          <p:cNvSpPr/>
          <p:nvPr/>
        </p:nvSpPr>
        <p:spPr>
          <a:xfrm>
            <a:off x="838200" y="7934325"/>
            <a:ext cx="13563600" cy="9525"/>
          </a:xfrm>
          <a:custGeom>
            <a:rect b="b" l="l" r="r" t="t"/>
            <a:pathLst>
              <a:path extrusionOk="0" h="9525" w="13563600">
                <a:moveTo>
                  <a:pt x="0" y="0"/>
                </a:moveTo>
                <a:lnTo>
                  <a:pt x="13563600" y="0"/>
                </a:lnTo>
              </a:path>
            </a:pathLst>
          </a:custGeom>
          <a:noFill/>
          <a:ln cap="flat" cmpd="sng" w="9525">
            <a:solidFill>
              <a:srgbClr val="354857"/>
            </a:solidFill>
            <a:prstDash val="solid"/>
            <a:round/>
            <a:headEnd len="sm" w="sm" type="none"/>
            <a:tailEnd len="sm" w="sm" type="none"/>
          </a:ln>
        </p:spPr>
      </p:sp>
      <p:sp>
        <p:nvSpPr>
          <p:cNvPr id="1786" name="Google Shape;1786;p55"/>
          <p:cNvSpPr/>
          <p:nvPr/>
        </p:nvSpPr>
        <p:spPr>
          <a:xfrm>
            <a:off x="13620750" y="8039100"/>
            <a:ext cx="781050" cy="333375"/>
          </a:xfrm>
          <a:prstGeom prst="rect">
            <a:avLst/>
          </a:prstGeom>
          <a:noFill/>
          <a:ln>
            <a:noFill/>
          </a:ln>
        </p:spPr>
        <p:txBody>
          <a:bodyPr anchorCtr="0" anchor="t" bIns="0" lIns="0" spcFirstLastPara="1" rIns="0" wrap="square" tIns="0">
            <a:noAutofit/>
          </a:bodyPr>
          <a:lstStyle/>
          <a:p>
            <a:pPr indent="0" lvl="0" marL="0" marR="0" rtl="0" algn="r">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51</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A25"/>
        </a:solidFill>
      </p:bgPr>
    </p:bg>
    <p:spTree>
      <p:nvGrpSpPr>
        <p:cNvPr id="1791" name="Shape 1791"/>
        <p:cNvGrpSpPr/>
        <p:nvPr/>
      </p:nvGrpSpPr>
      <p:grpSpPr>
        <a:xfrm>
          <a:off x="0" y="0"/>
          <a:ext cx="0" cy="0"/>
          <a:chOff x="0" y="0"/>
          <a:chExt cx="0" cy="0"/>
        </a:xfrm>
      </p:grpSpPr>
      <p:sp>
        <p:nvSpPr>
          <p:cNvPr id="1792" name="Google Shape;1792;p56"/>
          <p:cNvSpPr/>
          <p:nvPr/>
        </p:nvSpPr>
        <p:spPr>
          <a:xfrm>
            <a:off x="838200" y="428625"/>
            <a:ext cx="13239750" cy="2857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350"/>
              <a:buFont typeface="Arial"/>
              <a:buNone/>
            </a:pPr>
            <a:r>
              <a:rPr b="1" lang="en-US" sz="1350">
                <a:solidFill>
                  <a:srgbClr val="A5B5C3"/>
                </a:solidFill>
                <a:latin typeface="Arial"/>
                <a:ea typeface="Arial"/>
                <a:cs typeface="Arial"/>
                <a:sym typeface="Arial"/>
              </a:rPr>
              <a:t>ПОИСК: ПЕРЕЖИВАТЬ ОШИБКИ ОЦЕНКИ</a:t>
            </a:r>
            <a:endParaRPr/>
          </a:p>
        </p:txBody>
      </p:sp>
      <p:sp>
        <p:nvSpPr>
          <p:cNvPr id="1793" name="Google Shape;1793;p56"/>
          <p:cNvSpPr/>
          <p:nvPr/>
        </p:nvSpPr>
        <p:spPr>
          <a:xfrm>
            <a:off x="838200" y="1028700"/>
            <a:ext cx="13563600" cy="1295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3900"/>
              <a:buFont typeface="Arial"/>
              <a:buNone/>
            </a:pPr>
            <a:r>
              <a:rPr b="1" lang="en-US" sz="3900">
                <a:solidFill>
                  <a:srgbClr val="F4F0E7"/>
                </a:solidFill>
                <a:latin typeface="Arial"/>
                <a:ea typeface="Arial"/>
                <a:cs typeface="Arial"/>
                <a:sym typeface="Arial"/>
              </a:rPr>
              <a:t>Первое изменение поиска: помнить недавний путь</a:t>
            </a:r>
            <a:endParaRPr/>
          </a:p>
        </p:txBody>
      </p:sp>
      <p:sp>
        <p:nvSpPr>
          <p:cNvPr id="1794" name="Google Shape;1794;p56"/>
          <p:cNvSpPr/>
          <p:nvPr/>
        </p:nvSpPr>
        <p:spPr>
          <a:xfrm>
            <a:off x="1790700" y="5439770"/>
            <a:ext cx="2119313" cy="9525"/>
          </a:xfrm>
          <a:custGeom>
            <a:rect b="b" l="l" r="r" t="t"/>
            <a:pathLst>
              <a:path extrusionOk="0" h="9525" w="2119313">
                <a:moveTo>
                  <a:pt x="0" y="0"/>
                </a:moveTo>
                <a:lnTo>
                  <a:pt x="2119313" y="0"/>
                </a:lnTo>
              </a:path>
            </a:pathLst>
          </a:custGeom>
          <a:noFill/>
          <a:ln cap="flat" cmpd="sng" w="28575">
            <a:solidFill>
              <a:srgbClr val="64DEC3"/>
            </a:solidFill>
            <a:prstDash val="solid"/>
            <a:round/>
            <a:headEnd len="sm" w="sm" type="none"/>
            <a:tailEnd len="sm" w="sm" type="none"/>
          </a:ln>
        </p:spPr>
      </p:sp>
      <p:sp>
        <p:nvSpPr>
          <p:cNvPr id="1795" name="Google Shape;1795;p56"/>
          <p:cNvSpPr/>
          <p:nvPr/>
        </p:nvSpPr>
        <p:spPr>
          <a:xfrm>
            <a:off x="3805646" y="5393163"/>
            <a:ext cx="104366" cy="93214"/>
          </a:xfrm>
          <a:custGeom>
            <a:rect b="b" l="l" r="r" t="t"/>
            <a:pathLst>
              <a:path extrusionOk="0" h="93214" w="104366">
                <a:moveTo>
                  <a:pt x="104366" y="46607"/>
                </a:moveTo>
                <a:lnTo>
                  <a:pt x="0" y="93214"/>
                </a:lnTo>
                <a:lnTo>
                  <a:pt x="0" y="0"/>
                </a:lnTo>
                <a:close/>
              </a:path>
            </a:pathLst>
          </a:custGeom>
          <a:solidFill>
            <a:srgbClr val="64DEC3"/>
          </a:solidFill>
          <a:ln cap="flat" cmpd="sng" w="19050">
            <a:solidFill>
              <a:srgbClr val="101A25"/>
            </a:solidFill>
            <a:prstDash val="solid"/>
            <a:round/>
            <a:headEnd len="sm" w="sm" type="none"/>
            <a:tailEnd len="sm" w="sm" type="none"/>
          </a:ln>
        </p:spPr>
      </p:sp>
      <p:sp>
        <p:nvSpPr>
          <p:cNvPr id="1796" name="Google Shape;1796;p56"/>
          <p:cNvSpPr/>
          <p:nvPr/>
        </p:nvSpPr>
        <p:spPr>
          <a:xfrm>
            <a:off x="4455187" y="4085551"/>
            <a:ext cx="2192209" cy="1215643"/>
          </a:xfrm>
          <a:custGeom>
            <a:rect b="b" l="l" r="r" t="t"/>
            <a:pathLst>
              <a:path extrusionOk="0" h="1215643" w="2192209">
                <a:moveTo>
                  <a:pt x="0" y="1215643"/>
                </a:moveTo>
                <a:lnTo>
                  <a:pt x="2192209" y="0"/>
                </a:lnTo>
              </a:path>
            </a:pathLst>
          </a:custGeom>
          <a:noFill/>
          <a:ln cap="flat" cmpd="sng" w="28575">
            <a:solidFill>
              <a:srgbClr val="64DEC3"/>
            </a:solidFill>
            <a:prstDash val="solid"/>
            <a:round/>
            <a:headEnd len="sm" w="sm" type="none"/>
            <a:tailEnd len="sm" w="sm" type="none"/>
          </a:ln>
        </p:spPr>
      </p:sp>
      <p:sp>
        <p:nvSpPr>
          <p:cNvPr id="1797" name="Google Shape;1797;p56"/>
          <p:cNvSpPr/>
          <p:nvPr/>
        </p:nvSpPr>
        <p:spPr>
          <a:xfrm>
            <a:off x="6533521" y="4085551"/>
            <a:ext cx="113874" cy="91373"/>
          </a:xfrm>
          <a:custGeom>
            <a:rect b="b" l="l" r="r" t="t"/>
            <a:pathLst>
              <a:path extrusionOk="0" h="91373" w="113874">
                <a:moveTo>
                  <a:pt x="113874" y="0"/>
                </a:moveTo>
                <a:lnTo>
                  <a:pt x="45205" y="91373"/>
                </a:lnTo>
                <a:lnTo>
                  <a:pt x="0" y="9853"/>
                </a:lnTo>
                <a:close/>
              </a:path>
            </a:pathLst>
          </a:custGeom>
          <a:solidFill>
            <a:srgbClr val="64DEC3"/>
          </a:solidFill>
          <a:ln cap="flat" cmpd="sng" w="19050">
            <a:solidFill>
              <a:srgbClr val="101A25"/>
            </a:solidFill>
            <a:prstDash val="solid"/>
            <a:round/>
            <a:headEnd len="sm" w="sm" type="none"/>
            <a:tailEnd len="sm" w="sm" type="none"/>
          </a:ln>
        </p:spPr>
      </p:sp>
      <p:sp>
        <p:nvSpPr>
          <p:cNvPr id="1798" name="Google Shape;1798;p56"/>
          <p:cNvSpPr/>
          <p:nvPr/>
        </p:nvSpPr>
        <p:spPr>
          <a:xfrm>
            <a:off x="7191375" y="3942355"/>
            <a:ext cx="2119312" cy="9525"/>
          </a:xfrm>
          <a:custGeom>
            <a:rect b="b" l="l" r="r" t="t"/>
            <a:pathLst>
              <a:path extrusionOk="0" h="9525" w="2119312">
                <a:moveTo>
                  <a:pt x="0" y="0"/>
                </a:moveTo>
                <a:lnTo>
                  <a:pt x="2119312" y="0"/>
                </a:lnTo>
              </a:path>
            </a:pathLst>
          </a:custGeom>
          <a:noFill/>
          <a:ln cap="flat" cmpd="sng" w="28575">
            <a:solidFill>
              <a:srgbClr val="64DEC3"/>
            </a:solidFill>
            <a:prstDash val="solid"/>
            <a:round/>
            <a:headEnd len="sm" w="sm" type="none"/>
            <a:tailEnd len="sm" w="sm" type="none"/>
          </a:ln>
        </p:spPr>
      </p:sp>
      <p:sp>
        <p:nvSpPr>
          <p:cNvPr id="1799" name="Google Shape;1799;p56"/>
          <p:cNvSpPr/>
          <p:nvPr/>
        </p:nvSpPr>
        <p:spPr>
          <a:xfrm>
            <a:off x="9206321" y="3895748"/>
            <a:ext cx="104366" cy="93214"/>
          </a:xfrm>
          <a:custGeom>
            <a:rect b="b" l="l" r="r" t="t"/>
            <a:pathLst>
              <a:path extrusionOk="0" h="93214" w="104366">
                <a:moveTo>
                  <a:pt x="104366" y="46607"/>
                </a:moveTo>
                <a:lnTo>
                  <a:pt x="0" y="93214"/>
                </a:lnTo>
                <a:lnTo>
                  <a:pt x="0" y="0"/>
                </a:lnTo>
                <a:close/>
              </a:path>
            </a:pathLst>
          </a:custGeom>
          <a:solidFill>
            <a:srgbClr val="64DEC3"/>
          </a:solidFill>
          <a:ln cap="flat" cmpd="sng" w="19050">
            <a:solidFill>
              <a:srgbClr val="101A25"/>
            </a:solidFill>
            <a:prstDash val="solid"/>
            <a:round/>
            <a:headEnd len="sm" w="sm" type="none"/>
            <a:tailEnd len="sm" w="sm" type="none"/>
          </a:ln>
        </p:spPr>
      </p:sp>
      <p:sp>
        <p:nvSpPr>
          <p:cNvPr id="1800" name="Google Shape;1800;p56"/>
          <p:cNvSpPr/>
          <p:nvPr/>
        </p:nvSpPr>
        <p:spPr>
          <a:xfrm>
            <a:off x="9891713" y="3942355"/>
            <a:ext cx="2119313" cy="9525"/>
          </a:xfrm>
          <a:custGeom>
            <a:rect b="b" l="l" r="r" t="t"/>
            <a:pathLst>
              <a:path extrusionOk="0" h="9525" w="2119313">
                <a:moveTo>
                  <a:pt x="0" y="0"/>
                </a:moveTo>
                <a:lnTo>
                  <a:pt x="2119313" y="0"/>
                </a:lnTo>
              </a:path>
            </a:pathLst>
          </a:custGeom>
          <a:noFill/>
          <a:ln cap="flat" cmpd="sng" w="28575">
            <a:solidFill>
              <a:srgbClr val="64DEC3"/>
            </a:solidFill>
            <a:prstDash val="solid"/>
            <a:round/>
            <a:headEnd len="sm" w="sm" type="none"/>
            <a:tailEnd len="sm" w="sm" type="none"/>
          </a:ln>
        </p:spPr>
      </p:sp>
      <p:sp>
        <p:nvSpPr>
          <p:cNvPr id="1801" name="Google Shape;1801;p56"/>
          <p:cNvSpPr/>
          <p:nvPr/>
        </p:nvSpPr>
        <p:spPr>
          <a:xfrm>
            <a:off x="11906659" y="3895748"/>
            <a:ext cx="104366" cy="93214"/>
          </a:xfrm>
          <a:custGeom>
            <a:rect b="b" l="l" r="r" t="t"/>
            <a:pathLst>
              <a:path extrusionOk="0" h="93214" w="104366">
                <a:moveTo>
                  <a:pt x="104366" y="46607"/>
                </a:moveTo>
                <a:lnTo>
                  <a:pt x="0" y="93214"/>
                </a:lnTo>
                <a:lnTo>
                  <a:pt x="0" y="0"/>
                </a:lnTo>
                <a:close/>
              </a:path>
            </a:pathLst>
          </a:custGeom>
          <a:solidFill>
            <a:srgbClr val="64DEC3"/>
          </a:solidFill>
          <a:ln cap="flat" cmpd="sng" w="19050">
            <a:solidFill>
              <a:srgbClr val="101A25"/>
            </a:solidFill>
            <a:prstDash val="solid"/>
            <a:round/>
            <a:headEnd len="sm" w="sm" type="none"/>
            <a:tailEnd len="sm" w="sm" type="none"/>
          </a:ln>
        </p:spPr>
      </p:sp>
      <p:sp>
        <p:nvSpPr>
          <p:cNvPr id="1802" name="Google Shape;1802;p56"/>
          <p:cNvSpPr/>
          <p:nvPr/>
        </p:nvSpPr>
        <p:spPr>
          <a:xfrm>
            <a:off x="4489828" y="4018703"/>
            <a:ext cx="4840773" cy="1342174"/>
          </a:xfrm>
          <a:custGeom>
            <a:rect b="b" l="l" r="r" t="t"/>
            <a:pathLst>
              <a:path extrusionOk="0" h="1342174" w="4840773">
                <a:moveTo>
                  <a:pt x="4840773" y="0"/>
                </a:moveTo>
                <a:lnTo>
                  <a:pt x="0" y="1342174"/>
                </a:lnTo>
              </a:path>
            </a:pathLst>
          </a:custGeom>
          <a:noFill/>
          <a:ln cap="flat" cmpd="sng" w="28575">
            <a:solidFill>
              <a:srgbClr val="FF836B"/>
            </a:solidFill>
            <a:prstDash val="solid"/>
            <a:round/>
            <a:headEnd len="sm" w="sm" type="none"/>
            <a:tailEnd len="sm" w="sm" type="none"/>
          </a:ln>
        </p:spPr>
      </p:sp>
      <p:sp>
        <p:nvSpPr>
          <p:cNvPr id="1803" name="Google Shape;1803;p56"/>
          <p:cNvSpPr/>
          <p:nvPr/>
        </p:nvSpPr>
        <p:spPr>
          <a:xfrm>
            <a:off x="4489828" y="5288079"/>
            <a:ext cx="113025" cy="89825"/>
          </a:xfrm>
          <a:custGeom>
            <a:rect b="b" l="l" r="r" t="t"/>
            <a:pathLst>
              <a:path extrusionOk="0" h="89825" w="113025">
                <a:moveTo>
                  <a:pt x="0" y="72798"/>
                </a:moveTo>
                <a:lnTo>
                  <a:pt x="88119" y="0"/>
                </a:lnTo>
                <a:lnTo>
                  <a:pt x="113025" y="89825"/>
                </a:lnTo>
                <a:close/>
              </a:path>
            </a:pathLst>
          </a:custGeom>
          <a:solidFill>
            <a:srgbClr val="FF836B"/>
          </a:solidFill>
          <a:ln cap="flat" cmpd="sng" w="19050">
            <a:solidFill>
              <a:srgbClr val="101A25"/>
            </a:solidFill>
            <a:prstDash val="solid"/>
            <a:round/>
            <a:headEnd len="sm" w="sm" type="none"/>
            <a:tailEnd len="sm" w="sm" type="none"/>
          </a:ln>
        </p:spPr>
      </p:sp>
      <p:sp>
        <p:nvSpPr>
          <p:cNvPr id="1804" name="Google Shape;1804;p56"/>
          <p:cNvSpPr/>
          <p:nvPr/>
        </p:nvSpPr>
        <p:spPr>
          <a:xfrm>
            <a:off x="1238250" y="5173070"/>
            <a:ext cx="533400" cy="533400"/>
          </a:xfrm>
          <a:prstGeom prst="ellipse">
            <a:avLst/>
          </a:prstGeom>
          <a:solidFill>
            <a:srgbClr val="293D4E"/>
          </a:solidFill>
          <a:ln cap="flat" cmpd="sng" w="12375">
            <a:solidFill>
              <a:srgbClr val="58718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5" name="Google Shape;1805;p56"/>
          <p:cNvSpPr/>
          <p:nvPr/>
        </p:nvSpPr>
        <p:spPr>
          <a:xfrm>
            <a:off x="1238250" y="5296895"/>
            <a:ext cx="533400" cy="36195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F4F0E7"/>
              </a:buClr>
              <a:buSzPts val="1650"/>
              <a:buFont typeface="Arial"/>
              <a:buNone/>
            </a:pPr>
            <a:r>
              <a:rPr b="1" lang="en-US" sz="1650">
                <a:solidFill>
                  <a:srgbClr val="F4F0E7"/>
                </a:solidFill>
                <a:latin typeface="Arial"/>
                <a:ea typeface="Arial"/>
                <a:cs typeface="Arial"/>
                <a:sym typeface="Arial"/>
              </a:rPr>
              <a:t>s0</a:t>
            </a:r>
            <a:endParaRPr/>
          </a:p>
        </p:txBody>
      </p:sp>
      <p:sp>
        <p:nvSpPr>
          <p:cNvPr id="1806" name="Google Shape;1806;p56"/>
          <p:cNvSpPr/>
          <p:nvPr/>
        </p:nvSpPr>
        <p:spPr>
          <a:xfrm>
            <a:off x="3938588" y="5173070"/>
            <a:ext cx="533400" cy="533400"/>
          </a:xfrm>
          <a:prstGeom prst="ellipse">
            <a:avLst/>
          </a:prstGeom>
          <a:solidFill>
            <a:srgbClr val="293D4E"/>
          </a:solidFill>
          <a:ln cap="flat" cmpd="sng" w="12375">
            <a:solidFill>
              <a:srgbClr val="58718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7" name="Google Shape;1807;p56"/>
          <p:cNvSpPr/>
          <p:nvPr/>
        </p:nvSpPr>
        <p:spPr>
          <a:xfrm>
            <a:off x="3938588" y="5296895"/>
            <a:ext cx="533400" cy="36195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F4F0E7"/>
              </a:buClr>
              <a:buSzPts val="1650"/>
              <a:buFont typeface="Arial"/>
              <a:buNone/>
            </a:pPr>
            <a:r>
              <a:rPr b="1" lang="en-US" sz="1650">
                <a:solidFill>
                  <a:srgbClr val="F4F0E7"/>
                </a:solidFill>
                <a:latin typeface="Arial"/>
                <a:ea typeface="Arial"/>
                <a:cs typeface="Arial"/>
                <a:sym typeface="Arial"/>
              </a:rPr>
              <a:t>s1</a:t>
            </a:r>
            <a:endParaRPr/>
          </a:p>
        </p:txBody>
      </p:sp>
      <p:sp>
        <p:nvSpPr>
          <p:cNvPr id="1808" name="Google Shape;1808;p56"/>
          <p:cNvSpPr/>
          <p:nvPr/>
        </p:nvSpPr>
        <p:spPr>
          <a:xfrm>
            <a:off x="6638925" y="3675655"/>
            <a:ext cx="533400" cy="533400"/>
          </a:xfrm>
          <a:prstGeom prst="ellipse">
            <a:avLst/>
          </a:prstGeom>
          <a:solidFill>
            <a:srgbClr val="293D4E"/>
          </a:solidFill>
          <a:ln cap="flat" cmpd="sng" w="12375">
            <a:solidFill>
              <a:srgbClr val="58718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9" name="Google Shape;1809;p56"/>
          <p:cNvSpPr/>
          <p:nvPr/>
        </p:nvSpPr>
        <p:spPr>
          <a:xfrm>
            <a:off x="6638925" y="3799480"/>
            <a:ext cx="533400" cy="36195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F4F0E7"/>
              </a:buClr>
              <a:buSzPts val="1650"/>
              <a:buFont typeface="Arial"/>
              <a:buNone/>
            </a:pPr>
            <a:r>
              <a:rPr b="1" lang="en-US" sz="1650">
                <a:solidFill>
                  <a:srgbClr val="F4F0E7"/>
                </a:solidFill>
                <a:latin typeface="Arial"/>
                <a:ea typeface="Arial"/>
                <a:cs typeface="Arial"/>
                <a:sym typeface="Arial"/>
              </a:rPr>
              <a:t>s2</a:t>
            </a:r>
            <a:endParaRPr/>
          </a:p>
        </p:txBody>
      </p:sp>
      <p:sp>
        <p:nvSpPr>
          <p:cNvPr id="1810" name="Google Shape;1810;p56"/>
          <p:cNvSpPr/>
          <p:nvPr/>
        </p:nvSpPr>
        <p:spPr>
          <a:xfrm>
            <a:off x="9339263" y="3675655"/>
            <a:ext cx="533400" cy="533400"/>
          </a:xfrm>
          <a:prstGeom prst="ellipse">
            <a:avLst/>
          </a:prstGeom>
          <a:solidFill>
            <a:srgbClr val="293D4E"/>
          </a:solidFill>
          <a:ln cap="flat" cmpd="sng" w="12375">
            <a:solidFill>
              <a:srgbClr val="58718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1" name="Google Shape;1811;p56"/>
          <p:cNvSpPr/>
          <p:nvPr/>
        </p:nvSpPr>
        <p:spPr>
          <a:xfrm>
            <a:off x="9339263" y="3799480"/>
            <a:ext cx="533400" cy="36195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F4F0E7"/>
              </a:buClr>
              <a:buSzPts val="1650"/>
              <a:buFont typeface="Arial"/>
              <a:buNone/>
            </a:pPr>
            <a:r>
              <a:rPr b="1" lang="en-US" sz="1650">
                <a:solidFill>
                  <a:srgbClr val="F4F0E7"/>
                </a:solidFill>
                <a:latin typeface="Arial"/>
                <a:ea typeface="Arial"/>
                <a:cs typeface="Arial"/>
                <a:sym typeface="Arial"/>
              </a:rPr>
              <a:t>s3</a:t>
            </a:r>
            <a:endParaRPr/>
          </a:p>
        </p:txBody>
      </p:sp>
      <p:sp>
        <p:nvSpPr>
          <p:cNvPr id="1812" name="Google Shape;1812;p56"/>
          <p:cNvSpPr/>
          <p:nvPr/>
        </p:nvSpPr>
        <p:spPr>
          <a:xfrm>
            <a:off x="12039600" y="3675655"/>
            <a:ext cx="533400" cy="533400"/>
          </a:xfrm>
          <a:prstGeom prst="ellipse">
            <a:avLst/>
          </a:prstGeom>
          <a:solidFill>
            <a:srgbClr val="215E51"/>
          </a:solidFill>
          <a:ln cap="flat" cmpd="sng" w="12375">
            <a:solidFill>
              <a:srgbClr val="64DEC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3" name="Google Shape;1813;p56"/>
          <p:cNvSpPr/>
          <p:nvPr/>
        </p:nvSpPr>
        <p:spPr>
          <a:xfrm>
            <a:off x="12039600" y="3799480"/>
            <a:ext cx="533400" cy="36195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F4F0E7"/>
              </a:buClr>
              <a:buSzPts val="1650"/>
              <a:buFont typeface="Arial"/>
              <a:buNone/>
            </a:pPr>
            <a:r>
              <a:rPr b="1" lang="en-US" sz="1650">
                <a:solidFill>
                  <a:srgbClr val="F4F0E7"/>
                </a:solidFill>
                <a:latin typeface="Arial"/>
                <a:ea typeface="Arial"/>
                <a:cs typeface="Arial"/>
                <a:sym typeface="Arial"/>
              </a:rPr>
              <a:t>s4</a:t>
            </a:r>
            <a:endParaRPr/>
          </a:p>
        </p:txBody>
      </p:sp>
      <p:sp>
        <p:nvSpPr>
          <p:cNvPr id="1814" name="Google Shape;1814;p56"/>
          <p:cNvSpPr/>
          <p:nvPr/>
        </p:nvSpPr>
        <p:spPr>
          <a:xfrm>
            <a:off x="8763000" y="6286500"/>
            <a:ext cx="5524500" cy="7620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F836B"/>
              </a:buClr>
              <a:buSzPts val="2400"/>
              <a:buFont typeface="Arial"/>
              <a:buNone/>
            </a:pPr>
            <a:r>
              <a:rPr b="1" lang="en-US" sz="2400">
                <a:solidFill>
                  <a:srgbClr val="FF836B"/>
                </a:solidFill>
                <a:latin typeface="Arial"/>
                <a:ea typeface="Arial"/>
                <a:cs typeface="Arial"/>
                <a:sym typeface="Arial"/>
              </a:rPr>
              <a:t>Возвраты запрещены</a:t>
            </a:r>
            <a:endParaRPr/>
          </a:p>
        </p:txBody>
      </p:sp>
      <p:sp>
        <p:nvSpPr>
          <p:cNvPr id="1815" name="Google Shape;1815;p56"/>
          <p:cNvSpPr/>
          <p:nvPr/>
        </p:nvSpPr>
        <p:spPr>
          <a:xfrm>
            <a:off x="762000" y="6448425"/>
            <a:ext cx="4953000" cy="809625"/>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64DEC3"/>
              </a:buClr>
              <a:buSzPts val="3600"/>
              <a:buFont typeface="Cambria Math"/>
              <a:buNone/>
            </a:pPr>
            <a:r>
              <a:rPr b="0" lang="en-US" sz="3600">
                <a:solidFill>
                  <a:srgbClr val="64DEC3"/>
                </a:solidFill>
                <a:latin typeface="Cambria Math"/>
                <a:ea typeface="Cambria Math"/>
                <a:cs typeface="Cambria Math"/>
                <a:sym typeface="Cambria Math"/>
              </a:rPr>
              <a:t>k = 10</a:t>
            </a:r>
            <a:endParaRPr/>
          </a:p>
        </p:txBody>
      </p:sp>
      <p:sp>
        <p:nvSpPr>
          <p:cNvPr id="1816" name="Google Shape;1816;p56"/>
          <p:cNvSpPr/>
          <p:nvPr/>
        </p:nvSpPr>
        <p:spPr>
          <a:xfrm>
            <a:off x="838200" y="7381875"/>
            <a:ext cx="13563600" cy="4762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800"/>
              <a:buFont typeface="Arial"/>
              <a:buNone/>
            </a:pPr>
            <a:r>
              <a:rPr b="0" lang="en-US" sz="1800">
                <a:solidFill>
                  <a:srgbClr val="A5B5C3"/>
                </a:solidFill>
                <a:latin typeface="Arial"/>
                <a:ea typeface="Arial"/>
                <a:cs typeface="Arial"/>
                <a:sym typeface="Arial"/>
              </a:rPr>
              <a:t>Запрет повторов вдоль текущей траектории за последние k шагов</a:t>
            </a:r>
            <a:endParaRPr/>
          </a:p>
        </p:txBody>
      </p:sp>
      <p:sp>
        <p:nvSpPr>
          <p:cNvPr id="1817" name="Google Shape;1817;p56"/>
          <p:cNvSpPr/>
          <p:nvPr/>
        </p:nvSpPr>
        <p:spPr>
          <a:xfrm>
            <a:off x="838200" y="7934325"/>
            <a:ext cx="13563600" cy="9525"/>
          </a:xfrm>
          <a:custGeom>
            <a:rect b="b" l="l" r="r" t="t"/>
            <a:pathLst>
              <a:path extrusionOk="0" h="9525" w="13563600">
                <a:moveTo>
                  <a:pt x="0" y="0"/>
                </a:moveTo>
                <a:lnTo>
                  <a:pt x="13563600" y="0"/>
                </a:lnTo>
              </a:path>
            </a:pathLst>
          </a:custGeom>
          <a:noFill/>
          <a:ln cap="flat" cmpd="sng" w="9525">
            <a:solidFill>
              <a:srgbClr val="354857"/>
            </a:solidFill>
            <a:prstDash val="solid"/>
            <a:round/>
            <a:headEnd len="sm" w="sm" type="none"/>
            <a:tailEnd len="sm" w="sm" type="none"/>
          </a:ln>
        </p:spPr>
      </p:sp>
      <p:sp>
        <p:nvSpPr>
          <p:cNvPr id="1818" name="Google Shape;1818;p56"/>
          <p:cNvSpPr/>
          <p:nvPr/>
        </p:nvSpPr>
        <p:spPr>
          <a:xfrm>
            <a:off x="6905625" y="4238625"/>
            <a:ext cx="2705100" cy="333375"/>
          </a:xfrm>
          <a:custGeom>
            <a:rect b="b" l="l" r="r" t="t"/>
            <a:pathLst>
              <a:path extrusionOk="0" h="333375" w="2705100">
                <a:moveTo>
                  <a:pt x="2705100" y="0"/>
                </a:moveTo>
                <a:lnTo>
                  <a:pt x="2705100" y="333375"/>
                </a:lnTo>
                <a:lnTo>
                  <a:pt x="0" y="333375"/>
                </a:lnTo>
                <a:lnTo>
                  <a:pt x="0" y="0"/>
                </a:lnTo>
              </a:path>
            </a:pathLst>
          </a:custGeom>
          <a:noFill/>
          <a:ln cap="flat" cmpd="sng" w="28575">
            <a:solidFill>
              <a:srgbClr val="FF836B"/>
            </a:solidFill>
            <a:prstDash val="solid"/>
            <a:round/>
            <a:headEnd len="sm" w="sm" type="none"/>
            <a:tailEnd len="sm" w="sm" type="none"/>
          </a:ln>
        </p:spPr>
      </p:sp>
      <p:sp>
        <p:nvSpPr>
          <p:cNvPr id="1819" name="Google Shape;1819;p56"/>
          <p:cNvSpPr/>
          <p:nvPr/>
        </p:nvSpPr>
        <p:spPr>
          <a:xfrm>
            <a:off x="6859018" y="4238625"/>
            <a:ext cx="93214" cy="104366"/>
          </a:xfrm>
          <a:custGeom>
            <a:rect b="b" l="l" r="r" t="t"/>
            <a:pathLst>
              <a:path extrusionOk="0" h="104366" w="93214">
                <a:moveTo>
                  <a:pt x="46607" y="0"/>
                </a:moveTo>
                <a:lnTo>
                  <a:pt x="93214" y="104366"/>
                </a:lnTo>
                <a:lnTo>
                  <a:pt x="0" y="104366"/>
                </a:lnTo>
                <a:close/>
              </a:path>
            </a:pathLst>
          </a:custGeom>
          <a:solidFill>
            <a:srgbClr val="FF836B"/>
          </a:solidFill>
          <a:ln>
            <a:noFill/>
          </a:ln>
        </p:spPr>
      </p:sp>
      <p:sp>
        <p:nvSpPr>
          <p:cNvPr id="1820" name="Google Shape;1820;p56"/>
          <p:cNvSpPr/>
          <p:nvPr/>
        </p:nvSpPr>
        <p:spPr>
          <a:xfrm>
            <a:off x="13620750" y="8039100"/>
            <a:ext cx="781050" cy="333375"/>
          </a:xfrm>
          <a:prstGeom prst="rect">
            <a:avLst/>
          </a:prstGeom>
          <a:noFill/>
          <a:ln>
            <a:noFill/>
          </a:ln>
        </p:spPr>
        <p:txBody>
          <a:bodyPr anchorCtr="0" anchor="t" bIns="0" lIns="0" spcFirstLastPara="1" rIns="0" wrap="square" tIns="0">
            <a:noAutofit/>
          </a:bodyPr>
          <a:lstStyle/>
          <a:p>
            <a:pPr indent="0" lvl="0" marL="0" marR="0" rtl="0" algn="r">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52</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A25"/>
        </a:solidFill>
      </p:bgPr>
    </p:bg>
    <p:spTree>
      <p:nvGrpSpPr>
        <p:cNvPr id="1825" name="Shape 1825"/>
        <p:cNvGrpSpPr/>
        <p:nvPr/>
      </p:nvGrpSpPr>
      <p:grpSpPr>
        <a:xfrm>
          <a:off x="0" y="0"/>
          <a:ext cx="0" cy="0"/>
          <a:chOff x="0" y="0"/>
          <a:chExt cx="0" cy="0"/>
        </a:xfrm>
      </p:grpSpPr>
      <p:sp>
        <p:nvSpPr>
          <p:cNvPr id="1826" name="Google Shape;1826;p57"/>
          <p:cNvSpPr/>
          <p:nvPr/>
        </p:nvSpPr>
        <p:spPr>
          <a:xfrm>
            <a:off x="838200" y="428625"/>
            <a:ext cx="13239750" cy="2857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350"/>
              <a:buFont typeface="Arial"/>
              <a:buNone/>
            </a:pPr>
            <a:r>
              <a:rPr b="1" lang="en-US" sz="1350">
                <a:solidFill>
                  <a:srgbClr val="A5B5C3"/>
                </a:solidFill>
                <a:latin typeface="Arial"/>
                <a:ea typeface="Arial"/>
                <a:cs typeface="Arial"/>
                <a:sym typeface="Arial"/>
              </a:rPr>
              <a:t>ПОИСК: ПЕРЕЖИВАТЬ ОШИБКИ ОЦЕНКИ</a:t>
            </a:r>
            <a:endParaRPr/>
          </a:p>
        </p:txBody>
      </p:sp>
      <p:sp>
        <p:nvSpPr>
          <p:cNvPr id="1827" name="Google Shape;1827;p57"/>
          <p:cNvSpPr/>
          <p:nvPr/>
        </p:nvSpPr>
        <p:spPr>
          <a:xfrm>
            <a:off x="838200" y="1028700"/>
            <a:ext cx="13563600" cy="1295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3900"/>
              <a:buFont typeface="Arial"/>
              <a:buNone/>
            </a:pPr>
            <a:r>
              <a:rPr b="1" lang="en-US" sz="3900">
                <a:solidFill>
                  <a:srgbClr val="F4F0E7"/>
                </a:solidFill>
                <a:latin typeface="Arial"/>
                <a:ea typeface="Arial"/>
                <a:cs typeface="Arial"/>
                <a:sym typeface="Arial"/>
              </a:rPr>
              <a:t>Второе изменение: вернуться после неудачи</a:t>
            </a:r>
            <a:endParaRPr/>
          </a:p>
        </p:txBody>
      </p:sp>
      <p:sp>
        <p:nvSpPr>
          <p:cNvPr id="1828" name="Google Shape;1828;p57"/>
          <p:cNvSpPr/>
          <p:nvPr/>
        </p:nvSpPr>
        <p:spPr>
          <a:xfrm>
            <a:off x="4146361" y="4868123"/>
            <a:ext cx="844352" cy="9525"/>
          </a:xfrm>
          <a:custGeom>
            <a:rect b="b" l="l" r="r" t="t"/>
            <a:pathLst>
              <a:path extrusionOk="0" h="9525" w="844352">
                <a:moveTo>
                  <a:pt x="0" y="0"/>
                </a:moveTo>
                <a:lnTo>
                  <a:pt x="844352" y="0"/>
                </a:lnTo>
              </a:path>
            </a:pathLst>
          </a:custGeom>
          <a:noFill/>
          <a:ln cap="flat" cmpd="sng" w="12375">
            <a:solidFill>
              <a:srgbClr val="3F5366"/>
            </a:solidFill>
            <a:prstDash val="solid"/>
            <a:round/>
            <a:headEnd len="sm" w="sm" type="none"/>
            <a:tailEnd len="sm" w="sm" type="none"/>
          </a:ln>
        </p:spPr>
      </p:sp>
      <p:sp>
        <p:nvSpPr>
          <p:cNvPr id="1829" name="Google Shape;1829;p57"/>
          <p:cNvSpPr/>
          <p:nvPr/>
        </p:nvSpPr>
        <p:spPr>
          <a:xfrm>
            <a:off x="4886346" y="4821516"/>
            <a:ext cx="104366" cy="93214"/>
          </a:xfrm>
          <a:custGeom>
            <a:rect b="b" l="l" r="r" t="t"/>
            <a:pathLst>
              <a:path extrusionOk="0" h="93214" w="104366">
                <a:moveTo>
                  <a:pt x="104366" y="46607"/>
                </a:moveTo>
                <a:lnTo>
                  <a:pt x="0" y="93214"/>
                </a:lnTo>
                <a:lnTo>
                  <a:pt x="0" y="0"/>
                </a:lnTo>
                <a:close/>
              </a:path>
            </a:pathLst>
          </a:custGeom>
          <a:solidFill>
            <a:srgbClr val="3F5366"/>
          </a:solidFill>
          <a:ln cap="flat" cmpd="sng" w="19050">
            <a:solidFill>
              <a:srgbClr val="101A25"/>
            </a:solidFill>
            <a:prstDash val="solid"/>
            <a:round/>
            <a:headEnd len="sm" w="sm" type="none"/>
            <a:tailEnd len="sm" w="sm" type="none"/>
          </a:ln>
        </p:spPr>
      </p:sp>
      <p:sp>
        <p:nvSpPr>
          <p:cNvPr id="1830" name="Google Shape;1830;p57"/>
          <p:cNvSpPr/>
          <p:nvPr/>
        </p:nvSpPr>
        <p:spPr>
          <a:xfrm>
            <a:off x="5276462" y="4868123"/>
            <a:ext cx="844352" cy="9525"/>
          </a:xfrm>
          <a:custGeom>
            <a:rect b="b" l="l" r="r" t="t"/>
            <a:pathLst>
              <a:path extrusionOk="0" h="9525" w="844352">
                <a:moveTo>
                  <a:pt x="0" y="0"/>
                </a:moveTo>
                <a:lnTo>
                  <a:pt x="844352" y="0"/>
                </a:lnTo>
              </a:path>
            </a:pathLst>
          </a:custGeom>
          <a:noFill/>
          <a:ln cap="flat" cmpd="sng" w="12375">
            <a:solidFill>
              <a:srgbClr val="3F5366"/>
            </a:solidFill>
            <a:prstDash val="solid"/>
            <a:round/>
            <a:headEnd len="sm" w="sm" type="none"/>
            <a:tailEnd len="sm" w="sm" type="none"/>
          </a:ln>
        </p:spPr>
      </p:sp>
      <p:sp>
        <p:nvSpPr>
          <p:cNvPr id="1831" name="Google Shape;1831;p57"/>
          <p:cNvSpPr/>
          <p:nvPr/>
        </p:nvSpPr>
        <p:spPr>
          <a:xfrm>
            <a:off x="6016448" y="4821516"/>
            <a:ext cx="104366" cy="93214"/>
          </a:xfrm>
          <a:custGeom>
            <a:rect b="b" l="l" r="r" t="t"/>
            <a:pathLst>
              <a:path extrusionOk="0" h="93214" w="104366">
                <a:moveTo>
                  <a:pt x="104366" y="46607"/>
                </a:moveTo>
                <a:lnTo>
                  <a:pt x="0" y="93214"/>
                </a:lnTo>
                <a:lnTo>
                  <a:pt x="0" y="0"/>
                </a:lnTo>
                <a:close/>
              </a:path>
            </a:pathLst>
          </a:custGeom>
          <a:solidFill>
            <a:srgbClr val="3F5366"/>
          </a:solidFill>
          <a:ln cap="flat" cmpd="sng" w="19050">
            <a:solidFill>
              <a:srgbClr val="101A25"/>
            </a:solidFill>
            <a:prstDash val="solid"/>
            <a:round/>
            <a:headEnd len="sm" w="sm" type="none"/>
            <a:tailEnd len="sm" w="sm" type="none"/>
          </a:ln>
        </p:spPr>
      </p:sp>
      <p:sp>
        <p:nvSpPr>
          <p:cNvPr id="1832" name="Google Shape;1832;p57"/>
          <p:cNvSpPr/>
          <p:nvPr/>
        </p:nvSpPr>
        <p:spPr>
          <a:xfrm>
            <a:off x="6406564" y="4868123"/>
            <a:ext cx="844352" cy="9525"/>
          </a:xfrm>
          <a:custGeom>
            <a:rect b="b" l="l" r="r" t="t"/>
            <a:pathLst>
              <a:path extrusionOk="0" h="9525" w="844352">
                <a:moveTo>
                  <a:pt x="0" y="0"/>
                </a:moveTo>
                <a:lnTo>
                  <a:pt x="844352" y="0"/>
                </a:lnTo>
              </a:path>
            </a:pathLst>
          </a:custGeom>
          <a:noFill/>
          <a:ln cap="flat" cmpd="sng" w="12375">
            <a:solidFill>
              <a:srgbClr val="3F5366"/>
            </a:solidFill>
            <a:prstDash val="solid"/>
            <a:round/>
            <a:headEnd len="sm" w="sm" type="none"/>
            <a:tailEnd len="sm" w="sm" type="none"/>
          </a:ln>
        </p:spPr>
      </p:sp>
      <p:sp>
        <p:nvSpPr>
          <p:cNvPr id="1833" name="Google Shape;1833;p57"/>
          <p:cNvSpPr/>
          <p:nvPr/>
        </p:nvSpPr>
        <p:spPr>
          <a:xfrm>
            <a:off x="7146550" y="4821516"/>
            <a:ext cx="104366" cy="93214"/>
          </a:xfrm>
          <a:custGeom>
            <a:rect b="b" l="l" r="r" t="t"/>
            <a:pathLst>
              <a:path extrusionOk="0" h="93214" w="104366">
                <a:moveTo>
                  <a:pt x="104366" y="46607"/>
                </a:moveTo>
                <a:lnTo>
                  <a:pt x="0" y="93214"/>
                </a:lnTo>
                <a:lnTo>
                  <a:pt x="0" y="0"/>
                </a:lnTo>
                <a:close/>
              </a:path>
            </a:pathLst>
          </a:custGeom>
          <a:solidFill>
            <a:srgbClr val="3F5366"/>
          </a:solidFill>
          <a:ln cap="flat" cmpd="sng" w="19050">
            <a:solidFill>
              <a:srgbClr val="101A25"/>
            </a:solidFill>
            <a:prstDash val="solid"/>
            <a:round/>
            <a:headEnd len="sm" w="sm" type="none"/>
            <a:tailEnd len="sm" w="sm" type="none"/>
          </a:ln>
        </p:spPr>
      </p:sp>
      <p:sp>
        <p:nvSpPr>
          <p:cNvPr id="1834" name="Google Shape;1834;p57"/>
          <p:cNvSpPr/>
          <p:nvPr/>
        </p:nvSpPr>
        <p:spPr>
          <a:xfrm>
            <a:off x="7492605" y="3760941"/>
            <a:ext cx="935514" cy="1006041"/>
          </a:xfrm>
          <a:custGeom>
            <a:rect b="b" l="l" r="r" t="t"/>
            <a:pathLst>
              <a:path extrusionOk="0" h="1006041" w="935514">
                <a:moveTo>
                  <a:pt x="0" y="1006041"/>
                </a:moveTo>
                <a:lnTo>
                  <a:pt x="935514" y="0"/>
                </a:lnTo>
              </a:path>
            </a:pathLst>
          </a:custGeom>
          <a:noFill/>
          <a:ln cap="flat" cmpd="sng" w="12375">
            <a:solidFill>
              <a:srgbClr val="3F5366"/>
            </a:solidFill>
            <a:prstDash val="solid"/>
            <a:round/>
            <a:headEnd len="sm" w="sm" type="none"/>
            <a:tailEnd len="sm" w="sm" type="none"/>
          </a:ln>
        </p:spPr>
      </p:sp>
      <p:sp>
        <p:nvSpPr>
          <p:cNvPr id="1835" name="Google Shape;1835;p57"/>
          <p:cNvSpPr/>
          <p:nvPr/>
        </p:nvSpPr>
        <p:spPr>
          <a:xfrm>
            <a:off x="8322917" y="3760941"/>
            <a:ext cx="105201" cy="108166"/>
          </a:xfrm>
          <a:custGeom>
            <a:rect b="b" l="l" r="r" t="t"/>
            <a:pathLst>
              <a:path extrusionOk="0" h="108166" w="105201">
                <a:moveTo>
                  <a:pt x="105201" y="0"/>
                </a:moveTo>
                <a:lnTo>
                  <a:pt x="68262" y="108166"/>
                </a:lnTo>
                <a:lnTo>
                  <a:pt x="0" y="44690"/>
                </a:lnTo>
                <a:close/>
              </a:path>
            </a:pathLst>
          </a:custGeom>
          <a:solidFill>
            <a:srgbClr val="3F5366"/>
          </a:solidFill>
          <a:ln cap="flat" cmpd="sng" w="19050">
            <a:solidFill>
              <a:srgbClr val="101A25"/>
            </a:solidFill>
            <a:prstDash val="solid"/>
            <a:round/>
            <a:headEnd len="sm" w="sm" type="none"/>
            <a:tailEnd len="sm" w="sm" type="none"/>
          </a:ln>
        </p:spPr>
      </p:sp>
      <p:sp>
        <p:nvSpPr>
          <p:cNvPr id="1836" name="Google Shape;1836;p57"/>
          <p:cNvSpPr/>
          <p:nvPr/>
        </p:nvSpPr>
        <p:spPr>
          <a:xfrm>
            <a:off x="7536666" y="4868123"/>
            <a:ext cx="844352" cy="9525"/>
          </a:xfrm>
          <a:custGeom>
            <a:rect b="b" l="l" r="r" t="t"/>
            <a:pathLst>
              <a:path extrusionOk="0" h="9525" w="844352">
                <a:moveTo>
                  <a:pt x="0" y="0"/>
                </a:moveTo>
                <a:lnTo>
                  <a:pt x="844352" y="0"/>
                </a:lnTo>
              </a:path>
            </a:pathLst>
          </a:custGeom>
          <a:noFill/>
          <a:ln cap="flat" cmpd="sng" w="12375">
            <a:solidFill>
              <a:srgbClr val="3F5366"/>
            </a:solidFill>
            <a:prstDash val="solid"/>
            <a:round/>
            <a:headEnd len="sm" w="sm" type="none"/>
            <a:tailEnd len="sm" w="sm" type="none"/>
          </a:ln>
        </p:spPr>
      </p:sp>
      <p:sp>
        <p:nvSpPr>
          <p:cNvPr id="1837" name="Google Shape;1837;p57"/>
          <p:cNvSpPr/>
          <p:nvPr/>
        </p:nvSpPr>
        <p:spPr>
          <a:xfrm>
            <a:off x="8276652" y="4821516"/>
            <a:ext cx="104366" cy="93214"/>
          </a:xfrm>
          <a:custGeom>
            <a:rect b="b" l="l" r="r" t="t"/>
            <a:pathLst>
              <a:path extrusionOk="0" h="93214" w="104366">
                <a:moveTo>
                  <a:pt x="104366" y="46607"/>
                </a:moveTo>
                <a:lnTo>
                  <a:pt x="0" y="93214"/>
                </a:lnTo>
                <a:lnTo>
                  <a:pt x="0" y="0"/>
                </a:lnTo>
                <a:close/>
              </a:path>
            </a:pathLst>
          </a:custGeom>
          <a:solidFill>
            <a:srgbClr val="3F5366"/>
          </a:solidFill>
          <a:ln cap="flat" cmpd="sng" w="19050">
            <a:solidFill>
              <a:srgbClr val="101A25"/>
            </a:solidFill>
            <a:prstDash val="solid"/>
            <a:round/>
            <a:headEnd len="sm" w="sm" type="none"/>
            <a:tailEnd len="sm" w="sm" type="none"/>
          </a:ln>
        </p:spPr>
      </p:sp>
      <p:sp>
        <p:nvSpPr>
          <p:cNvPr id="1838" name="Google Shape;1838;p57"/>
          <p:cNvSpPr/>
          <p:nvPr/>
        </p:nvSpPr>
        <p:spPr>
          <a:xfrm>
            <a:off x="8640706" y="2924764"/>
            <a:ext cx="898274" cy="647315"/>
          </a:xfrm>
          <a:custGeom>
            <a:rect b="b" l="l" r="r" t="t"/>
            <a:pathLst>
              <a:path extrusionOk="0" h="647315" w="898274">
                <a:moveTo>
                  <a:pt x="0" y="647315"/>
                </a:moveTo>
                <a:lnTo>
                  <a:pt x="898274" y="0"/>
                </a:lnTo>
              </a:path>
            </a:pathLst>
          </a:custGeom>
          <a:noFill/>
          <a:ln cap="flat" cmpd="sng" w="12375">
            <a:solidFill>
              <a:srgbClr val="3F5366"/>
            </a:solidFill>
            <a:prstDash val="solid"/>
            <a:round/>
            <a:headEnd len="sm" w="sm" type="none"/>
            <a:tailEnd len="sm" w="sm" type="none"/>
          </a:ln>
        </p:spPr>
      </p:sp>
      <p:sp>
        <p:nvSpPr>
          <p:cNvPr id="1839" name="Google Shape;1839;p57"/>
          <p:cNvSpPr/>
          <p:nvPr/>
        </p:nvSpPr>
        <p:spPr>
          <a:xfrm>
            <a:off x="9427060" y="2924764"/>
            <a:ext cx="111920" cy="98828"/>
          </a:xfrm>
          <a:custGeom>
            <a:rect b="b" l="l" r="r" t="t"/>
            <a:pathLst>
              <a:path extrusionOk="0" h="98828" w="111920">
                <a:moveTo>
                  <a:pt x="111920" y="0"/>
                </a:moveTo>
                <a:lnTo>
                  <a:pt x="54496" y="98828"/>
                </a:lnTo>
                <a:lnTo>
                  <a:pt x="0" y="23204"/>
                </a:lnTo>
                <a:close/>
              </a:path>
            </a:pathLst>
          </a:custGeom>
          <a:solidFill>
            <a:srgbClr val="3F5366"/>
          </a:solidFill>
          <a:ln cap="flat" cmpd="sng" w="19050">
            <a:solidFill>
              <a:srgbClr val="101A25"/>
            </a:solidFill>
            <a:prstDash val="solid"/>
            <a:round/>
            <a:headEnd len="sm" w="sm" type="none"/>
            <a:tailEnd len="sm" w="sm" type="none"/>
          </a:ln>
        </p:spPr>
      </p:sp>
      <p:sp>
        <p:nvSpPr>
          <p:cNvPr id="1840" name="Google Shape;1840;p57"/>
          <p:cNvSpPr/>
          <p:nvPr/>
        </p:nvSpPr>
        <p:spPr>
          <a:xfrm>
            <a:off x="8666768" y="3652825"/>
            <a:ext cx="844352" cy="9525"/>
          </a:xfrm>
          <a:custGeom>
            <a:rect b="b" l="l" r="r" t="t"/>
            <a:pathLst>
              <a:path extrusionOk="0" h="9525" w="844352">
                <a:moveTo>
                  <a:pt x="0" y="0"/>
                </a:moveTo>
                <a:lnTo>
                  <a:pt x="844352" y="0"/>
                </a:lnTo>
              </a:path>
            </a:pathLst>
          </a:custGeom>
          <a:noFill/>
          <a:ln cap="flat" cmpd="sng" w="12375">
            <a:solidFill>
              <a:srgbClr val="3F5366"/>
            </a:solidFill>
            <a:prstDash val="solid"/>
            <a:round/>
            <a:headEnd len="sm" w="sm" type="none"/>
            <a:tailEnd len="sm" w="sm" type="none"/>
          </a:ln>
        </p:spPr>
      </p:sp>
      <p:sp>
        <p:nvSpPr>
          <p:cNvPr id="1841" name="Google Shape;1841;p57"/>
          <p:cNvSpPr/>
          <p:nvPr/>
        </p:nvSpPr>
        <p:spPr>
          <a:xfrm>
            <a:off x="9406754" y="3606218"/>
            <a:ext cx="104366" cy="93214"/>
          </a:xfrm>
          <a:custGeom>
            <a:rect b="b" l="l" r="r" t="t"/>
            <a:pathLst>
              <a:path extrusionOk="0" h="93214" w="104366">
                <a:moveTo>
                  <a:pt x="104366" y="46607"/>
                </a:moveTo>
                <a:lnTo>
                  <a:pt x="0" y="93214"/>
                </a:lnTo>
                <a:lnTo>
                  <a:pt x="0" y="0"/>
                </a:lnTo>
                <a:close/>
              </a:path>
            </a:pathLst>
          </a:custGeom>
          <a:solidFill>
            <a:srgbClr val="3F5366"/>
          </a:solidFill>
          <a:ln cap="flat" cmpd="sng" w="19050">
            <a:solidFill>
              <a:srgbClr val="101A25"/>
            </a:solidFill>
            <a:prstDash val="solid"/>
            <a:round/>
            <a:headEnd len="sm" w="sm" type="none"/>
            <a:tailEnd len="sm" w="sm" type="none"/>
          </a:ln>
        </p:spPr>
      </p:sp>
      <p:sp>
        <p:nvSpPr>
          <p:cNvPr id="1842" name="Google Shape;1842;p57"/>
          <p:cNvSpPr/>
          <p:nvPr/>
        </p:nvSpPr>
        <p:spPr>
          <a:xfrm>
            <a:off x="8658820" y="4516563"/>
            <a:ext cx="860797" cy="305383"/>
          </a:xfrm>
          <a:custGeom>
            <a:rect b="b" l="l" r="r" t="t"/>
            <a:pathLst>
              <a:path extrusionOk="0" h="305383" w="860797">
                <a:moveTo>
                  <a:pt x="0" y="305383"/>
                </a:moveTo>
                <a:lnTo>
                  <a:pt x="860797" y="0"/>
                </a:lnTo>
              </a:path>
            </a:pathLst>
          </a:custGeom>
          <a:noFill/>
          <a:ln cap="flat" cmpd="sng" w="12375">
            <a:solidFill>
              <a:srgbClr val="3F5366"/>
            </a:solidFill>
            <a:prstDash val="solid"/>
            <a:round/>
            <a:headEnd len="sm" w="sm" type="none"/>
            <a:tailEnd len="sm" w="sm" type="none"/>
          </a:ln>
        </p:spPr>
      </p:sp>
      <p:sp>
        <p:nvSpPr>
          <p:cNvPr id="1843" name="Google Shape;1843;p57"/>
          <p:cNvSpPr/>
          <p:nvPr/>
        </p:nvSpPr>
        <p:spPr>
          <a:xfrm>
            <a:off x="9405674" y="4507533"/>
            <a:ext cx="113943" cy="87849"/>
          </a:xfrm>
          <a:custGeom>
            <a:rect b="b" l="l" r="r" t="t"/>
            <a:pathLst>
              <a:path extrusionOk="0" h="87849" w="113943">
                <a:moveTo>
                  <a:pt x="113943" y="9030"/>
                </a:moveTo>
                <a:lnTo>
                  <a:pt x="31166" y="87849"/>
                </a:lnTo>
                <a:lnTo>
                  <a:pt x="0" y="0"/>
                </a:lnTo>
                <a:close/>
              </a:path>
            </a:pathLst>
          </a:custGeom>
          <a:solidFill>
            <a:srgbClr val="3F5366"/>
          </a:solidFill>
          <a:ln cap="flat" cmpd="sng" w="19050">
            <a:solidFill>
              <a:srgbClr val="101A25"/>
            </a:solidFill>
            <a:prstDash val="solid"/>
            <a:round/>
            <a:headEnd len="sm" w="sm" type="none"/>
            <a:tailEnd len="sm" w="sm" type="none"/>
          </a:ln>
        </p:spPr>
      </p:sp>
      <p:sp>
        <p:nvSpPr>
          <p:cNvPr id="1844" name="Google Shape;1844;p57"/>
          <p:cNvSpPr/>
          <p:nvPr/>
        </p:nvSpPr>
        <p:spPr>
          <a:xfrm>
            <a:off x="8658358" y="4915581"/>
            <a:ext cx="861751" cy="315313"/>
          </a:xfrm>
          <a:custGeom>
            <a:rect b="b" l="l" r="r" t="t"/>
            <a:pathLst>
              <a:path extrusionOk="0" h="315313" w="861751">
                <a:moveTo>
                  <a:pt x="0" y="0"/>
                </a:moveTo>
                <a:lnTo>
                  <a:pt x="861751" y="315313"/>
                </a:lnTo>
              </a:path>
            </a:pathLst>
          </a:custGeom>
          <a:noFill/>
          <a:ln cap="flat" cmpd="sng" w="12375">
            <a:solidFill>
              <a:srgbClr val="3F5366"/>
            </a:solidFill>
            <a:prstDash val="solid"/>
            <a:round/>
            <a:headEnd len="sm" w="sm" type="none"/>
            <a:tailEnd len="sm" w="sm" type="none"/>
          </a:ln>
        </p:spPr>
      </p:sp>
      <p:sp>
        <p:nvSpPr>
          <p:cNvPr id="1845" name="Google Shape;1845;p57"/>
          <p:cNvSpPr/>
          <p:nvPr/>
        </p:nvSpPr>
        <p:spPr>
          <a:xfrm>
            <a:off x="9406084" y="5151263"/>
            <a:ext cx="114026" cy="87538"/>
          </a:xfrm>
          <a:custGeom>
            <a:rect b="b" l="l" r="r" t="t"/>
            <a:pathLst>
              <a:path extrusionOk="0" h="87538" w="114026">
                <a:moveTo>
                  <a:pt x="114026" y="79631"/>
                </a:moveTo>
                <a:lnTo>
                  <a:pt x="0" y="87538"/>
                </a:lnTo>
                <a:lnTo>
                  <a:pt x="32030" y="0"/>
                </a:lnTo>
                <a:close/>
              </a:path>
            </a:pathLst>
          </a:custGeom>
          <a:solidFill>
            <a:srgbClr val="3F5366"/>
          </a:solidFill>
          <a:ln cap="flat" cmpd="sng" w="19050">
            <a:solidFill>
              <a:srgbClr val="101A25"/>
            </a:solidFill>
            <a:prstDash val="solid"/>
            <a:round/>
            <a:headEnd len="sm" w="sm" type="none"/>
            <a:tailEnd len="sm" w="sm" type="none"/>
          </a:ln>
        </p:spPr>
      </p:sp>
      <p:sp>
        <p:nvSpPr>
          <p:cNvPr id="1846" name="Google Shape;1846;p57"/>
          <p:cNvSpPr/>
          <p:nvPr/>
        </p:nvSpPr>
        <p:spPr>
          <a:xfrm>
            <a:off x="7501312" y="4960405"/>
            <a:ext cx="917499" cy="823959"/>
          </a:xfrm>
          <a:custGeom>
            <a:rect b="b" l="l" r="r" t="t"/>
            <a:pathLst>
              <a:path extrusionOk="0" h="823959" w="917499">
                <a:moveTo>
                  <a:pt x="0" y="0"/>
                </a:moveTo>
                <a:lnTo>
                  <a:pt x="917499" y="823959"/>
                </a:lnTo>
              </a:path>
            </a:pathLst>
          </a:custGeom>
          <a:noFill/>
          <a:ln cap="flat" cmpd="sng" w="28575">
            <a:solidFill>
              <a:srgbClr val="64DEC3"/>
            </a:solidFill>
            <a:prstDash val="solid"/>
            <a:round/>
            <a:headEnd len="sm" w="sm" type="none"/>
            <a:tailEnd len="sm" w="sm" type="none"/>
          </a:ln>
        </p:spPr>
      </p:sp>
      <p:sp>
        <p:nvSpPr>
          <p:cNvPr id="1847" name="Google Shape;1847;p57"/>
          <p:cNvSpPr/>
          <p:nvPr/>
        </p:nvSpPr>
        <p:spPr>
          <a:xfrm>
            <a:off x="8310020" y="5679954"/>
            <a:ext cx="108791" cy="104410"/>
          </a:xfrm>
          <a:custGeom>
            <a:rect b="b" l="l" r="r" t="t"/>
            <a:pathLst>
              <a:path extrusionOk="0" h="104410" w="108791">
                <a:moveTo>
                  <a:pt x="108791" y="104410"/>
                </a:moveTo>
                <a:lnTo>
                  <a:pt x="0" y="69353"/>
                </a:lnTo>
                <a:lnTo>
                  <a:pt x="62282" y="0"/>
                </a:lnTo>
                <a:close/>
              </a:path>
            </a:pathLst>
          </a:custGeom>
          <a:solidFill>
            <a:srgbClr val="64DEC3"/>
          </a:solidFill>
          <a:ln cap="flat" cmpd="sng" w="19050">
            <a:solidFill>
              <a:srgbClr val="101A25"/>
            </a:solidFill>
            <a:prstDash val="solid"/>
            <a:round/>
            <a:headEnd len="sm" w="sm" type="none"/>
            <a:tailEnd len="sm" w="sm" type="none"/>
          </a:ln>
        </p:spPr>
      </p:sp>
      <p:sp>
        <p:nvSpPr>
          <p:cNvPr id="1848" name="Google Shape;1848;p57"/>
          <p:cNvSpPr/>
          <p:nvPr/>
        </p:nvSpPr>
        <p:spPr>
          <a:xfrm>
            <a:off x="8664379" y="5908589"/>
            <a:ext cx="849296" cy="160067"/>
          </a:xfrm>
          <a:custGeom>
            <a:rect b="b" l="l" r="r" t="t"/>
            <a:pathLst>
              <a:path extrusionOk="0" h="160067" w="849296">
                <a:moveTo>
                  <a:pt x="0" y="0"/>
                </a:moveTo>
                <a:lnTo>
                  <a:pt x="849296" y="160067"/>
                </a:lnTo>
              </a:path>
            </a:pathLst>
          </a:custGeom>
          <a:noFill/>
          <a:ln cap="flat" cmpd="sng" w="28575">
            <a:solidFill>
              <a:srgbClr val="64DEC3"/>
            </a:solidFill>
            <a:prstDash val="solid"/>
            <a:round/>
            <a:headEnd len="sm" w="sm" type="none"/>
            <a:tailEnd len="sm" w="sm" type="none"/>
          </a:ln>
        </p:spPr>
      </p:sp>
      <p:sp>
        <p:nvSpPr>
          <p:cNvPr id="1849" name="Google Shape;1849;p57"/>
          <p:cNvSpPr/>
          <p:nvPr/>
        </p:nvSpPr>
        <p:spPr>
          <a:xfrm>
            <a:off x="9402482" y="6003526"/>
            <a:ext cx="111192" cy="91601"/>
          </a:xfrm>
          <a:custGeom>
            <a:rect b="b" l="l" r="r" t="t"/>
            <a:pathLst>
              <a:path extrusionOk="0" h="91601" w="111192">
                <a:moveTo>
                  <a:pt x="111192" y="65130"/>
                </a:moveTo>
                <a:lnTo>
                  <a:pt x="0" y="91601"/>
                </a:lnTo>
                <a:lnTo>
                  <a:pt x="17264" y="0"/>
                </a:lnTo>
                <a:close/>
              </a:path>
            </a:pathLst>
          </a:custGeom>
          <a:solidFill>
            <a:srgbClr val="64DEC3"/>
          </a:solidFill>
          <a:ln cap="flat" cmpd="sng" w="19050">
            <a:solidFill>
              <a:srgbClr val="101A25"/>
            </a:solidFill>
            <a:prstDash val="solid"/>
            <a:round/>
            <a:headEnd len="sm" w="sm" type="none"/>
            <a:tailEnd len="sm" w="sm" type="none"/>
          </a:ln>
        </p:spPr>
      </p:sp>
      <p:sp>
        <p:nvSpPr>
          <p:cNvPr id="1850" name="Google Shape;1850;p57"/>
          <p:cNvSpPr/>
          <p:nvPr/>
        </p:nvSpPr>
        <p:spPr>
          <a:xfrm>
            <a:off x="9796870" y="6096000"/>
            <a:ext cx="906244" cy="9525"/>
          </a:xfrm>
          <a:custGeom>
            <a:rect b="b" l="l" r="r" t="t"/>
            <a:pathLst>
              <a:path extrusionOk="0" h="9525" w="906244">
                <a:moveTo>
                  <a:pt x="0" y="0"/>
                </a:moveTo>
                <a:lnTo>
                  <a:pt x="906244" y="0"/>
                </a:lnTo>
              </a:path>
            </a:pathLst>
          </a:custGeom>
          <a:noFill/>
          <a:ln cap="flat" cmpd="sng" w="28575">
            <a:solidFill>
              <a:srgbClr val="64DEC3"/>
            </a:solidFill>
            <a:prstDash val="solid"/>
            <a:round/>
            <a:headEnd len="sm" w="sm" type="none"/>
            <a:tailEnd len="sm" w="sm" type="none"/>
          </a:ln>
        </p:spPr>
      </p:sp>
      <p:sp>
        <p:nvSpPr>
          <p:cNvPr id="1851" name="Google Shape;1851;p57"/>
          <p:cNvSpPr/>
          <p:nvPr/>
        </p:nvSpPr>
        <p:spPr>
          <a:xfrm>
            <a:off x="10598748" y="6049393"/>
            <a:ext cx="104366" cy="93214"/>
          </a:xfrm>
          <a:custGeom>
            <a:rect b="b" l="l" r="r" t="t"/>
            <a:pathLst>
              <a:path extrusionOk="0" h="93214" w="104366">
                <a:moveTo>
                  <a:pt x="104366" y="46607"/>
                </a:moveTo>
                <a:lnTo>
                  <a:pt x="0" y="93214"/>
                </a:lnTo>
                <a:lnTo>
                  <a:pt x="0" y="0"/>
                </a:lnTo>
                <a:close/>
              </a:path>
            </a:pathLst>
          </a:custGeom>
          <a:solidFill>
            <a:srgbClr val="64DEC3"/>
          </a:solidFill>
          <a:ln cap="flat" cmpd="sng" w="19050">
            <a:solidFill>
              <a:srgbClr val="101A25"/>
            </a:solidFill>
            <a:prstDash val="solid"/>
            <a:round/>
            <a:headEnd len="sm" w="sm" type="none"/>
            <a:tailEnd len="sm" w="sm" type="none"/>
          </a:ln>
        </p:spPr>
      </p:sp>
      <p:sp>
        <p:nvSpPr>
          <p:cNvPr id="1852" name="Google Shape;1852;p57"/>
          <p:cNvSpPr/>
          <p:nvPr/>
        </p:nvSpPr>
        <p:spPr>
          <a:xfrm>
            <a:off x="3889186" y="4749061"/>
            <a:ext cx="238125" cy="238125"/>
          </a:xfrm>
          <a:prstGeom prst="ellipse">
            <a:avLst/>
          </a:prstGeom>
          <a:solidFill>
            <a:srgbClr val="293D4E"/>
          </a:solidFill>
          <a:ln cap="flat" cmpd="sng" w="12375">
            <a:solidFill>
              <a:srgbClr val="58718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3" name="Google Shape;1853;p57"/>
          <p:cNvSpPr/>
          <p:nvPr/>
        </p:nvSpPr>
        <p:spPr>
          <a:xfrm>
            <a:off x="5019287" y="4749061"/>
            <a:ext cx="238125" cy="238125"/>
          </a:xfrm>
          <a:prstGeom prst="ellipse">
            <a:avLst/>
          </a:prstGeom>
          <a:solidFill>
            <a:srgbClr val="293D4E"/>
          </a:solidFill>
          <a:ln cap="flat" cmpd="sng" w="12375">
            <a:solidFill>
              <a:srgbClr val="58718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4" name="Google Shape;1854;p57"/>
          <p:cNvSpPr/>
          <p:nvPr/>
        </p:nvSpPr>
        <p:spPr>
          <a:xfrm>
            <a:off x="6149389" y="4749061"/>
            <a:ext cx="238125" cy="238125"/>
          </a:xfrm>
          <a:prstGeom prst="ellipse">
            <a:avLst/>
          </a:prstGeom>
          <a:solidFill>
            <a:srgbClr val="293D4E"/>
          </a:solidFill>
          <a:ln cap="flat" cmpd="sng" w="12375">
            <a:solidFill>
              <a:srgbClr val="58718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5" name="Google Shape;1855;p57"/>
          <p:cNvSpPr/>
          <p:nvPr/>
        </p:nvSpPr>
        <p:spPr>
          <a:xfrm>
            <a:off x="7279491" y="4749061"/>
            <a:ext cx="238125" cy="238125"/>
          </a:xfrm>
          <a:prstGeom prst="ellipse">
            <a:avLst/>
          </a:prstGeom>
          <a:solidFill>
            <a:srgbClr val="293D4E"/>
          </a:solidFill>
          <a:ln cap="flat" cmpd="sng" w="12375">
            <a:solidFill>
              <a:srgbClr val="58718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6" name="Google Shape;1856;p57"/>
          <p:cNvSpPr/>
          <p:nvPr/>
        </p:nvSpPr>
        <p:spPr>
          <a:xfrm>
            <a:off x="8409593" y="3533762"/>
            <a:ext cx="238125" cy="238125"/>
          </a:xfrm>
          <a:prstGeom prst="ellipse">
            <a:avLst/>
          </a:prstGeom>
          <a:solidFill>
            <a:srgbClr val="694537"/>
          </a:solidFill>
          <a:ln cap="flat" cmpd="sng" w="12375">
            <a:solidFill>
              <a:srgbClr val="FF836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7" name="Google Shape;1857;p57"/>
          <p:cNvSpPr/>
          <p:nvPr/>
        </p:nvSpPr>
        <p:spPr>
          <a:xfrm>
            <a:off x="8409593" y="4749061"/>
            <a:ext cx="238125" cy="238125"/>
          </a:xfrm>
          <a:prstGeom prst="ellipse">
            <a:avLst/>
          </a:prstGeom>
          <a:solidFill>
            <a:srgbClr val="694537"/>
          </a:solidFill>
          <a:ln cap="flat" cmpd="sng" w="12375">
            <a:solidFill>
              <a:srgbClr val="FF836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8" name="Google Shape;1858;p57"/>
          <p:cNvSpPr/>
          <p:nvPr/>
        </p:nvSpPr>
        <p:spPr>
          <a:xfrm>
            <a:off x="9539695" y="2719388"/>
            <a:ext cx="238125" cy="238125"/>
          </a:xfrm>
          <a:prstGeom prst="ellipse">
            <a:avLst/>
          </a:prstGeom>
          <a:solidFill>
            <a:srgbClr val="694537"/>
          </a:solidFill>
          <a:ln cap="flat" cmpd="sng" w="12375">
            <a:solidFill>
              <a:srgbClr val="FF836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9" name="Google Shape;1859;p57"/>
          <p:cNvSpPr/>
          <p:nvPr/>
        </p:nvSpPr>
        <p:spPr>
          <a:xfrm>
            <a:off x="9539695" y="3533762"/>
            <a:ext cx="238125" cy="238125"/>
          </a:xfrm>
          <a:prstGeom prst="ellipse">
            <a:avLst/>
          </a:prstGeom>
          <a:solidFill>
            <a:srgbClr val="694537"/>
          </a:solidFill>
          <a:ln cap="flat" cmpd="sng" w="12375">
            <a:solidFill>
              <a:srgbClr val="FF836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0" name="Google Shape;1860;p57"/>
          <p:cNvSpPr/>
          <p:nvPr/>
        </p:nvSpPr>
        <p:spPr>
          <a:xfrm>
            <a:off x="9539695" y="4348137"/>
            <a:ext cx="238125" cy="238125"/>
          </a:xfrm>
          <a:prstGeom prst="ellipse">
            <a:avLst/>
          </a:prstGeom>
          <a:solidFill>
            <a:srgbClr val="694537"/>
          </a:solidFill>
          <a:ln cap="flat" cmpd="sng" w="12375">
            <a:solidFill>
              <a:srgbClr val="FF836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1" name="Google Shape;1861;p57"/>
          <p:cNvSpPr/>
          <p:nvPr/>
        </p:nvSpPr>
        <p:spPr>
          <a:xfrm>
            <a:off x="9539695" y="5162563"/>
            <a:ext cx="238125" cy="238125"/>
          </a:xfrm>
          <a:prstGeom prst="ellipse">
            <a:avLst/>
          </a:prstGeom>
          <a:solidFill>
            <a:srgbClr val="694537"/>
          </a:solidFill>
          <a:ln cap="flat" cmpd="sng" w="12375">
            <a:solidFill>
              <a:srgbClr val="FF836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2" name="Google Shape;1862;p57"/>
          <p:cNvSpPr/>
          <p:nvPr/>
        </p:nvSpPr>
        <p:spPr>
          <a:xfrm>
            <a:off x="8409593" y="5763947"/>
            <a:ext cx="238125" cy="238125"/>
          </a:xfrm>
          <a:prstGeom prst="ellipse">
            <a:avLst/>
          </a:prstGeom>
          <a:solidFill>
            <a:srgbClr val="215E51"/>
          </a:solidFill>
          <a:ln cap="flat" cmpd="sng" w="12375">
            <a:solidFill>
              <a:srgbClr val="58718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3" name="Google Shape;1863;p57"/>
          <p:cNvSpPr/>
          <p:nvPr/>
        </p:nvSpPr>
        <p:spPr>
          <a:xfrm>
            <a:off x="9539695" y="5976938"/>
            <a:ext cx="238125" cy="238125"/>
          </a:xfrm>
          <a:prstGeom prst="ellipse">
            <a:avLst/>
          </a:prstGeom>
          <a:solidFill>
            <a:srgbClr val="215E51"/>
          </a:solidFill>
          <a:ln cap="flat" cmpd="sng" w="12375">
            <a:solidFill>
              <a:srgbClr val="58718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4" name="Google Shape;1864;p57"/>
          <p:cNvSpPr/>
          <p:nvPr/>
        </p:nvSpPr>
        <p:spPr>
          <a:xfrm>
            <a:off x="10731689" y="5976938"/>
            <a:ext cx="238125" cy="238125"/>
          </a:xfrm>
          <a:prstGeom prst="ellipse">
            <a:avLst/>
          </a:prstGeom>
          <a:solidFill>
            <a:srgbClr val="215E51"/>
          </a:solidFill>
          <a:ln cap="flat" cmpd="sng" w="12375">
            <a:solidFill>
              <a:srgbClr val="64DEC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5" name="Google Shape;1865;p57"/>
          <p:cNvSpPr/>
          <p:nvPr/>
        </p:nvSpPr>
        <p:spPr>
          <a:xfrm>
            <a:off x="10731689" y="5953125"/>
            <a:ext cx="238125" cy="36195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F4F0E7"/>
              </a:buClr>
              <a:buSzPts val="1650"/>
              <a:buFont typeface="Arial"/>
              <a:buNone/>
            </a:pPr>
            <a:r>
              <a:rPr b="1" lang="en-US" sz="1650">
                <a:solidFill>
                  <a:srgbClr val="F4F0E7"/>
                </a:solidFill>
                <a:latin typeface="Arial"/>
                <a:ea typeface="Arial"/>
                <a:cs typeface="Arial"/>
                <a:sym typeface="Arial"/>
              </a:rPr>
              <a:t>e</a:t>
            </a:r>
            <a:endParaRPr/>
          </a:p>
        </p:txBody>
      </p:sp>
      <p:sp>
        <p:nvSpPr>
          <p:cNvPr id="1866" name="Google Shape;1866;p57"/>
          <p:cNvSpPr/>
          <p:nvPr/>
        </p:nvSpPr>
        <p:spPr>
          <a:xfrm>
            <a:off x="9858375" y="3181350"/>
            <a:ext cx="4476750" cy="6191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F836B"/>
              </a:buClr>
              <a:buSzPts val="2250"/>
              <a:buFont typeface="Arial"/>
              <a:buNone/>
            </a:pPr>
            <a:r>
              <a:rPr b="1" lang="en-US" sz="2250">
                <a:solidFill>
                  <a:srgbClr val="FF836B"/>
                </a:solidFill>
                <a:latin typeface="Arial"/>
                <a:ea typeface="Arial"/>
                <a:cs typeface="Arial"/>
                <a:sym typeface="Arial"/>
              </a:rPr>
              <a:t>Глобальный запрет</a:t>
            </a:r>
            <a:endParaRPr/>
          </a:p>
        </p:txBody>
      </p:sp>
      <p:sp>
        <p:nvSpPr>
          <p:cNvPr id="1867" name="Google Shape;1867;p57"/>
          <p:cNvSpPr/>
          <p:nvPr/>
        </p:nvSpPr>
        <p:spPr>
          <a:xfrm>
            <a:off x="838200" y="6372225"/>
            <a:ext cx="5619750" cy="904875"/>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64DEC3"/>
              </a:buClr>
              <a:buSzPts val="3600"/>
              <a:buFont typeface="Cambria Math"/>
              <a:buNone/>
            </a:pPr>
            <a:r>
              <a:rPr b="0" lang="en-US" sz="3600">
                <a:solidFill>
                  <a:srgbClr val="64DEC3"/>
                </a:solidFill>
                <a:latin typeface="Cambria Math"/>
                <a:ea typeface="Cambria Math"/>
                <a:cs typeface="Cambria Math"/>
                <a:sym typeface="Cambria Math"/>
              </a:rPr>
              <a:t>n = 20</a:t>
            </a:r>
            <a:endParaRPr/>
          </a:p>
        </p:txBody>
      </p:sp>
      <p:sp>
        <p:nvSpPr>
          <p:cNvPr id="1868" name="Google Shape;1868;p57"/>
          <p:cNvSpPr/>
          <p:nvPr/>
        </p:nvSpPr>
        <p:spPr>
          <a:xfrm>
            <a:off x="838200" y="7381875"/>
            <a:ext cx="13563600" cy="4762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800"/>
              <a:buFont typeface="Arial"/>
              <a:buNone/>
            </a:pPr>
            <a:r>
              <a:rPr b="0" lang="en-US" sz="1800">
                <a:solidFill>
                  <a:srgbClr val="A5B5C3"/>
                </a:solidFill>
                <a:latin typeface="Arial"/>
                <a:ea typeface="Arial"/>
                <a:cs typeface="Arial"/>
                <a:sym typeface="Arial"/>
              </a:rPr>
              <a:t>Глобальный запрет хвоста → откат к раннему затронутому уровню → пересчёт</a:t>
            </a:r>
            <a:endParaRPr/>
          </a:p>
        </p:txBody>
      </p:sp>
      <p:sp>
        <p:nvSpPr>
          <p:cNvPr id="1869" name="Google Shape;1869;p57"/>
          <p:cNvSpPr/>
          <p:nvPr/>
        </p:nvSpPr>
        <p:spPr>
          <a:xfrm>
            <a:off x="838200" y="7934325"/>
            <a:ext cx="13563600" cy="9525"/>
          </a:xfrm>
          <a:custGeom>
            <a:rect b="b" l="l" r="r" t="t"/>
            <a:pathLst>
              <a:path extrusionOk="0" h="9525" w="13563600">
                <a:moveTo>
                  <a:pt x="0" y="0"/>
                </a:moveTo>
                <a:lnTo>
                  <a:pt x="13563600" y="0"/>
                </a:lnTo>
              </a:path>
            </a:pathLst>
          </a:custGeom>
          <a:noFill/>
          <a:ln cap="flat" cmpd="sng" w="9525">
            <a:solidFill>
              <a:srgbClr val="354857"/>
            </a:solidFill>
            <a:prstDash val="solid"/>
            <a:round/>
            <a:headEnd len="sm" w="sm" type="none"/>
            <a:tailEnd len="sm" w="sm" type="none"/>
          </a:ln>
        </p:spPr>
      </p:sp>
      <p:sp>
        <p:nvSpPr>
          <p:cNvPr id="1870" name="Google Shape;1870;p57"/>
          <p:cNvSpPr/>
          <p:nvPr/>
        </p:nvSpPr>
        <p:spPr>
          <a:xfrm>
            <a:off x="3028950" y="4162425"/>
            <a:ext cx="4476750" cy="4286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2025"/>
              <a:buFont typeface="Arial"/>
              <a:buNone/>
            </a:pPr>
            <a:r>
              <a:rPr b="0" lang="en-US" sz="2025">
                <a:solidFill>
                  <a:srgbClr val="A5B5C3"/>
                </a:solidFill>
                <a:latin typeface="Arial"/>
                <a:ea typeface="Arial"/>
                <a:cs typeface="Arial"/>
                <a:sym typeface="Arial"/>
              </a:rPr>
              <a:t>Сохранённая часть дерева</a:t>
            </a:r>
            <a:endParaRPr/>
          </a:p>
        </p:txBody>
      </p:sp>
      <p:sp>
        <p:nvSpPr>
          <p:cNvPr id="1871" name="Google Shape;1871;p57"/>
          <p:cNvSpPr/>
          <p:nvPr/>
        </p:nvSpPr>
        <p:spPr>
          <a:xfrm>
            <a:off x="8524875" y="5505450"/>
            <a:ext cx="1143000" cy="9525"/>
          </a:xfrm>
          <a:custGeom>
            <a:rect b="b" l="l" r="r" t="t"/>
            <a:pathLst>
              <a:path extrusionOk="0" h="9525" w="1143000">
                <a:moveTo>
                  <a:pt x="1143000" y="0"/>
                </a:moveTo>
                <a:lnTo>
                  <a:pt x="0" y="0"/>
                </a:lnTo>
              </a:path>
            </a:pathLst>
          </a:custGeom>
          <a:noFill/>
          <a:ln cap="flat" cmpd="sng" w="28575">
            <a:solidFill>
              <a:srgbClr val="F6C86B"/>
            </a:solidFill>
            <a:prstDash val="solid"/>
            <a:round/>
            <a:headEnd len="sm" w="sm" type="none"/>
            <a:tailEnd len="sm" w="sm" type="none"/>
          </a:ln>
        </p:spPr>
      </p:sp>
      <p:sp>
        <p:nvSpPr>
          <p:cNvPr id="1872" name="Google Shape;1872;p57"/>
          <p:cNvSpPr/>
          <p:nvPr/>
        </p:nvSpPr>
        <p:spPr>
          <a:xfrm>
            <a:off x="8524875" y="5458843"/>
            <a:ext cx="104366" cy="93214"/>
          </a:xfrm>
          <a:custGeom>
            <a:rect b="b" l="l" r="r" t="t"/>
            <a:pathLst>
              <a:path extrusionOk="0" h="93214" w="104366">
                <a:moveTo>
                  <a:pt x="0" y="46607"/>
                </a:moveTo>
                <a:lnTo>
                  <a:pt x="104366" y="0"/>
                </a:lnTo>
                <a:lnTo>
                  <a:pt x="104366" y="93214"/>
                </a:lnTo>
                <a:close/>
              </a:path>
            </a:pathLst>
          </a:custGeom>
          <a:solidFill>
            <a:srgbClr val="F6C86B"/>
          </a:solidFill>
          <a:ln>
            <a:noFill/>
          </a:ln>
        </p:spPr>
      </p:sp>
      <p:sp>
        <p:nvSpPr>
          <p:cNvPr id="1873" name="Google Shape;1873;p57"/>
          <p:cNvSpPr/>
          <p:nvPr/>
        </p:nvSpPr>
        <p:spPr>
          <a:xfrm>
            <a:off x="10001250" y="5353050"/>
            <a:ext cx="4143375" cy="4572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6C86B"/>
              </a:buClr>
              <a:buSzPts val="2025"/>
              <a:buFont typeface="Arial"/>
              <a:buNone/>
            </a:pPr>
            <a:r>
              <a:rPr b="1" lang="en-US" sz="2025">
                <a:solidFill>
                  <a:srgbClr val="F6C86B"/>
                </a:solidFill>
                <a:latin typeface="Arial"/>
                <a:ea typeface="Arial"/>
                <a:cs typeface="Arial"/>
                <a:sym typeface="Arial"/>
              </a:rPr>
              <a:t>Откат к уровню i′</a:t>
            </a:r>
            <a:endParaRPr/>
          </a:p>
        </p:txBody>
      </p:sp>
      <p:sp>
        <p:nvSpPr>
          <p:cNvPr id="1874" name="Google Shape;1874;p57"/>
          <p:cNvSpPr/>
          <p:nvPr/>
        </p:nvSpPr>
        <p:spPr>
          <a:xfrm>
            <a:off x="13620750" y="8039100"/>
            <a:ext cx="781050" cy="333375"/>
          </a:xfrm>
          <a:prstGeom prst="rect">
            <a:avLst/>
          </a:prstGeom>
          <a:noFill/>
          <a:ln>
            <a:noFill/>
          </a:ln>
        </p:spPr>
        <p:txBody>
          <a:bodyPr anchorCtr="0" anchor="t" bIns="0" lIns="0" spcFirstLastPara="1" rIns="0" wrap="square" tIns="0">
            <a:noAutofit/>
          </a:bodyPr>
          <a:lstStyle/>
          <a:p>
            <a:pPr indent="0" lvl="0" marL="0" marR="0" rtl="0" algn="r">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53</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A25"/>
        </a:solidFill>
      </p:bgPr>
    </p:bg>
    <p:spTree>
      <p:nvGrpSpPr>
        <p:cNvPr id="1879" name="Shape 1879"/>
        <p:cNvGrpSpPr/>
        <p:nvPr/>
      </p:nvGrpSpPr>
      <p:grpSpPr>
        <a:xfrm>
          <a:off x="0" y="0"/>
          <a:ext cx="0" cy="0"/>
          <a:chOff x="0" y="0"/>
          <a:chExt cx="0" cy="0"/>
        </a:xfrm>
      </p:grpSpPr>
      <p:sp>
        <p:nvSpPr>
          <p:cNvPr id="1880" name="Google Shape;1880;p58"/>
          <p:cNvSpPr/>
          <p:nvPr/>
        </p:nvSpPr>
        <p:spPr>
          <a:xfrm>
            <a:off x="838200" y="428625"/>
            <a:ext cx="13239750" cy="2857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350"/>
              <a:buFont typeface="Arial"/>
              <a:buNone/>
            </a:pPr>
            <a:r>
              <a:rPr b="1" lang="en-US" sz="1350">
                <a:solidFill>
                  <a:srgbClr val="A5B5C3"/>
                </a:solidFill>
                <a:latin typeface="Arial"/>
                <a:ea typeface="Arial"/>
                <a:cs typeface="Arial"/>
                <a:sym typeface="Arial"/>
              </a:rPr>
              <a:t>ПОИСК: ПЕРЕЖИВАТЬ ОШИБКИ ОЦЕНКИ</a:t>
            </a:r>
            <a:endParaRPr/>
          </a:p>
        </p:txBody>
      </p:sp>
      <p:sp>
        <p:nvSpPr>
          <p:cNvPr id="1881" name="Google Shape;1881;p58"/>
          <p:cNvSpPr/>
          <p:nvPr/>
        </p:nvSpPr>
        <p:spPr>
          <a:xfrm>
            <a:off x="838200" y="1028700"/>
            <a:ext cx="13563600" cy="1295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3900"/>
              <a:buFont typeface="Arial"/>
              <a:buNone/>
            </a:pPr>
            <a:r>
              <a:rPr b="1" lang="en-US" sz="3900">
                <a:solidFill>
                  <a:srgbClr val="F4F0E7"/>
                </a:solidFill>
                <a:latin typeface="Arial"/>
                <a:ea typeface="Arial"/>
                <a:cs typeface="Arial"/>
                <a:sym typeface="Arial"/>
              </a:rPr>
              <a:t>На 3×3×3 помогают оба изменения поиска</a:t>
            </a:r>
            <a:endParaRPr/>
          </a:p>
        </p:txBody>
      </p:sp>
      <p:sp>
        <p:nvSpPr>
          <p:cNvPr id="1882" name="Google Shape;1882;p58"/>
          <p:cNvSpPr/>
          <p:nvPr/>
        </p:nvSpPr>
        <p:spPr>
          <a:xfrm>
            <a:off x="838200" y="7381875"/>
            <a:ext cx="13563600" cy="4762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800"/>
              <a:buFont typeface="Arial"/>
              <a:buNone/>
            </a:pPr>
            <a:r>
              <a:rPr b="0" lang="en-US" sz="1800">
                <a:solidFill>
                  <a:srgbClr val="A5B5C3"/>
                </a:solidFill>
                <a:latin typeface="Arial"/>
                <a:ea typeface="Arial"/>
                <a:cs typeface="Arial"/>
                <a:sym typeface="Arial"/>
              </a:rPr>
              <a:t>82 задачи · MLP + БД</a:t>
            </a:r>
            <a:endParaRPr/>
          </a:p>
        </p:txBody>
      </p:sp>
      <p:sp>
        <p:nvSpPr>
          <p:cNvPr id="1883" name="Google Shape;1883;p58"/>
          <p:cNvSpPr/>
          <p:nvPr/>
        </p:nvSpPr>
        <p:spPr>
          <a:xfrm>
            <a:off x="838200" y="7934325"/>
            <a:ext cx="13563600" cy="9525"/>
          </a:xfrm>
          <a:custGeom>
            <a:rect b="b" l="l" r="r" t="t"/>
            <a:pathLst>
              <a:path extrusionOk="0" h="9525" w="13563600">
                <a:moveTo>
                  <a:pt x="0" y="0"/>
                </a:moveTo>
                <a:lnTo>
                  <a:pt x="13563600" y="0"/>
                </a:lnTo>
              </a:path>
            </a:pathLst>
          </a:custGeom>
          <a:noFill/>
          <a:ln cap="flat" cmpd="sng" w="9525">
            <a:solidFill>
              <a:srgbClr val="CCD4D7"/>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p>
        </p:txBody>
      </p:sp>
      <p:pic>
        <p:nvPicPr>
          <p:cNvPr id="1884" name="Google Shape;1884;p58"/>
          <p:cNvPicPr preferRelativeResize="0"/>
          <p:nvPr/>
        </p:nvPicPr>
        <p:blipFill rotWithShape="1">
          <a:blip r:embed="rId3">
            <a:alphaModFix/>
          </a:blip>
          <a:srcRect b="0" l="0" r="0" t="0"/>
          <a:stretch/>
        </p:blipFill>
        <p:spPr>
          <a:xfrm>
            <a:off x="838200" y="2362200"/>
            <a:ext cx="4905375" cy="4905375"/>
          </a:xfrm>
          <a:prstGeom prst="rect">
            <a:avLst/>
          </a:prstGeom>
          <a:noFill/>
          <a:ln>
            <a:noFill/>
          </a:ln>
        </p:spPr>
      </p:pic>
      <p:sp>
        <p:nvSpPr>
          <p:cNvPr id="1885" name="Google Shape;1885;p58"/>
          <p:cNvSpPr/>
          <p:nvPr/>
        </p:nvSpPr>
        <p:spPr>
          <a:xfrm>
            <a:off x="7143750" y="3438525"/>
            <a:ext cx="171450" cy="171450"/>
          </a:xfrm>
          <a:prstGeom prst="rect">
            <a:avLst/>
          </a:prstGeom>
          <a:solidFill>
            <a:srgbClr val="00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6" name="Google Shape;1886;p58"/>
          <p:cNvSpPr/>
          <p:nvPr/>
        </p:nvSpPr>
        <p:spPr>
          <a:xfrm>
            <a:off x="7477125" y="3333750"/>
            <a:ext cx="6858000" cy="7905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2100"/>
              <a:buFont typeface="Arial"/>
              <a:buNone/>
            </a:pPr>
            <a:r>
              <a:rPr b="0" lang="en-US" sz="2100">
                <a:solidFill>
                  <a:srgbClr val="F4F0E7"/>
                </a:solidFill>
                <a:latin typeface="Arial"/>
                <a:ea typeface="Arial"/>
                <a:cs typeface="Arial"/>
                <a:sym typeface="Arial"/>
              </a:rPr>
              <a:t>ЛП — Beam Search</a:t>
            </a:r>
            <a:endParaRPr/>
          </a:p>
        </p:txBody>
      </p:sp>
      <p:sp>
        <p:nvSpPr>
          <p:cNvPr id="1887" name="Google Shape;1887;p58"/>
          <p:cNvSpPr/>
          <p:nvPr/>
        </p:nvSpPr>
        <p:spPr>
          <a:xfrm>
            <a:off x="7143750" y="4391025"/>
            <a:ext cx="171450" cy="171450"/>
          </a:xfrm>
          <a:prstGeom prst="rect">
            <a:avLst/>
          </a:prstGeom>
          <a:solidFill>
            <a:srgbClr val="00FF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8" name="Google Shape;1888;p58"/>
          <p:cNvSpPr/>
          <p:nvPr/>
        </p:nvSpPr>
        <p:spPr>
          <a:xfrm>
            <a:off x="7477125" y="4286250"/>
            <a:ext cx="6858000" cy="7905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2100"/>
              <a:buFont typeface="Arial"/>
              <a:buNone/>
            </a:pPr>
            <a:r>
              <a:rPr b="0" lang="en-US" sz="2100">
                <a:solidFill>
                  <a:srgbClr val="F4F0E7"/>
                </a:solidFill>
                <a:latin typeface="Arial"/>
                <a:ea typeface="Arial"/>
                <a:cs typeface="Arial"/>
                <a:sym typeface="Arial"/>
              </a:rPr>
              <a:t>ЛП-БП — локальный запрет повторов</a:t>
            </a:r>
            <a:endParaRPr/>
          </a:p>
        </p:txBody>
      </p:sp>
      <p:sp>
        <p:nvSpPr>
          <p:cNvPr id="1889" name="Google Shape;1889;p58"/>
          <p:cNvSpPr/>
          <p:nvPr/>
        </p:nvSpPr>
        <p:spPr>
          <a:xfrm>
            <a:off x="7143750" y="5343525"/>
            <a:ext cx="171450" cy="171450"/>
          </a:xfrm>
          <a:prstGeom prst="rect">
            <a:avLst/>
          </a:pr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0" name="Google Shape;1890;p58"/>
          <p:cNvSpPr/>
          <p:nvPr/>
        </p:nvSpPr>
        <p:spPr>
          <a:xfrm>
            <a:off x="7477125" y="5238750"/>
            <a:ext cx="6858000" cy="7905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2100"/>
              <a:buFont typeface="Arial"/>
              <a:buNone/>
            </a:pPr>
            <a:r>
              <a:rPr b="0" lang="en-US" sz="2100">
                <a:solidFill>
                  <a:srgbClr val="F4F0E7"/>
                </a:solidFill>
                <a:latin typeface="Arial"/>
                <a:ea typeface="Arial"/>
                <a:cs typeface="Arial"/>
                <a:sym typeface="Arial"/>
              </a:rPr>
              <a:t>ЛП-БП+П — запрет и повторные попытки</a:t>
            </a:r>
            <a:endParaRPr/>
          </a:p>
        </p:txBody>
      </p:sp>
      <p:sp>
        <p:nvSpPr>
          <p:cNvPr id="1891" name="Google Shape;1891;p58"/>
          <p:cNvSpPr/>
          <p:nvPr/>
        </p:nvSpPr>
        <p:spPr>
          <a:xfrm>
            <a:off x="13620750" y="8039100"/>
            <a:ext cx="781050" cy="333375"/>
          </a:xfrm>
          <a:prstGeom prst="rect">
            <a:avLst/>
          </a:prstGeom>
          <a:noFill/>
          <a:ln>
            <a:noFill/>
          </a:ln>
        </p:spPr>
        <p:txBody>
          <a:bodyPr anchorCtr="0" anchor="t" bIns="0" lIns="0" spcFirstLastPara="1" rIns="0" wrap="square" tIns="0">
            <a:noAutofit/>
          </a:bodyPr>
          <a:lstStyle/>
          <a:p>
            <a:pPr indent="0" lvl="0" marL="0" marR="0" rtl="0" algn="r">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54</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A25"/>
        </a:solidFill>
      </p:bgPr>
    </p:bg>
    <p:spTree>
      <p:nvGrpSpPr>
        <p:cNvPr id="1896" name="Shape 1896"/>
        <p:cNvGrpSpPr/>
        <p:nvPr/>
      </p:nvGrpSpPr>
      <p:grpSpPr>
        <a:xfrm>
          <a:off x="0" y="0"/>
          <a:ext cx="0" cy="0"/>
          <a:chOff x="0" y="0"/>
          <a:chExt cx="0" cy="0"/>
        </a:xfrm>
      </p:grpSpPr>
      <p:sp>
        <p:nvSpPr>
          <p:cNvPr id="1897" name="Google Shape;1897;p59"/>
          <p:cNvSpPr/>
          <p:nvPr/>
        </p:nvSpPr>
        <p:spPr>
          <a:xfrm>
            <a:off x="838200" y="428625"/>
            <a:ext cx="13239750" cy="2857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350"/>
              <a:buFont typeface="Arial"/>
              <a:buNone/>
            </a:pPr>
            <a:r>
              <a:rPr b="1" lang="en-US" sz="1350">
                <a:solidFill>
                  <a:srgbClr val="A5B5C3"/>
                </a:solidFill>
                <a:latin typeface="Arial"/>
                <a:ea typeface="Arial"/>
                <a:cs typeface="Arial"/>
                <a:sym typeface="Arial"/>
              </a:rPr>
              <a:t>ПОИСК: ПЕРЕЖИВАТЬ ОШИБКИ ОЦЕНКИ</a:t>
            </a:r>
            <a:endParaRPr/>
          </a:p>
        </p:txBody>
      </p:sp>
      <p:sp>
        <p:nvSpPr>
          <p:cNvPr id="1898" name="Google Shape;1898;p59"/>
          <p:cNvSpPr/>
          <p:nvPr/>
        </p:nvSpPr>
        <p:spPr>
          <a:xfrm>
            <a:off x="838200" y="1028700"/>
            <a:ext cx="13563600" cy="1295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3900"/>
              <a:buFont typeface="Arial"/>
              <a:buNone/>
            </a:pPr>
            <a:r>
              <a:rPr b="1" lang="en-US" sz="3900">
                <a:solidFill>
                  <a:srgbClr val="F4F0E7"/>
                </a:solidFill>
                <a:latin typeface="Arial"/>
                <a:ea typeface="Arial"/>
                <a:cs typeface="Arial"/>
                <a:sym typeface="Arial"/>
              </a:rPr>
              <a:t>На 4×4×4 особенно важны повторные попытки</a:t>
            </a:r>
            <a:endParaRPr/>
          </a:p>
        </p:txBody>
      </p:sp>
      <p:sp>
        <p:nvSpPr>
          <p:cNvPr id="1899" name="Google Shape;1899;p59"/>
          <p:cNvSpPr/>
          <p:nvPr/>
        </p:nvSpPr>
        <p:spPr>
          <a:xfrm>
            <a:off x="838200" y="7381875"/>
            <a:ext cx="13563600" cy="4762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800"/>
              <a:buFont typeface="Arial"/>
              <a:buNone/>
            </a:pPr>
            <a:r>
              <a:rPr b="0" lang="en-US" sz="1800">
                <a:solidFill>
                  <a:srgbClr val="A5B5C3"/>
                </a:solidFill>
                <a:latin typeface="Arial"/>
                <a:ea typeface="Arial"/>
                <a:cs typeface="Arial"/>
                <a:sym typeface="Arial"/>
              </a:rPr>
              <a:t>43 задачи · MLP + БД</a:t>
            </a:r>
            <a:endParaRPr/>
          </a:p>
        </p:txBody>
      </p:sp>
      <p:sp>
        <p:nvSpPr>
          <p:cNvPr id="1900" name="Google Shape;1900;p59"/>
          <p:cNvSpPr/>
          <p:nvPr/>
        </p:nvSpPr>
        <p:spPr>
          <a:xfrm>
            <a:off x="838200" y="7934325"/>
            <a:ext cx="13563600" cy="9525"/>
          </a:xfrm>
          <a:custGeom>
            <a:rect b="b" l="l" r="r" t="t"/>
            <a:pathLst>
              <a:path extrusionOk="0" h="9525" w="13563600">
                <a:moveTo>
                  <a:pt x="0" y="0"/>
                </a:moveTo>
                <a:lnTo>
                  <a:pt x="13563600" y="0"/>
                </a:lnTo>
              </a:path>
            </a:pathLst>
          </a:custGeom>
          <a:noFill/>
          <a:ln cap="flat" cmpd="sng" w="9525">
            <a:solidFill>
              <a:srgbClr val="CCD4D7"/>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p>
        </p:txBody>
      </p:sp>
      <p:pic>
        <p:nvPicPr>
          <p:cNvPr id="1901" name="Google Shape;1901;p59"/>
          <p:cNvPicPr preferRelativeResize="0"/>
          <p:nvPr/>
        </p:nvPicPr>
        <p:blipFill rotWithShape="1">
          <a:blip r:embed="rId3">
            <a:alphaModFix/>
          </a:blip>
          <a:srcRect b="0" l="0" r="0" t="0"/>
          <a:stretch/>
        </p:blipFill>
        <p:spPr>
          <a:xfrm>
            <a:off x="9496425" y="2362200"/>
            <a:ext cx="4905375" cy="4905375"/>
          </a:xfrm>
          <a:prstGeom prst="rect">
            <a:avLst/>
          </a:prstGeom>
          <a:noFill/>
          <a:ln>
            <a:noFill/>
          </a:ln>
        </p:spPr>
      </p:pic>
      <p:sp>
        <p:nvSpPr>
          <p:cNvPr id="1902" name="Google Shape;1902;p59"/>
          <p:cNvSpPr/>
          <p:nvPr/>
        </p:nvSpPr>
        <p:spPr>
          <a:xfrm>
            <a:off x="838200" y="3438525"/>
            <a:ext cx="171450" cy="171450"/>
          </a:xfrm>
          <a:prstGeom prst="rect">
            <a:avLst/>
          </a:prstGeom>
          <a:solidFill>
            <a:srgbClr val="00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3" name="Google Shape;1903;p59"/>
          <p:cNvSpPr/>
          <p:nvPr/>
        </p:nvSpPr>
        <p:spPr>
          <a:xfrm>
            <a:off x="1171575" y="3333750"/>
            <a:ext cx="6858000" cy="7905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2100"/>
              <a:buFont typeface="Arial"/>
              <a:buNone/>
            </a:pPr>
            <a:r>
              <a:rPr b="0" lang="en-US" sz="2100">
                <a:solidFill>
                  <a:srgbClr val="F4F0E7"/>
                </a:solidFill>
                <a:latin typeface="Arial"/>
                <a:ea typeface="Arial"/>
                <a:cs typeface="Arial"/>
                <a:sym typeface="Arial"/>
              </a:rPr>
              <a:t>ЛП — Beam Search</a:t>
            </a:r>
            <a:endParaRPr/>
          </a:p>
        </p:txBody>
      </p:sp>
      <p:sp>
        <p:nvSpPr>
          <p:cNvPr id="1904" name="Google Shape;1904;p59"/>
          <p:cNvSpPr/>
          <p:nvPr/>
        </p:nvSpPr>
        <p:spPr>
          <a:xfrm>
            <a:off x="838200" y="4391025"/>
            <a:ext cx="171450" cy="171450"/>
          </a:xfrm>
          <a:prstGeom prst="rect">
            <a:avLst/>
          </a:prstGeom>
          <a:solidFill>
            <a:srgbClr val="00FF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5" name="Google Shape;1905;p59"/>
          <p:cNvSpPr/>
          <p:nvPr/>
        </p:nvSpPr>
        <p:spPr>
          <a:xfrm>
            <a:off x="1171575" y="4286250"/>
            <a:ext cx="6858000" cy="7905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2100"/>
              <a:buFont typeface="Arial"/>
              <a:buNone/>
            </a:pPr>
            <a:r>
              <a:rPr b="0" lang="en-US" sz="2100">
                <a:solidFill>
                  <a:srgbClr val="F4F0E7"/>
                </a:solidFill>
                <a:latin typeface="Arial"/>
                <a:ea typeface="Arial"/>
                <a:cs typeface="Arial"/>
                <a:sym typeface="Arial"/>
              </a:rPr>
              <a:t>ЛП-БП — локальный запрет повторов</a:t>
            </a:r>
            <a:endParaRPr/>
          </a:p>
        </p:txBody>
      </p:sp>
      <p:sp>
        <p:nvSpPr>
          <p:cNvPr id="1906" name="Google Shape;1906;p59"/>
          <p:cNvSpPr/>
          <p:nvPr/>
        </p:nvSpPr>
        <p:spPr>
          <a:xfrm>
            <a:off x="838200" y="5343525"/>
            <a:ext cx="171450" cy="171450"/>
          </a:xfrm>
          <a:prstGeom prst="rect">
            <a:avLst/>
          </a:prstGeom>
          <a:solidFill>
            <a:srgbClr val="FF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7" name="Google Shape;1907;p59"/>
          <p:cNvSpPr/>
          <p:nvPr/>
        </p:nvSpPr>
        <p:spPr>
          <a:xfrm>
            <a:off x="1171575" y="5238750"/>
            <a:ext cx="6858000" cy="7905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2100"/>
              <a:buFont typeface="Arial"/>
              <a:buNone/>
            </a:pPr>
            <a:r>
              <a:rPr b="0" lang="en-US" sz="2100">
                <a:solidFill>
                  <a:srgbClr val="F4F0E7"/>
                </a:solidFill>
                <a:latin typeface="Arial"/>
                <a:ea typeface="Arial"/>
                <a:cs typeface="Arial"/>
                <a:sym typeface="Arial"/>
              </a:rPr>
              <a:t>ЛП-БП+П — запрет и повторные попытки</a:t>
            </a:r>
            <a:endParaRPr/>
          </a:p>
        </p:txBody>
      </p:sp>
      <p:sp>
        <p:nvSpPr>
          <p:cNvPr id="1908" name="Google Shape;1908;p59"/>
          <p:cNvSpPr/>
          <p:nvPr/>
        </p:nvSpPr>
        <p:spPr>
          <a:xfrm>
            <a:off x="13620750" y="8039100"/>
            <a:ext cx="781050" cy="333375"/>
          </a:xfrm>
          <a:prstGeom prst="rect">
            <a:avLst/>
          </a:prstGeom>
          <a:noFill/>
          <a:ln>
            <a:noFill/>
          </a:ln>
        </p:spPr>
        <p:txBody>
          <a:bodyPr anchorCtr="0" anchor="t" bIns="0" lIns="0" spcFirstLastPara="1" rIns="0" wrap="square" tIns="0">
            <a:noAutofit/>
          </a:bodyPr>
          <a:lstStyle/>
          <a:p>
            <a:pPr indent="0" lvl="0" marL="0" marR="0" rtl="0" algn="r">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55</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A25"/>
        </a:solidFill>
      </p:bgPr>
    </p:bg>
    <p:spTree>
      <p:nvGrpSpPr>
        <p:cNvPr id="1913" name="Shape 1913"/>
        <p:cNvGrpSpPr/>
        <p:nvPr/>
      </p:nvGrpSpPr>
      <p:grpSpPr>
        <a:xfrm>
          <a:off x="0" y="0"/>
          <a:ext cx="0" cy="0"/>
          <a:chOff x="0" y="0"/>
          <a:chExt cx="0" cy="0"/>
        </a:xfrm>
      </p:grpSpPr>
      <p:sp>
        <p:nvSpPr>
          <p:cNvPr id="1914" name="Google Shape;1914;p60"/>
          <p:cNvSpPr/>
          <p:nvPr/>
        </p:nvSpPr>
        <p:spPr>
          <a:xfrm>
            <a:off x="838200" y="428625"/>
            <a:ext cx="13239750" cy="2857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350"/>
              <a:buFont typeface="Arial"/>
              <a:buNone/>
            </a:pPr>
            <a:r>
              <a:rPr b="1" lang="en-US" sz="1350">
                <a:solidFill>
                  <a:srgbClr val="A5B5C3"/>
                </a:solidFill>
                <a:latin typeface="Arial"/>
                <a:ea typeface="Arial"/>
                <a:cs typeface="Arial"/>
                <a:sym typeface="Arial"/>
              </a:rPr>
              <a:t>ПОИСК: ПЕРЕЖИВАТЬ ОШИБКИ ОЦЕНКИ</a:t>
            </a:r>
            <a:endParaRPr/>
          </a:p>
        </p:txBody>
      </p:sp>
      <p:sp>
        <p:nvSpPr>
          <p:cNvPr id="1915" name="Google Shape;1915;p60"/>
          <p:cNvSpPr/>
          <p:nvPr/>
        </p:nvSpPr>
        <p:spPr>
          <a:xfrm>
            <a:off x="838200" y="1028700"/>
            <a:ext cx="13563600" cy="1295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3900"/>
              <a:buFont typeface="Arial"/>
              <a:buNone/>
            </a:pPr>
            <a:r>
              <a:rPr b="1" lang="en-US" sz="3900">
                <a:solidFill>
                  <a:srgbClr val="F4F0E7"/>
                </a:solidFill>
                <a:latin typeface="Arial"/>
                <a:ea typeface="Arial"/>
                <a:cs typeface="Arial"/>
                <a:sym typeface="Arial"/>
              </a:rPr>
              <a:t>На 5×5×5 снова помогают оба механизма</a:t>
            </a:r>
            <a:endParaRPr/>
          </a:p>
        </p:txBody>
      </p:sp>
      <p:sp>
        <p:nvSpPr>
          <p:cNvPr id="1916" name="Google Shape;1916;p60"/>
          <p:cNvSpPr/>
          <p:nvPr/>
        </p:nvSpPr>
        <p:spPr>
          <a:xfrm>
            <a:off x="838200" y="7381875"/>
            <a:ext cx="13563600" cy="4762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800"/>
              <a:buFont typeface="Arial"/>
              <a:buNone/>
            </a:pPr>
            <a:r>
              <a:rPr b="0" lang="en-US" sz="1800">
                <a:solidFill>
                  <a:srgbClr val="A5B5C3"/>
                </a:solidFill>
                <a:latin typeface="Arial"/>
                <a:ea typeface="Arial"/>
                <a:cs typeface="Arial"/>
                <a:sym typeface="Arial"/>
              </a:rPr>
              <a:t>19 задач · MLP + БД</a:t>
            </a:r>
            <a:endParaRPr/>
          </a:p>
        </p:txBody>
      </p:sp>
      <p:sp>
        <p:nvSpPr>
          <p:cNvPr id="1917" name="Google Shape;1917;p60"/>
          <p:cNvSpPr/>
          <p:nvPr/>
        </p:nvSpPr>
        <p:spPr>
          <a:xfrm>
            <a:off x="838200" y="7934325"/>
            <a:ext cx="13563600" cy="9525"/>
          </a:xfrm>
          <a:custGeom>
            <a:rect b="b" l="l" r="r" t="t"/>
            <a:pathLst>
              <a:path extrusionOk="0" h="9525" w="13563600">
                <a:moveTo>
                  <a:pt x="0" y="0"/>
                </a:moveTo>
                <a:lnTo>
                  <a:pt x="13563600" y="0"/>
                </a:lnTo>
              </a:path>
            </a:pathLst>
          </a:custGeom>
          <a:noFill/>
          <a:ln cap="flat" cmpd="sng" w="9525">
            <a:solidFill>
              <a:srgbClr val="CCD4D7"/>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p>
        </p:txBody>
      </p:sp>
      <p:pic>
        <p:nvPicPr>
          <p:cNvPr id="1918" name="Google Shape;1918;p60"/>
          <p:cNvPicPr preferRelativeResize="0"/>
          <p:nvPr/>
        </p:nvPicPr>
        <p:blipFill rotWithShape="1">
          <a:blip r:embed="rId3">
            <a:alphaModFix/>
          </a:blip>
          <a:srcRect b="0" l="0" r="0" t="0"/>
          <a:stretch/>
        </p:blipFill>
        <p:spPr>
          <a:xfrm>
            <a:off x="5381625" y="2476500"/>
            <a:ext cx="4476750" cy="4476750"/>
          </a:xfrm>
          <a:prstGeom prst="rect">
            <a:avLst/>
          </a:prstGeom>
          <a:noFill/>
          <a:ln>
            <a:noFill/>
          </a:ln>
        </p:spPr>
      </p:pic>
      <p:sp>
        <p:nvSpPr>
          <p:cNvPr id="1919" name="Google Shape;1919;p60"/>
          <p:cNvSpPr/>
          <p:nvPr/>
        </p:nvSpPr>
        <p:spPr>
          <a:xfrm>
            <a:off x="838200" y="7010400"/>
            <a:ext cx="4476750" cy="3619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ЛП — Beam Search</a:t>
            </a:r>
            <a:endParaRPr/>
          </a:p>
        </p:txBody>
      </p:sp>
      <p:sp>
        <p:nvSpPr>
          <p:cNvPr id="1920" name="Google Shape;1920;p60"/>
          <p:cNvSpPr/>
          <p:nvPr/>
        </p:nvSpPr>
        <p:spPr>
          <a:xfrm>
            <a:off x="5381625" y="7010400"/>
            <a:ext cx="4476750" cy="3619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ЛП-БП — локальный запрет повторов</a:t>
            </a:r>
            <a:endParaRPr/>
          </a:p>
        </p:txBody>
      </p:sp>
      <p:sp>
        <p:nvSpPr>
          <p:cNvPr id="1921" name="Google Shape;1921;p60"/>
          <p:cNvSpPr/>
          <p:nvPr/>
        </p:nvSpPr>
        <p:spPr>
          <a:xfrm>
            <a:off x="9925050" y="7010400"/>
            <a:ext cx="4476750" cy="3619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ЛП-БП+П — запрет и повторные попытки</a:t>
            </a:r>
            <a:endParaRPr/>
          </a:p>
        </p:txBody>
      </p:sp>
      <p:sp>
        <p:nvSpPr>
          <p:cNvPr id="1922" name="Google Shape;1922;p60"/>
          <p:cNvSpPr/>
          <p:nvPr/>
        </p:nvSpPr>
        <p:spPr>
          <a:xfrm>
            <a:off x="13620750" y="8039100"/>
            <a:ext cx="781050" cy="333375"/>
          </a:xfrm>
          <a:prstGeom prst="rect">
            <a:avLst/>
          </a:prstGeom>
          <a:noFill/>
          <a:ln>
            <a:noFill/>
          </a:ln>
        </p:spPr>
        <p:txBody>
          <a:bodyPr anchorCtr="0" anchor="t" bIns="0" lIns="0" spcFirstLastPara="1" rIns="0" wrap="square" tIns="0">
            <a:noAutofit/>
          </a:bodyPr>
          <a:lstStyle/>
          <a:p>
            <a:pPr indent="0" lvl="0" marL="0" marR="0" rtl="0" algn="r">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56</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A25"/>
        </a:solidFill>
      </p:bgPr>
    </p:bg>
    <p:spTree>
      <p:nvGrpSpPr>
        <p:cNvPr id="1927" name="Shape 1927"/>
        <p:cNvGrpSpPr/>
        <p:nvPr/>
      </p:nvGrpSpPr>
      <p:grpSpPr>
        <a:xfrm>
          <a:off x="0" y="0"/>
          <a:ext cx="0" cy="0"/>
          <a:chOff x="0" y="0"/>
          <a:chExt cx="0" cy="0"/>
        </a:xfrm>
      </p:grpSpPr>
      <p:sp>
        <p:nvSpPr>
          <p:cNvPr id="1928" name="Google Shape;1928;p61"/>
          <p:cNvSpPr/>
          <p:nvPr/>
        </p:nvSpPr>
        <p:spPr>
          <a:xfrm>
            <a:off x="838200" y="428625"/>
            <a:ext cx="13239750" cy="2857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350"/>
              <a:buFont typeface="Arial"/>
              <a:buNone/>
            </a:pPr>
            <a:r>
              <a:rPr b="1" lang="en-US" sz="1350">
                <a:solidFill>
                  <a:srgbClr val="A5B5C3"/>
                </a:solidFill>
                <a:latin typeface="Arial"/>
                <a:ea typeface="Arial"/>
                <a:cs typeface="Arial"/>
                <a:sym typeface="Arial"/>
              </a:rPr>
              <a:t>РЕЗУЛЬТАТ ВСЕЙ СИСТЕМЫ</a:t>
            </a:r>
            <a:endParaRPr/>
          </a:p>
        </p:txBody>
      </p:sp>
      <p:sp>
        <p:nvSpPr>
          <p:cNvPr id="1929" name="Google Shape;1929;p61"/>
          <p:cNvSpPr/>
          <p:nvPr/>
        </p:nvSpPr>
        <p:spPr>
          <a:xfrm>
            <a:off x="838200" y="1028700"/>
            <a:ext cx="13563600" cy="1295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3900"/>
              <a:buFont typeface="Arial"/>
              <a:buNone/>
            </a:pPr>
            <a:r>
              <a:rPr b="1" lang="en-US" sz="3900">
                <a:solidFill>
                  <a:srgbClr val="F4F0E7"/>
                </a:solidFill>
                <a:latin typeface="Arial"/>
                <a:ea typeface="Arial"/>
                <a:cs typeface="Arial"/>
                <a:sym typeface="Arial"/>
              </a:rPr>
              <a:t>ECayleyPy соединяет данные, модель и поиск</a:t>
            </a:r>
            <a:endParaRPr/>
          </a:p>
        </p:txBody>
      </p:sp>
      <p:sp>
        <p:nvSpPr>
          <p:cNvPr id="1930" name="Google Shape;1930;p61"/>
          <p:cNvSpPr/>
          <p:nvPr/>
        </p:nvSpPr>
        <p:spPr>
          <a:xfrm>
            <a:off x="838200" y="7381875"/>
            <a:ext cx="13563600" cy="4762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800"/>
              <a:buFont typeface="Arial"/>
              <a:buNone/>
            </a:pPr>
            <a:r>
              <a:rPr b="0" lang="en-US" sz="1800">
                <a:solidFill>
                  <a:srgbClr val="A5B5C3"/>
                </a:solidFill>
                <a:latin typeface="Arial"/>
                <a:ea typeface="Arial"/>
                <a:cs typeface="Arial"/>
                <a:sym typeface="Arial"/>
              </a:rPr>
              <a:t>Базовая конфигурация: одна MLP + новые блуждания + обычный Beam Search</a:t>
            </a:r>
            <a:endParaRPr/>
          </a:p>
        </p:txBody>
      </p:sp>
      <p:sp>
        <p:nvSpPr>
          <p:cNvPr id="1931" name="Google Shape;1931;p61"/>
          <p:cNvSpPr/>
          <p:nvPr/>
        </p:nvSpPr>
        <p:spPr>
          <a:xfrm>
            <a:off x="838200" y="7934325"/>
            <a:ext cx="13563600" cy="9525"/>
          </a:xfrm>
          <a:custGeom>
            <a:rect b="b" l="l" r="r" t="t"/>
            <a:pathLst>
              <a:path extrusionOk="0" h="9525" w="13563600">
                <a:moveTo>
                  <a:pt x="0" y="0"/>
                </a:moveTo>
                <a:lnTo>
                  <a:pt x="13563600" y="0"/>
                </a:lnTo>
              </a:path>
            </a:pathLst>
          </a:custGeom>
          <a:noFill/>
          <a:ln cap="flat" cmpd="sng" w="9525">
            <a:solidFill>
              <a:srgbClr val="354857"/>
            </a:solidFill>
            <a:prstDash val="solid"/>
            <a:round/>
            <a:headEnd len="sm" w="sm" type="none"/>
            <a:tailEnd len="sm" w="sm" type="none"/>
          </a:ln>
        </p:spPr>
      </p:sp>
      <p:sp>
        <p:nvSpPr>
          <p:cNvPr id="1932" name="Google Shape;1932;p61"/>
          <p:cNvSpPr/>
          <p:nvPr/>
        </p:nvSpPr>
        <p:spPr>
          <a:xfrm>
            <a:off x="5000625" y="3505200"/>
            <a:ext cx="333375" cy="9525"/>
          </a:xfrm>
          <a:custGeom>
            <a:rect b="b" l="l" r="r" t="t"/>
            <a:pathLst>
              <a:path extrusionOk="0" h="9525" w="333375">
                <a:moveTo>
                  <a:pt x="0" y="0"/>
                </a:moveTo>
                <a:lnTo>
                  <a:pt x="333375" y="0"/>
                </a:lnTo>
              </a:path>
            </a:pathLst>
          </a:custGeom>
          <a:noFill/>
          <a:ln cap="flat" cmpd="sng" w="28575">
            <a:solidFill>
              <a:srgbClr val="64DEC3"/>
            </a:solidFill>
            <a:prstDash val="solid"/>
            <a:round/>
            <a:headEnd len="sm" w="sm" type="none"/>
            <a:tailEnd len="sm" w="sm" type="none"/>
          </a:ln>
        </p:spPr>
      </p:sp>
      <p:sp>
        <p:nvSpPr>
          <p:cNvPr id="1933" name="Google Shape;1933;p61"/>
          <p:cNvSpPr/>
          <p:nvPr/>
        </p:nvSpPr>
        <p:spPr>
          <a:xfrm>
            <a:off x="5229634" y="3458593"/>
            <a:ext cx="104366" cy="93214"/>
          </a:xfrm>
          <a:custGeom>
            <a:rect b="b" l="l" r="r" t="t"/>
            <a:pathLst>
              <a:path extrusionOk="0" h="93214" w="104366">
                <a:moveTo>
                  <a:pt x="104366" y="46607"/>
                </a:moveTo>
                <a:lnTo>
                  <a:pt x="0" y="93214"/>
                </a:lnTo>
                <a:lnTo>
                  <a:pt x="0" y="0"/>
                </a:lnTo>
                <a:close/>
              </a:path>
            </a:pathLst>
          </a:custGeom>
          <a:solidFill>
            <a:srgbClr val="64DEC3"/>
          </a:solidFill>
          <a:ln cap="flat" cmpd="sng" w="19050">
            <a:solidFill>
              <a:srgbClr val="101A25"/>
            </a:solidFill>
            <a:prstDash val="solid"/>
            <a:round/>
            <a:headEnd len="sm" w="sm" type="none"/>
            <a:tailEnd len="sm" w="sm" type="none"/>
          </a:ln>
        </p:spPr>
      </p:sp>
      <p:sp>
        <p:nvSpPr>
          <p:cNvPr id="1934" name="Google Shape;1934;p61"/>
          <p:cNvSpPr/>
          <p:nvPr/>
        </p:nvSpPr>
        <p:spPr>
          <a:xfrm>
            <a:off x="9725025" y="3505200"/>
            <a:ext cx="333375" cy="9525"/>
          </a:xfrm>
          <a:custGeom>
            <a:rect b="b" l="l" r="r" t="t"/>
            <a:pathLst>
              <a:path extrusionOk="0" h="9525" w="333375">
                <a:moveTo>
                  <a:pt x="0" y="0"/>
                </a:moveTo>
                <a:lnTo>
                  <a:pt x="333375" y="0"/>
                </a:lnTo>
              </a:path>
            </a:pathLst>
          </a:custGeom>
          <a:noFill/>
          <a:ln cap="flat" cmpd="sng" w="28575">
            <a:solidFill>
              <a:srgbClr val="64DEC3"/>
            </a:solidFill>
            <a:prstDash val="solid"/>
            <a:round/>
            <a:headEnd len="sm" w="sm" type="none"/>
            <a:tailEnd len="sm" w="sm" type="none"/>
          </a:ln>
        </p:spPr>
      </p:sp>
      <p:sp>
        <p:nvSpPr>
          <p:cNvPr id="1935" name="Google Shape;1935;p61"/>
          <p:cNvSpPr/>
          <p:nvPr/>
        </p:nvSpPr>
        <p:spPr>
          <a:xfrm>
            <a:off x="9954034" y="3458593"/>
            <a:ext cx="104366" cy="93214"/>
          </a:xfrm>
          <a:custGeom>
            <a:rect b="b" l="l" r="r" t="t"/>
            <a:pathLst>
              <a:path extrusionOk="0" h="93214" w="104366">
                <a:moveTo>
                  <a:pt x="104366" y="46607"/>
                </a:moveTo>
                <a:lnTo>
                  <a:pt x="0" y="93214"/>
                </a:lnTo>
                <a:lnTo>
                  <a:pt x="0" y="0"/>
                </a:lnTo>
                <a:close/>
              </a:path>
            </a:pathLst>
          </a:custGeom>
          <a:solidFill>
            <a:srgbClr val="64DEC3"/>
          </a:solidFill>
          <a:ln cap="flat" cmpd="sng" w="19050">
            <a:solidFill>
              <a:srgbClr val="101A25"/>
            </a:solidFill>
            <a:prstDash val="solid"/>
            <a:round/>
            <a:headEnd len="sm" w="sm" type="none"/>
            <a:tailEnd len="sm" w="sm" type="none"/>
          </a:ln>
        </p:spPr>
      </p:sp>
      <p:sp>
        <p:nvSpPr>
          <p:cNvPr id="1936" name="Google Shape;1936;p61"/>
          <p:cNvSpPr/>
          <p:nvPr/>
        </p:nvSpPr>
        <p:spPr>
          <a:xfrm>
            <a:off x="838200" y="3000375"/>
            <a:ext cx="4114800" cy="74295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F4F0E7"/>
              </a:buClr>
              <a:buSzPts val="3600"/>
              <a:buFont typeface="Arial"/>
              <a:buNone/>
            </a:pPr>
            <a:r>
              <a:rPr b="1" lang="en-US" sz="3600">
                <a:solidFill>
                  <a:srgbClr val="F4F0E7"/>
                </a:solidFill>
                <a:latin typeface="Arial"/>
                <a:ea typeface="Arial"/>
                <a:cs typeface="Arial"/>
                <a:sym typeface="Arial"/>
              </a:rPr>
              <a:t>Данные</a:t>
            </a:r>
            <a:endParaRPr/>
          </a:p>
        </p:txBody>
      </p:sp>
      <p:sp>
        <p:nvSpPr>
          <p:cNvPr id="1937" name="Google Shape;1937;p61"/>
          <p:cNvSpPr/>
          <p:nvPr/>
        </p:nvSpPr>
        <p:spPr>
          <a:xfrm>
            <a:off x="838200" y="4048125"/>
            <a:ext cx="4114800" cy="1476375"/>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A5B5C3"/>
              </a:buClr>
              <a:buSzPts val="2250"/>
              <a:buFont typeface="Arial"/>
              <a:buNone/>
            </a:pPr>
            <a:r>
              <a:rPr b="0" lang="en-US" sz="2250">
                <a:solidFill>
                  <a:srgbClr val="A5B5C3"/>
                </a:solidFill>
                <a:latin typeface="Arial"/>
                <a:ea typeface="Arial"/>
                <a:cs typeface="Arial"/>
                <a:sym typeface="Arial"/>
              </a:rPr>
              <a:t>БД: фиксированный dataset</a:t>
            </a:r>
            <a:endParaRPr/>
          </a:p>
          <a:p>
            <a:pPr indent="0" lvl="0" marL="0" marR="0" rtl="0" algn="ctr">
              <a:lnSpc>
                <a:spcPct val="112000"/>
              </a:lnSpc>
              <a:spcBef>
                <a:spcPts val="0"/>
              </a:spcBef>
              <a:spcAft>
                <a:spcPts val="0"/>
              </a:spcAft>
              <a:buClr>
                <a:srgbClr val="A5B5C3"/>
              </a:buClr>
              <a:buSzPts val="2250"/>
              <a:buFont typeface="Arial"/>
              <a:buNone/>
            </a:pPr>
            <a:r>
              <a:rPr b="0" lang="en-US" sz="2250">
                <a:solidFill>
                  <a:srgbClr val="A5B5C3"/>
                </a:solidFill>
                <a:latin typeface="Arial"/>
                <a:ea typeface="Arial"/>
                <a:cs typeface="Arial"/>
                <a:sym typeface="Arial"/>
              </a:rPr>
              <a:t>с согласованными метками</a:t>
            </a:r>
            <a:endParaRPr/>
          </a:p>
        </p:txBody>
      </p:sp>
      <p:sp>
        <p:nvSpPr>
          <p:cNvPr id="1938" name="Google Shape;1938;p61"/>
          <p:cNvSpPr/>
          <p:nvPr/>
        </p:nvSpPr>
        <p:spPr>
          <a:xfrm>
            <a:off x="5562600" y="3000375"/>
            <a:ext cx="4114800" cy="74295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F4F0E7"/>
              </a:buClr>
              <a:buSzPts val="3600"/>
              <a:buFont typeface="Arial"/>
              <a:buNone/>
            </a:pPr>
            <a:r>
              <a:rPr b="1" lang="en-US" sz="3600">
                <a:solidFill>
                  <a:srgbClr val="F4F0E7"/>
                </a:solidFill>
                <a:latin typeface="Arial"/>
                <a:ea typeface="Arial"/>
                <a:cs typeface="Arial"/>
                <a:sym typeface="Arial"/>
              </a:rPr>
              <a:t>Модель</a:t>
            </a:r>
            <a:endParaRPr/>
          </a:p>
        </p:txBody>
      </p:sp>
      <p:sp>
        <p:nvSpPr>
          <p:cNvPr id="1939" name="Google Shape;1939;p61"/>
          <p:cNvSpPr/>
          <p:nvPr/>
        </p:nvSpPr>
        <p:spPr>
          <a:xfrm>
            <a:off x="5562600" y="4048125"/>
            <a:ext cx="4114800" cy="1476375"/>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A5B5C3"/>
              </a:buClr>
              <a:buSzPts val="2250"/>
              <a:buFont typeface="Arial"/>
              <a:buNone/>
            </a:pPr>
            <a:r>
              <a:rPr b="0" lang="en-US" sz="2250">
                <a:solidFill>
                  <a:srgbClr val="A5B5C3"/>
                </a:solidFill>
                <a:latin typeface="Arial"/>
                <a:ea typeface="Arial"/>
                <a:cs typeface="Arial"/>
                <a:sym typeface="Arial"/>
              </a:rPr>
              <a:t>MLP: быстрая оценка</a:t>
            </a:r>
            <a:endParaRPr/>
          </a:p>
          <a:p>
            <a:pPr indent="0" lvl="0" marL="0" marR="0" rtl="0" algn="ctr">
              <a:lnSpc>
                <a:spcPct val="112000"/>
              </a:lnSpc>
              <a:spcBef>
                <a:spcPts val="0"/>
              </a:spcBef>
              <a:spcAft>
                <a:spcPts val="0"/>
              </a:spcAft>
              <a:buClr>
                <a:srgbClr val="A5B5C3"/>
              </a:buClr>
              <a:buSzPts val="2250"/>
              <a:buFont typeface="Arial"/>
              <a:buNone/>
            </a:pPr>
            <a:r>
              <a:rPr b="0" lang="en-US" sz="2250">
                <a:solidFill>
                  <a:srgbClr val="A5B5C3"/>
                </a:solidFill>
                <a:latin typeface="Arial"/>
                <a:ea typeface="Arial"/>
                <a:cs typeface="Arial"/>
                <a:sym typeface="Arial"/>
              </a:rPr>
              <a:t>состояния</a:t>
            </a:r>
            <a:endParaRPr/>
          </a:p>
        </p:txBody>
      </p:sp>
      <p:sp>
        <p:nvSpPr>
          <p:cNvPr id="1940" name="Google Shape;1940;p61"/>
          <p:cNvSpPr/>
          <p:nvPr/>
        </p:nvSpPr>
        <p:spPr>
          <a:xfrm>
            <a:off x="10287000" y="3000375"/>
            <a:ext cx="4114800" cy="74295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64DEC3"/>
              </a:buClr>
              <a:buSzPts val="3600"/>
              <a:buFont typeface="Arial"/>
              <a:buNone/>
            </a:pPr>
            <a:r>
              <a:rPr b="1" lang="en-US" sz="3600">
                <a:solidFill>
                  <a:srgbClr val="64DEC3"/>
                </a:solidFill>
                <a:latin typeface="Arial"/>
                <a:ea typeface="Arial"/>
                <a:cs typeface="Arial"/>
                <a:sym typeface="Arial"/>
              </a:rPr>
              <a:t>Поиск</a:t>
            </a:r>
            <a:endParaRPr/>
          </a:p>
        </p:txBody>
      </p:sp>
      <p:sp>
        <p:nvSpPr>
          <p:cNvPr id="1941" name="Google Shape;1941;p61"/>
          <p:cNvSpPr/>
          <p:nvPr/>
        </p:nvSpPr>
        <p:spPr>
          <a:xfrm>
            <a:off x="10287000" y="4048125"/>
            <a:ext cx="4114800" cy="1476375"/>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A5B5C3"/>
              </a:buClr>
              <a:buSzPts val="2250"/>
              <a:buFont typeface="Arial"/>
              <a:buNone/>
            </a:pPr>
            <a:r>
              <a:rPr b="0" lang="en-US" sz="2250">
                <a:solidFill>
                  <a:srgbClr val="A5B5C3"/>
                </a:solidFill>
                <a:latin typeface="Arial"/>
                <a:ea typeface="Arial"/>
                <a:cs typeface="Arial"/>
                <a:sym typeface="Arial"/>
              </a:rPr>
              <a:t>Локальная история</a:t>
            </a:r>
            <a:endParaRPr/>
          </a:p>
          <a:p>
            <a:pPr indent="0" lvl="0" marL="0" marR="0" rtl="0" algn="ctr">
              <a:lnSpc>
                <a:spcPct val="112000"/>
              </a:lnSpc>
              <a:spcBef>
                <a:spcPts val="0"/>
              </a:spcBef>
              <a:spcAft>
                <a:spcPts val="0"/>
              </a:spcAft>
              <a:buClr>
                <a:srgbClr val="A5B5C3"/>
              </a:buClr>
              <a:buSzPts val="2250"/>
              <a:buFont typeface="Arial"/>
              <a:buNone/>
            </a:pPr>
            <a:r>
              <a:rPr b="0" lang="en-US" sz="2250">
                <a:solidFill>
                  <a:srgbClr val="A5B5C3"/>
                </a:solidFill>
                <a:latin typeface="Arial"/>
                <a:ea typeface="Arial"/>
                <a:cs typeface="Arial"/>
                <a:sym typeface="Arial"/>
              </a:rPr>
              <a:t>и повторные попытки с откатом</a:t>
            </a:r>
            <a:endParaRPr/>
          </a:p>
        </p:txBody>
      </p:sp>
      <p:sp>
        <p:nvSpPr>
          <p:cNvPr id="1942" name="Google Shape;1942;p61"/>
          <p:cNvSpPr/>
          <p:nvPr/>
        </p:nvSpPr>
        <p:spPr>
          <a:xfrm>
            <a:off x="13620750" y="8039100"/>
            <a:ext cx="781050" cy="333375"/>
          </a:xfrm>
          <a:prstGeom prst="rect">
            <a:avLst/>
          </a:prstGeom>
          <a:noFill/>
          <a:ln>
            <a:noFill/>
          </a:ln>
        </p:spPr>
        <p:txBody>
          <a:bodyPr anchorCtr="0" anchor="t" bIns="0" lIns="0" spcFirstLastPara="1" rIns="0" wrap="square" tIns="0">
            <a:noAutofit/>
          </a:bodyPr>
          <a:lstStyle/>
          <a:p>
            <a:pPr indent="0" lvl="0" marL="0" marR="0" rtl="0" algn="r">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57</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A25"/>
        </a:solidFill>
      </p:bgPr>
    </p:bg>
    <p:spTree>
      <p:nvGrpSpPr>
        <p:cNvPr id="1947" name="Shape 1947"/>
        <p:cNvGrpSpPr/>
        <p:nvPr/>
      </p:nvGrpSpPr>
      <p:grpSpPr>
        <a:xfrm>
          <a:off x="0" y="0"/>
          <a:ext cx="0" cy="0"/>
          <a:chOff x="0" y="0"/>
          <a:chExt cx="0" cy="0"/>
        </a:xfrm>
      </p:grpSpPr>
      <p:sp>
        <p:nvSpPr>
          <p:cNvPr id="1948" name="Google Shape;1948;p62"/>
          <p:cNvSpPr/>
          <p:nvPr/>
        </p:nvSpPr>
        <p:spPr>
          <a:xfrm>
            <a:off x="838200" y="428625"/>
            <a:ext cx="13239750" cy="2857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350"/>
              <a:buFont typeface="Arial"/>
              <a:buNone/>
            </a:pPr>
            <a:r>
              <a:rPr b="1" lang="en-US" sz="1350">
                <a:solidFill>
                  <a:srgbClr val="A5B5C3"/>
                </a:solidFill>
                <a:latin typeface="Arial"/>
                <a:ea typeface="Arial"/>
                <a:cs typeface="Arial"/>
                <a:sym typeface="Arial"/>
              </a:rPr>
              <a:t>РЕЗУЛЬТАТ ВСЕЙ СИСТЕМЫ</a:t>
            </a:r>
            <a:endParaRPr/>
          </a:p>
        </p:txBody>
      </p:sp>
      <p:sp>
        <p:nvSpPr>
          <p:cNvPr id="1949" name="Google Shape;1949;p62"/>
          <p:cNvSpPr/>
          <p:nvPr/>
        </p:nvSpPr>
        <p:spPr>
          <a:xfrm>
            <a:off x="838200" y="1028700"/>
            <a:ext cx="13563600" cy="1295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3900"/>
              <a:buFont typeface="Arial"/>
              <a:buNone/>
            </a:pPr>
            <a:r>
              <a:rPr b="1" lang="en-US" sz="3900">
                <a:solidFill>
                  <a:srgbClr val="F4F0E7"/>
                </a:solidFill>
                <a:latin typeface="Arial"/>
                <a:ea typeface="Arial"/>
                <a:cs typeface="Arial"/>
                <a:sym typeface="Arial"/>
              </a:rPr>
              <a:t>Доля успеха растёт на всех трёх размерах</a:t>
            </a:r>
            <a:endParaRPr/>
          </a:p>
        </p:txBody>
      </p:sp>
      <p:sp>
        <p:nvSpPr>
          <p:cNvPr id="1950" name="Google Shape;1950;p62"/>
          <p:cNvSpPr/>
          <p:nvPr/>
        </p:nvSpPr>
        <p:spPr>
          <a:xfrm>
            <a:off x="838200" y="7934325"/>
            <a:ext cx="13563600" cy="9525"/>
          </a:xfrm>
          <a:custGeom>
            <a:rect b="b" l="l" r="r" t="t"/>
            <a:pathLst>
              <a:path extrusionOk="0" h="9525" w="13563600">
                <a:moveTo>
                  <a:pt x="0" y="0"/>
                </a:moveTo>
                <a:lnTo>
                  <a:pt x="13563600" y="0"/>
                </a:lnTo>
              </a:path>
            </a:pathLst>
          </a:custGeom>
          <a:noFill/>
          <a:ln cap="flat" cmpd="sng" w="9525">
            <a:solidFill>
              <a:srgbClr val="CCD4D7"/>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p>
        </p:txBody>
      </p:sp>
      <p:pic>
        <p:nvPicPr>
          <p:cNvPr id="1951" name="Google Shape;1951;p62"/>
          <p:cNvPicPr preferRelativeResize="0"/>
          <p:nvPr/>
        </p:nvPicPr>
        <p:blipFill rotWithShape="1">
          <a:blip r:embed="rId3">
            <a:alphaModFix/>
          </a:blip>
          <a:srcRect b="0" l="0" r="0" t="0"/>
          <a:stretch/>
        </p:blipFill>
        <p:spPr>
          <a:xfrm>
            <a:off x="838200" y="2667000"/>
            <a:ext cx="13563600" cy="4143375"/>
          </a:xfrm>
          <a:prstGeom prst="rect">
            <a:avLst/>
          </a:prstGeom>
          <a:noFill/>
          <a:ln>
            <a:noFill/>
          </a:ln>
        </p:spPr>
      </p:pic>
      <p:sp>
        <p:nvSpPr>
          <p:cNvPr id="1952" name="Google Shape;1952;p62"/>
          <p:cNvSpPr/>
          <p:nvPr/>
        </p:nvSpPr>
        <p:spPr>
          <a:xfrm>
            <a:off x="838200" y="2324100"/>
            <a:ext cx="12858750" cy="3238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1875"/>
              <a:buFont typeface="Arial"/>
              <a:buNone/>
            </a:pPr>
            <a:r>
              <a:rPr b="1" lang="en-US" sz="1875">
                <a:solidFill>
                  <a:srgbClr val="F4F0E7"/>
                </a:solidFill>
                <a:latin typeface="Arial"/>
                <a:ea typeface="Arial"/>
                <a:cs typeface="Arial"/>
                <a:sym typeface="Arial"/>
              </a:rPr>
              <a:t>Доля решённых задач</a:t>
            </a:r>
            <a:endParaRPr/>
          </a:p>
        </p:txBody>
      </p:sp>
      <p:sp>
        <p:nvSpPr>
          <p:cNvPr id="1953" name="Google Shape;1953;p62"/>
          <p:cNvSpPr/>
          <p:nvPr/>
        </p:nvSpPr>
        <p:spPr>
          <a:xfrm>
            <a:off x="838200" y="7058025"/>
            <a:ext cx="133350" cy="133350"/>
          </a:xfrm>
          <a:prstGeom prst="rect">
            <a:avLst/>
          </a:prstGeom>
          <a:solidFill>
            <a:srgbClr val="79B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4" name="Google Shape;1954;p62"/>
          <p:cNvSpPr/>
          <p:nvPr/>
        </p:nvSpPr>
        <p:spPr>
          <a:xfrm>
            <a:off x="1085850" y="6991350"/>
            <a:ext cx="6381750" cy="3333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1800"/>
              <a:buFont typeface="Arial"/>
              <a:buNone/>
            </a:pPr>
            <a:r>
              <a:rPr b="0" lang="en-US" sz="1800">
                <a:solidFill>
                  <a:srgbClr val="F4F0E7"/>
                </a:solidFill>
                <a:latin typeface="Arial"/>
                <a:ea typeface="Arial"/>
                <a:cs typeface="Arial"/>
                <a:sym typeface="Arial"/>
              </a:rPr>
              <a:t>CayleyPy (базовая конфигурация)</a:t>
            </a:r>
            <a:endParaRPr/>
          </a:p>
        </p:txBody>
      </p:sp>
      <p:sp>
        <p:nvSpPr>
          <p:cNvPr id="1955" name="Google Shape;1955;p62"/>
          <p:cNvSpPr/>
          <p:nvPr/>
        </p:nvSpPr>
        <p:spPr>
          <a:xfrm>
            <a:off x="7620000" y="7058025"/>
            <a:ext cx="133350" cy="133350"/>
          </a:xfrm>
          <a:prstGeom prst="rect">
            <a:avLst/>
          </a:prstGeom>
          <a:solidFill>
            <a:srgbClr val="64DEC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6" name="Google Shape;1956;p62"/>
          <p:cNvSpPr/>
          <p:nvPr/>
        </p:nvSpPr>
        <p:spPr>
          <a:xfrm>
            <a:off x="7867650" y="6991350"/>
            <a:ext cx="6381750" cy="3333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1800"/>
              <a:buFont typeface="Arial"/>
              <a:buNone/>
            </a:pPr>
            <a:r>
              <a:rPr b="0" lang="en-US" sz="1800">
                <a:solidFill>
                  <a:srgbClr val="F4F0E7"/>
                </a:solidFill>
                <a:latin typeface="Arial"/>
                <a:ea typeface="Arial"/>
                <a:cs typeface="Arial"/>
                <a:sym typeface="Arial"/>
              </a:rPr>
              <a:t>ECayleyPy</a:t>
            </a:r>
            <a:endParaRPr/>
          </a:p>
        </p:txBody>
      </p:sp>
      <p:sp>
        <p:nvSpPr>
          <p:cNvPr id="1957" name="Google Shape;1957;p62"/>
          <p:cNvSpPr/>
          <p:nvPr/>
        </p:nvSpPr>
        <p:spPr>
          <a:xfrm>
            <a:off x="13620750" y="8039100"/>
            <a:ext cx="781050" cy="333375"/>
          </a:xfrm>
          <a:prstGeom prst="rect">
            <a:avLst/>
          </a:prstGeom>
          <a:noFill/>
          <a:ln>
            <a:noFill/>
          </a:ln>
        </p:spPr>
        <p:txBody>
          <a:bodyPr anchorCtr="0" anchor="t" bIns="0" lIns="0" spcFirstLastPara="1" rIns="0" wrap="square" tIns="0">
            <a:noAutofit/>
          </a:bodyPr>
          <a:lstStyle/>
          <a:p>
            <a:pPr indent="0" lvl="0" marL="0" marR="0" rtl="0" algn="r">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58</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A25"/>
        </a:solidFill>
      </p:bgPr>
    </p:bg>
    <p:spTree>
      <p:nvGrpSpPr>
        <p:cNvPr id="1962" name="Shape 1962"/>
        <p:cNvGrpSpPr/>
        <p:nvPr/>
      </p:nvGrpSpPr>
      <p:grpSpPr>
        <a:xfrm>
          <a:off x="0" y="0"/>
          <a:ext cx="0" cy="0"/>
          <a:chOff x="0" y="0"/>
          <a:chExt cx="0" cy="0"/>
        </a:xfrm>
      </p:grpSpPr>
      <p:sp>
        <p:nvSpPr>
          <p:cNvPr id="1963" name="Google Shape;1963;p63"/>
          <p:cNvSpPr/>
          <p:nvPr/>
        </p:nvSpPr>
        <p:spPr>
          <a:xfrm>
            <a:off x="838200" y="428625"/>
            <a:ext cx="13239750" cy="2857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350"/>
              <a:buFont typeface="Arial"/>
              <a:buNone/>
            </a:pPr>
            <a:r>
              <a:rPr b="1" lang="en-US" sz="1350">
                <a:solidFill>
                  <a:srgbClr val="A5B5C3"/>
                </a:solidFill>
                <a:latin typeface="Arial"/>
                <a:ea typeface="Arial"/>
                <a:cs typeface="Arial"/>
                <a:sym typeface="Arial"/>
              </a:rPr>
              <a:t>РЕЗУЛЬТАТ ВСЕЙ СИСТЕМЫ</a:t>
            </a:r>
            <a:endParaRPr/>
          </a:p>
        </p:txBody>
      </p:sp>
      <p:sp>
        <p:nvSpPr>
          <p:cNvPr id="1964" name="Google Shape;1964;p63"/>
          <p:cNvSpPr/>
          <p:nvPr/>
        </p:nvSpPr>
        <p:spPr>
          <a:xfrm>
            <a:off x="838200" y="1028700"/>
            <a:ext cx="13563600" cy="1295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3900"/>
              <a:buFont typeface="Arial"/>
              <a:buNone/>
            </a:pPr>
            <a:r>
              <a:rPr b="1" lang="en-US" sz="3900">
                <a:solidFill>
                  <a:srgbClr val="F4F0E7"/>
                </a:solidFill>
                <a:latin typeface="Arial"/>
                <a:ea typeface="Arial"/>
                <a:cs typeface="Arial"/>
                <a:sym typeface="Arial"/>
              </a:rPr>
              <a:t>Устойчивость имеет цену в длине пути</a:t>
            </a:r>
            <a:endParaRPr/>
          </a:p>
        </p:txBody>
      </p:sp>
      <p:sp>
        <p:nvSpPr>
          <p:cNvPr id="1965" name="Google Shape;1965;p63"/>
          <p:cNvSpPr/>
          <p:nvPr/>
        </p:nvSpPr>
        <p:spPr>
          <a:xfrm>
            <a:off x="838200" y="7381875"/>
            <a:ext cx="13563600" cy="4762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800"/>
              <a:buFont typeface="Arial"/>
              <a:buNone/>
            </a:pPr>
            <a:r>
              <a:rPr b="0" lang="en-US" sz="1800">
                <a:solidFill>
                  <a:srgbClr val="A5B5C3"/>
                </a:solidFill>
                <a:latin typeface="Arial"/>
                <a:ea typeface="Arial"/>
                <a:cs typeface="Arial"/>
                <a:sym typeface="Arial"/>
              </a:rPr>
              <a:t>Среднее по задачам, решённым обоими методами</a:t>
            </a:r>
            <a:endParaRPr/>
          </a:p>
        </p:txBody>
      </p:sp>
      <p:sp>
        <p:nvSpPr>
          <p:cNvPr id="1966" name="Google Shape;1966;p63"/>
          <p:cNvSpPr/>
          <p:nvPr/>
        </p:nvSpPr>
        <p:spPr>
          <a:xfrm>
            <a:off x="838200" y="7934325"/>
            <a:ext cx="13563600" cy="9525"/>
          </a:xfrm>
          <a:custGeom>
            <a:rect b="b" l="l" r="r" t="t"/>
            <a:pathLst>
              <a:path extrusionOk="0" h="9525" w="13563600">
                <a:moveTo>
                  <a:pt x="0" y="0"/>
                </a:moveTo>
                <a:lnTo>
                  <a:pt x="13563600" y="0"/>
                </a:lnTo>
              </a:path>
            </a:pathLst>
          </a:custGeom>
          <a:noFill/>
          <a:ln cap="flat" cmpd="sng" w="9525">
            <a:solidFill>
              <a:srgbClr val="CCD4D7"/>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p>
        </p:txBody>
      </p:sp>
      <p:pic>
        <p:nvPicPr>
          <p:cNvPr id="1967" name="Google Shape;1967;p63"/>
          <p:cNvPicPr preferRelativeResize="0"/>
          <p:nvPr/>
        </p:nvPicPr>
        <p:blipFill rotWithShape="1">
          <a:blip r:embed="rId3">
            <a:alphaModFix/>
          </a:blip>
          <a:srcRect b="0" l="0" r="0" t="0"/>
          <a:stretch/>
        </p:blipFill>
        <p:spPr>
          <a:xfrm>
            <a:off x="838200" y="2667000"/>
            <a:ext cx="13563600" cy="4143375"/>
          </a:xfrm>
          <a:prstGeom prst="rect">
            <a:avLst/>
          </a:prstGeom>
          <a:noFill/>
          <a:ln>
            <a:noFill/>
          </a:ln>
        </p:spPr>
      </p:pic>
      <p:sp>
        <p:nvSpPr>
          <p:cNvPr id="1968" name="Google Shape;1968;p63"/>
          <p:cNvSpPr/>
          <p:nvPr/>
        </p:nvSpPr>
        <p:spPr>
          <a:xfrm>
            <a:off x="838200" y="2324100"/>
            <a:ext cx="12858750" cy="3238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1875"/>
              <a:buFont typeface="Arial"/>
              <a:buNone/>
            </a:pPr>
            <a:r>
              <a:rPr b="1" lang="en-US" sz="1875">
                <a:solidFill>
                  <a:srgbClr val="F4F0E7"/>
                </a:solidFill>
                <a:latin typeface="Arial"/>
                <a:ea typeface="Arial"/>
                <a:cs typeface="Arial"/>
                <a:sym typeface="Arial"/>
              </a:rPr>
              <a:t>Средняя длина решения, ходов</a:t>
            </a:r>
            <a:endParaRPr/>
          </a:p>
        </p:txBody>
      </p:sp>
      <p:sp>
        <p:nvSpPr>
          <p:cNvPr id="1969" name="Google Shape;1969;p63"/>
          <p:cNvSpPr/>
          <p:nvPr/>
        </p:nvSpPr>
        <p:spPr>
          <a:xfrm>
            <a:off x="838200" y="7058025"/>
            <a:ext cx="133350" cy="133350"/>
          </a:xfrm>
          <a:prstGeom prst="rect">
            <a:avLst/>
          </a:prstGeom>
          <a:solidFill>
            <a:srgbClr val="79B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0" name="Google Shape;1970;p63"/>
          <p:cNvSpPr/>
          <p:nvPr/>
        </p:nvSpPr>
        <p:spPr>
          <a:xfrm>
            <a:off x="1085850" y="6991350"/>
            <a:ext cx="6381750" cy="3333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1800"/>
              <a:buFont typeface="Arial"/>
              <a:buNone/>
            </a:pPr>
            <a:r>
              <a:rPr b="0" lang="en-US" sz="1800">
                <a:solidFill>
                  <a:srgbClr val="F4F0E7"/>
                </a:solidFill>
                <a:latin typeface="Arial"/>
                <a:ea typeface="Arial"/>
                <a:cs typeface="Arial"/>
                <a:sym typeface="Arial"/>
              </a:rPr>
              <a:t>CayleyPy (базовая конфигурация)</a:t>
            </a:r>
            <a:endParaRPr/>
          </a:p>
        </p:txBody>
      </p:sp>
      <p:sp>
        <p:nvSpPr>
          <p:cNvPr id="1971" name="Google Shape;1971;p63"/>
          <p:cNvSpPr/>
          <p:nvPr/>
        </p:nvSpPr>
        <p:spPr>
          <a:xfrm>
            <a:off x="7620000" y="7058025"/>
            <a:ext cx="133350" cy="133350"/>
          </a:xfrm>
          <a:prstGeom prst="rect">
            <a:avLst/>
          </a:prstGeom>
          <a:solidFill>
            <a:srgbClr val="64DEC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2" name="Google Shape;1972;p63"/>
          <p:cNvSpPr/>
          <p:nvPr/>
        </p:nvSpPr>
        <p:spPr>
          <a:xfrm>
            <a:off x="7867650" y="6991350"/>
            <a:ext cx="6381750" cy="3333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1800"/>
              <a:buFont typeface="Arial"/>
              <a:buNone/>
            </a:pPr>
            <a:r>
              <a:rPr b="0" lang="en-US" sz="1800">
                <a:solidFill>
                  <a:srgbClr val="F4F0E7"/>
                </a:solidFill>
                <a:latin typeface="Arial"/>
                <a:ea typeface="Arial"/>
                <a:cs typeface="Arial"/>
                <a:sym typeface="Arial"/>
              </a:rPr>
              <a:t>ECayleyPy</a:t>
            </a:r>
            <a:endParaRPr/>
          </a:p>
        </p:txBody>
      </p:sp>
      <p:sp>
        <p:nvSpPr>
          <p:cNvPr id="1973" name="Google Shape;1973;p63"/>
          <p:cNvSpPr/>
          <p:nvPr/>
        </p:nvSpPr>
        <p:spPr>
          <a:xfrm>
            <a:off x="13620750" y="8039100"/>
            <a:ext cx="781050" cy="333375"/>
          </a:xfrm>
          <a:prstGeom prst="rect">
            <a:avLst/>
          </a:prstGeom>
          <a:noFill/>
          <a:ln>
            <a:noFill/>
          </a:ln>
        </p:spPr>
        <p:txBody>
          <a:bodyPr anchorCtr="0" anchor="t" bIns="0" lIns="0" spcFirstLastPara="1" rIns="0" wrap="square" tIns="0">
            <a:noAutofit/>
          </a:bodyPr>
          <a:lstStyle/>
          <a:p>
            <a:pPr indent="0" lvl="0" marL="0" marR="0" rtl="0" algn="r">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59</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A25"/>
        </a:solidFill>
      </p:bgPr>
    </p:bg>
    <p:spTree>
      <p:nvGrpSpPr>
        <p:cNvPr id="1978" name="Shape 1978"/>
        <p:cNvGrpSpPr/>
        <p:nvPr/>
      </p:nvGrpSpPr>
      <p:grpSpPr>
        <a:xfrm>
          <a:off x="0" y="0"/>
          <a:ext cx="0" cy="0"/>
          <a:chOff x="0" y="0"/>
          <a:chExt cx="0" cy="0"/>
        </a:xfrm>
      </p:grpSpPr>
      <p:sp>
        <p:nvSpPr>
          <p:cNvPr id="1979" name="Google Shape;1979;p64"/>
          <p:cNvSpPr/>
          <p:nvPr/>
        </p:nvSpPr>
        <p:spPr>
          <a:xfrm>
            <a:off x="838200" y="476250"/>
            <a:ext cx="13335000" cy="3333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350"/>
              <a:buFont typeface="Arial"/>
              <a:buNone/>
            </a:pPr>
            <a:r>
              <a:rPr b="1" lang="en-US" sz="1350">
                <a:solidFill>
                  <a:srgbClr val="A5B5C3"/>
                </a:solidFill>
                <a:latin typeface="Arial"/>
                <a:ea typeface="Arial"/>
                <a:cs typeface="Arial"/>
                <a:sym typeface="Arial"/>
              </a:rPr>
              <a:t>ДАЛЬНЕЙШИЕ МЕТОДЫ И ЗАДАЧИ</a:t>
            </a:r>
            <a:endParaRPr/>
          </a:p>
        </p:txBody>
      </p:sp>
      <p:sp>
        <p:nvSpPr>
          <p:cNvPr id="1980" name="Google Shape;1980;p64"/>
          <p:cNvSpPr/>
          <p:nvPr/>
        </p:nvSpPr>
        <p:spPr>
          <a:xfrm>
            <a:off x="838200" y="2247900"/>
            <a:ext cx="2667000" cy="15240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64DEC3"/>
              </a:buClr>
              <a:buSzPts val="9300"/>
              <a:buFont typeface="Arial"/>
              <a:buNone/>
            </a:pPr>
            <a:r>
              <a:rPr b="1" lang="en-US" sz="9300">
                <a:solidFill>
                  <a:srgbClr val="64DEC3"/>
                </a:solidFill>
                <a:latin typeface="Arial"/>
                <a:ea typeface="Arial"/>
                <a:cs typeface="Arial"/>
                <a:sym typeface="Arial"/>
              </a:rPr>
              <a:t>05</a:t>
            </a:r>
            <a:endParaRPr/>
          </a:p>
        </p:txBody>
      </p:sp>
      <p:sp>
        <p:nvSpPr>
          <p:cNvPr id="1981" name="Google Shape;1981;p64"/>
          <p:cNvSpPr/>
          <p:nvPr/>
        </p:nvSpPr>
        <p:spPr>
          <a:xfrm>
            <a:off x="4191000" y="2228850"/>
            <a:ext cx="10172700" cy="23812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5700"/>
              <a:buFont typeface="Arial"/>
              <a:buNone/>
            </a:pPr>
            <a:r>
              <a:rPr b="1" lang="en-US" sz="5700">
                <a:solidFill>
                  <a:srgbClr val="F4F0E7"/>
                </a:solidFill>
                <a:latin typeface="Arial"/>
                <a:ea typeface="Arial"/>
                <a:cs typeface="Arial"/>
                <a:sym typeface="Arial"/>
              </a:rPr>
              <a:t>Дальнейшие методы</a:t>
            </a:r>
            <a:endParaRPr/>
          </a:p>
          <a:p>
            <a:pPr indent="0" lvl="0" marL="0" marR="0" rtl="0" algn="l">
              <a:lnSpc>
                <a:spcPct val="112000"/>
              </a:lnSpc>
              <a:spcBef>
                <a:spcPts val="0"/>
              </a:spcBef>
              <a:spcAft>
                <a:spcPts val="0"/>
              </a:spcAft>
              <a:buClr>
                <a:srgbClr val="F4F0E7"/>
              </a:buClr>
              <a:buSzPts val="5700"/>
              <a:buFont typeface="Arial"/>
              <a:buNone/>
            </a:pPr>
            <a:r>
              <a:rPr b="1" lang="en-US" sz="5700">
                <a:solidFill>
                  <a:srgbClr val="F4F0E7"/>
                </a:solidFill>
                <a:latin typeface="Arial"/>
                <a:ea typeface="Arial"/>
                <a:cs typeface="Arial"/>
                <a:sym typeface="Arial"/>
              </a:rPr>
              <a:t>и задачи</a:t>
            </a:r>
            <a:endParaRPr/>
          </a:p>
        </p:txBody>
      </p:sp>
      <p:sp>
        <p:nvSpPr>
          <p:cNvPr id="1982" name="Google Shape;1982;p64"/>
          <p:cNvSpPr/>
          <p:nvPr/>
        </p:nvSpPr>
        <p:spPr>
          <a:xfrm>
            <a:off x="4191000" y="5715000"/>
            <a:ext cx="10172700" cy="9525"/>
          </a:xfrm>
          <a:custGeom>
            <a:rect b="b" l="l" r="r" t="t"/>
            <a:pathLst>
              <a:path extrusionOk="0" h="9525" w="10172700">
                <a:moveTo>
                  <a:pt x="0" y="0"/>
                </a:moveTo>
                <a:lnTo>
                  <a:pt x="10172700" y="0"/>
                </a:lnTo>
              </a:path>
            </a:pathLst>
          </a:custGeom>
          <a:noFill/>
          <a:ln cap="flat" cmpd="sng" w="19050">
            <a:solidFill>
              <a:srgbClr val="354857"/>
            </a:solidFill>
            <a:prstDash val="solid"/>
            <a:round/>
            <a:headEnd len="sm" w="sm" type="none"/>
            <a:tailEnd len="sm" w="sm" type="none"/>
          </a:ln>
        </p:spPr>
      </p:sp>
      <p:sp>
        <p:nvSpPr>
          <p:cNvPr id="1983" name="Google Shape;1983;p64"/>
          <p:cNvSpPr/>
          <p:nvPr/>
        </p:nvSpPr>
        <p:spPr>
          <a:xfrm>
            <a:off x="4191000" y="6276975"/>
            <a:ext cx="10001250" cy="10477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2325"/>
              <a:buFont typeface="Arial"/>
              <a:buNone/>
            </a:pPr>
            <a:r>
              <a:rPr b="0" lang="en-US" sz="2325">
                <a:solidFill>
                  <a:srgbClr val="A5B5C3"/>
                </a:solidFill>
                <a:latin typeface="Arial"/>
                <a:ea typeface="Arial"/>
                <a:cs typeface="Arial"/>
                <a:sym typeface="Arial"/>
              </a:rPr>
              <a:t>CayleyPy RL, GFlowNet и следующий масштаб</a:t>
            </a:r>
            <a:endParaRPr/>
          </a:p>
        </p:txBody>
      </p:sp>
      <p:sp>
        <p:nvSpPr>
          <p:cNvPr id="1984" name="Google Shape;1984;p64"/>
          <p:cNvSpPr/>
          <p:nvPr/>
        </p:nvSpPr>
        <p:spPr>
          <a:xfrm>
            <a:off x="838200" y="7934325"/>
            <a:ext cx="13563600" cy="9525"/>
          </a:xfrm>
          <a:custGeom>
            <a:rect b="b" l="l" r="r" t="t"/>
            <a:pathLst>
              <a:path extrusionOk="0" h="9525" w="13563600">
                <a:moveTo>
                  <a:pt x="0" y="0"/>
                </a:moveTo>
                <a:lnTo>
                  <a:pt x="13563600" y="0"/>
                </a:lnTo>
              </a:path>
            </a:pathLst>
          </a:custGeom>
          <a:noFill/>
          <a:ln cap="flat" cmpd="sng" w="9525">
            <a:solidFill>
              <a:srgbClr val="354857"/>
            </a:solidFill>
            <a:prstDash val="solid"/>
            <a:round/>
            <a:headEnd len="sm" w="sm" type="none"/>
            <a:tailEnd len="sm" w="sm" type="none"/>
          </a:ln>
        </p:spPr>
      </p:sp>
      <p:sp>
        <p:nvSpPr>
          <p:cNvPr id="1985" name="Google Shape;1985;p64"/>
          <p:cNvSpPr/>
          <p:nvPr/>
        </p:nvSpPr>
        <p:spPr>
          <a:xfrm>
            <a:off x="13620750" y="8039100"/>
            <a:ext cx="781050" cy="333375"/>
          </a:xfrm>
          <a:prstGeom prst="rect">
            <a:avLst/>
          </a:prstGeom>
          <a:noFill/>
          <a:ln>
            <a:noFill/>
          </a:ln>
        </p:spPr>
        <p:txBody>
          <a:bodyPr anchorCtr="0" anchor="t" bIns="0" lIns="0" spcFirstLastPara="1" rIns="0" wrap="square" tIns="0">
            <a:noAutofit/>
          </a:bodyPr>
          <a:lstStyle/>
          <a:p>
            <a:pPr indent="0" lvl="0" marL="0" marR="0" rtl="0" algn="r">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60</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A25"/>
        </a:solidFill>
      </p:bgPr>
    </p:bg>
    <p:spTree>
      <p:nvGrpSpPr>
        <p:cNvPr id="1990" name="Shape 1990"/>
        <p:cNvGrpSpPr/>
        <p:nvPr/>
      </p:nvGrpSpPr>
      <p:grpSpPr>
        <a:xfrm>
          <a:off x="0" y="0"/>
          <a:ext cx="0" cy="0"/>
          <a:chOff x="0" y="0"/>
          <a:chExt cx="0" cy="0"/>
        </a:xfrm>
      </p:grpSpPr>
      <p:sp>
        <p:nvSpPr>
          <p:cNvPr id="1991" name="Google Shape;1991;p65"/>
          <p:cNvSpPr/>
          <p:nvPr/>
        </p:nvSpPr>
        <p:spPr>
          <a:xfrm>
            <a:off x="838200" y="476250"/>
            <a:ext cx="13335000" cy="3333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350"/>
              <a:buFont typeface="Arial"/>
              <a:buNone/>
            </a:pPr>
            <a:r>
              <a:rPr b="1" lang="en-US" sz="1350">
                <a:solidFill>
                  <a:srgbClr val="A5B5C3"/>
                </a:solidFill>
                <a:latin typeface="Arial"/>
                <a:ea typeface="Arial"/>
                <a:cs typeface="Arial"/>
                <a:sym typeface="Arial"/>
              </a:rPr>
              <a:t>ДАЛЬНЕЙШИЕ МЕТОДЫ</a:t>
            </a:r>
            <a:endParaRPr/>
          </a:p>
        </p:txBody>
      </p:sp>
      <p:sp>
        <p:nvSpPr>
          <p:cNvPr id="1992" name="Google Shape;1992;p65"/>
          <p:cNvSpPr/>
          <p:nvPr/>
        </p:nvSpPr>
        <p:spPr>
          <a:xfrm>
            <a:off x="838200" y="1057275"/>
            <a:ext cx="13563600" cy="1295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3900"/>
              <a:buFont typeface="Arial"/>
              <a:buNone/>
            </a:pPr>
            <a:r>
              <a:rPr b="1" lang="en-US" sz="3900">
                <a:solidFill>
                  <a:srgbClr val="F4F0E7"/>
                </a:solidFill>
                <a:latin typeface="Arial"/>
                <a:ea typeface="Arial"/>
                <a:cs typeface="Arial"/>
                <a:sym typeface="Arial"/>
              </a:rPr>
              <a:t>CayleyPy RL: от глубины к стоимости пути</a:t>
            </a:r>
            <a:endParaRPr/>
          </a:p>
        </p:txBody>
      </p:sp>
      <p:sp>
        <p:nvSpPr>
          <p:cNvPr id="1993" name="Google Shape;1993;p65"/>
          <p:cNvSpPr/>
          <p:nvPr/>
        </p:nvSpPr>
        <p:spPr>
          <a:xfrm>
            <a:off x="838200" y="7934325"/>
            <a:ext cx="13563600" cy="9525"/>
          </a:xfrm>
          <a:custGeom>
            <a:rect b="b" l="l" r="r" t="t"/>
            <a:pathLst>
              <a:path extrusionOk="0" h="9525" w="13563600">
                <a:moveTo>
                  <a:pt x="0" y="0"/>
                </a:moveTo>
                <a:lnTo>
                  <a:pt x="13563600" y="0"/>
                </a:lnTo>
              </a:path>
            </a:pathLst>
          </a:custGeom>
          <a:noFill/>
          <a:ln cap="flat" cmpd="sng" w="9525">
            <a:solidFill>
              <a:srgbClr val="354857"/>
            </a:solidFill>
            <a:prstDash val="solid"/>
            <a:round/>
            <a:headEnd len="sm" w="sm" type="none"/>
            <a:tailEnd len="sm" w="sm" type="none"/>
          </a:ln>
        </p:spPr>
      </p:sp>
      <p:sp>
        <p:nvSpPr>
          <p:cNvPr id="1994" name="Google Shape;1994;p65"/>
          <p:cNvSpPr/>
          <p:nvPr/>
        </p:nvSpPr>
        <p:spPr>
          <a:xfrm>
            <a:off x="13620750" y="8039100"/>
            <a:ext cx="781050" cy="333375"/>
          </a:xfrm>
          <a:prstGeom prst="rect">
            <a:avLst/>
          </a:prstGeom>
          <a:noFill/>
          <a:ln>
            <a:noFill/>
          </a:ln>
        </p:spPr>
        <p:txBody>
          <a:bodyPr anchorCtr="0" anchor="t" bIns="0" lIns="0" spcFirstLastPara="1" rIns="0" wrap="square" tIns="0">
            <a:noAutofit/>
          </a:bodyPr>
          <a:lstStyle/>
          <a:p>
            <a:pPr indent="0" lvl="0" marL="0" marR="0" rtl="0" algn="r">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61</a:t>
            </a:r>
            <a:endParaRPr/>
          </a:p>
        </p:txBody>
      </p:sp>
      <p:sp>
        <p:nvSpPr>
          <p:cNvPr id="1995" name="Google Shape;1995;p65"/>
          <p:cNvSpPr/>
          <p:nvPr/>
        </p:nvSpPr>
        <p:spPr>
          <a:xfrm>
            <a:off x="838200" y="2743200"/>
            <a:ext cx="4171950" cy="6858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79BFFF"/>
              </a:buClr>
              <a:buSzPts val="2400"/>
              <a:buFont typeface="Arial"/>
              <a:buNone/>
            </a:pPr>
            <a:r>
              <a:rPr b="1" lang="en-US" sz="2400">
                <a:solidFill>
                  <a:srgbClr val="79BFFF"/>
                </a:solidFill>
                <a:latin typeface="Arial"/>
                <a:ea typeface="Arial"/>
                <a:cs typeface="Arial"/>
                <a:sym typeface="Arial"/>
              </a:rPr>
              <a:t>Warm-up</a:t>
            </a:r>
            <a:endParaRPr/>
          </a:p>
        </p:txBody>
      </p:sp>
      <p:sp>
        <p:nvSpPr>
          <p:cNvPr id="1996" name="Google Shape;1996;p65"/>
          <p:cNvSpPr/>
          <p:nvPr/>
        </p:nvSpPr>
        <p:spPr>
          <a:xfrm>
            <a:off x="838200" y="3543300"/>
            <a:ext cx="4171950" cy="9525"/>
          </a:xfrm>
          <a:custGeom>
            <a:rect b="b" l="l" r="r" t="t"/>
            <a:pathLst>
              <a:path extrusionOk="0" h="9525" w="4171950">
                <a:moveTo>
                  <a:pt x="0" y="0"/>
                </a:moveTo>
                <a:lnTo>
                  <a:pt x="4171950" y="0"/>
                </a:lnTo>
              </a:path>
            </a:pathLst>
          </a:custGeom>
          <a:noFill/>
          <a:ln cap="flat" cmpd="sng" w="19050">
            <a:solidFill>
              <a:srgbClr val="354857"/>
            </a:solidFill>
            <a:prstDash val="solid"/>
            <a:round/>
            <a:headEnd len="sm" w="sm" type="none"/>
            <a:tailEnd len="sm" w="sm" type="none"/>
          </a:ln>
        </p:spPr>
      </p:sp>
      <p:sp>
        <p:nvSpPr>
          <p:cNvPr id="1997" name="Google Shape;1997;p65"/>
          <p:cNvSpPr/>
          <p:nvPr/>
        </p:nvSpPr>
        <p:spPr>
          <a:xfrm>
            <a:off x="838200" y="3867150"/>
            <a:ext cx="4171950" cy="12858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2100"/>
              <a:buFont typeface="Arial"/>
              <a:buNone/>
            </a:pPr>
            <a:r>
              <a:rPr b="0" lang="en-US" sz="2100">
                <a:solidFill>
                  <a:srgbClr val="A5B5C3"/>
                </a:solidFill>
                <a:latin typeface="Arial"/>
                <a:ea typeface="Arial"/>
                <a:cs typeface="Arial"/>
                <a:sym typeface="Arial"/>
              </a:rPr>
              <a:t>Random walks</a:t>
            </a:r>
            <a:endParaRPr/>
          </a:p>
          <a:p>
            <a:pPr indent="0" lvl="0" marL="0" marR="0" rtl="0" algn="l">
              <a:lnSpc>
                <a:spcPct val="112000"/>
              </a:lnSpc>
              <a:spcBef>
                <a:spcPts val="0"/>
              </a:spcBef>
              <a:spcAft>
                <a:spcPts val="0"/>
              </a:spcAft>
              <a:buClr>
                <a:srgbClr val="A5B5C3"/>
              </a:buClr>
              <a:buSzPts val="2100"/>
              <a:buFont typeface="Arial"/>
              <a:buNone/>
            </a:pPr>
            <a:r>
              <a:rPr b="0" lang="en-US" sz="2100">
                <a:solidFill>
                  <a:srgbClr val="A5B5C3"/>
                </a:solidFill>
                <a:latin typeface="Arial"/>
                <a:ea typeface="Arial"/>
                <a:cs typeface="Arial"/>
                <a:sym typeface="Arial"/>
              </a:rPr>
              <a:t>метка глубины k</a:t>
            </a:r>
            <a:endParaRPr/>
          </a:p>
        </p:txBody>
      </p:sp>
      <p:sp>
        <p:nvSpPr>
          <p:cNvPr id="1998" name="Google Shape;1998;p65"/>
          <p:cNvSpPr/>
          <p:nvPr/>
        </p:nvSpPr>
        <p:spPr>
          <a:xfrm>
            <a:off x="5124450" y="3057525"/>
            <a:ext cx="295275" cy="9525"/>
          </a:xfrm>
          <a:custGeom>
            <a:rect b="b" l="l" r="r" t="t"/>
            <a:pathLst>
              <a:path extrusionOk="0" h="9525" w="295275">
                <a:moveTo>
                  <a:pt x="0" y="0"/>
                </a:moveTo>
                <a:lnTo>
                  <a:pt x="295275" y="0"/>
                </a:lnTo>
              </a:path>
            </a:pathLst>
          </a:custGeom>
          <a:noFill/>
          <a:ln cap="flat" cmpd="sng" w="28575">
            <a:solidFill>
              <a:srgbClr val="64DEC3"/>
            </a:solidFill>
            <a:prstDash val="solid"/>
            <a:round/>
            <a:headEnd len="sm" w="sm" type="none"/>
            <a:tailEnd len="sm" w="sm" type="none"/>
          </a:ln>
        </p:spPr>
      </p:sp>
      <p:sp>
        <p:nvSpPr>
          <p:cNvPr id="1999" name="Google Shape;1999;p65"/>
          <p:cNvSpPr/>
          <p:nvPr/>
        </p:nvSpPr>
        <p:spPr>
          <a:xfrm>
            <a:off x="5308227" y="3003665"/>
            <a:ext cx="111498" cy="107719"/>
          </a:xfrm>
          <a:custGeom>
            <a:rect b="b" l="l" r="r" t="t"/>
            <a:pathLst>
              <a:path extrusionOk="0" h="107719" w="111498">
                <a:moveTo>
                  <a:pt x="111498" y="53860"/>
                </a:moveTo>
                <a:lnTo>
                  <a:pt x="0" y="107719"/>
                </a:lnTo>
                <a:lnTo>
                  <a:pt x="0" y="0"/>
                </a:lnTo>
                <a:close/>
              </a:path>
            </a:pathLst>
          </a:custGeom>
          <a:solidFill>
            <a:srgbClr val="64DEC3"/>
          </a:solidFill>
          <a:ln cap="flat" cmpd="sng" w="9525">
            <a:solidFill>
              <a:srgbClr val="64DEC3"/>
            </a:solidFill>
            <a:prstDash val="solid"/>
            <a:round/>
            <a:headEnd len="sm" w="sm" type="none"/>
            <a:tailEnd len="sm" w="sm" type="none"/>
          </a:ln>
        </p:spPr>
      </p:sp>
      <p:sp>
        <p:nvSpPr>
          <p:cNvPr id="2000" name="Google Shape;2000;p65"/>
          <p:cNvSpPr/>
          <p:nvPr/>
        </p:nvSpPr>
        <p:spPr>
          <a:xfrm>
            <a:off x="5534025" y="2743200"/>
            <a:ext cx="4171950" cy="6858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79BFFF"/>
              </a:buClr>
              <a:buSzPts val="2400"/>
              <a:buFont typeface="Arial"/>
              <a:buNone/>
            </a:pPr>
            <a:r>
              <a:rPr b="1" lang="en-US" sz="2400">
                <a:solidFill>
                  <a:srgbClr val="79BFFF"/>
                </a:solidFill>
                <a:latin typeface="Arial"/>
                <a:ea typeface="Arial"/>
                <a:cs typeface="Arial"/>
                <a:sym typeface="Arial"/>
              </a:rPr>
              <a:t>TD-цель</a:t>
            </a:r>
            <a:endParaRPr/>
          </a:p>
        </p:txBody>
      </p:sp>
      <p:sp>
        <p:nvSpPr>
          <p:cNvPr id="2001" name="Google Shape;2001;p65"/>
          <p:cNvSpPr/>
          <p:nvPr/>
        </p:nvSpPr>
        <p:spPr>
          <a:xfrm>
            <a:off x="5534025" y="3543300"/>
            <a:ext cx="4171950" cy="9525"/>
          </a:xfrm>
          <a:custGeom>
            <a:rect b="b" l="l" r="r" t="t"/>
            <a:pathLst>
              <a:path extrusionOk="0" h="9525" w="4171950">
                <a:moveTo>
                  <a:pt x="0" y="0"/>
                </a:moveTo>
                <a:lnTo>
                  <a:pt x="4171950" y="0"/>
                </a:lnTo>
              </a:path>
            </a:pathLst>
          </a:custGeom>
          <a:noFill/>
          <a:ln cap="flat" cmpd="sng" w="19050">
            <a:solidFill>
              <a:srgbClr val="354857"/>
            </a:solidFill>
            <a:prstDash val="solid"/>
            <a:round/>
            <a:headEnd len="sm" w="sm" type="none"/>
            <a:tailEnd len="sm" w="sm" type="none"/>
          </a:ln>
        </p:spPr>
      </p:sp>
      <p:sp>
        <p:nvSpPr>
          <p:cNvPr id="2002" name="Google Shape;2002;p65"/>
          <p:cNvSpPr/>
          <p:nvPr/>
        </p:nvSpPr>
        <p:spPr>
          <a:xfrm>
            <a:off x="5534025" y="3867150"/>
            <a:ext cx="4171950" cy="12858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2100"/>
              <a:buFont typeface="Arial"/>
              <a:buNone/>
            </a:pPr>
            <a:r>
              <a:rPr b="0" lang="en-US" sz="2100">
                <a:solidFill>
                  <a:srgbClr val="A5B5C3"/>
                </a:solidFill>
                <a:latin typeface="Arial"/>
                <a:ea typeface="Arial"/>
                <a:cs typeface="Arial"/>
                <a:sym typeface="Arial"/>
              </a:rPr>
              <a:t>1 + min hθ(s′)</a:t>
            </a:r>
            <a:endParaRPr/>
          </a:p>
          <a:p>
            <a:pPr indent="0" lvl="0" marL="0" marR="0" rtl="0" algn="l">
              <a:lnSpc>
                <a:spcPct val="112000"/>
              </a:lnSpc>
              <a:spcBef>
                <a:spcPts val="0"/>
              </a:spcBef>
              <a:spcAft>
                <a:spcPts val="0"/>
              </a:spcAft>
              <a:buClr>
                <a:srgbClr val="A5B5C3"/>
              </a:buClr>
              <a:buSzPts val="2100"/>
              <a:buFont typeface="Arial"/>
              <a:buNone/>
            </a:pPr>
            <a:r>
              <a:rPr b="0" lang="en-US" sz="2100">
                <a:solidFill>
                  <a:srgbClr val="A5B5C3"/>
                </a:solidFill>
                <a:latin typeface="Arial"/>
                <a:ea typeface="Arial"/>
                <a:cs typeface="Arial"/>
                <a:sym typeface="Arial"/>
              </a:rPr>
              <a:t>по соседям</a:t>
            </a:r>
            <a:endParaRPr/>
          </a:p>
        </p:txBody>
      </p:sp>
      <p:sp>
        <p:nvSpPr>
          <p:cNvPr id="2003" name="Google Shape;2003;p65"/>
          <p:cNvSpPr/>
          <p:nvPr/>
        </p:nvSpPr>
        <p:spPr>
          <a:xfrm>
            <a:off x="9820275" y="3057525"/>
            <a:ext cx="295275" cy="9525"/>
          </a:xfrm>
          <a:custGeom>
            <a:rect b="b" l="l" r="r" t="t"/>
            <a:pathLst>
              <a:path extrusionOk="0" h="9525" w="295275">
                <a:moveTo>
                  <a:pt x="0" y="0"/>
                </a:moveTo>
                <a:lnTo>
                  <a:pt x="295275" y="0"/>
                </a:lnTo>
              </a:path>
            </a:pathLst>
          </a:custGeom>
          <a:noFill/>
          <a:ln cap="flat" cmpd="sng" w="28575">
            <a:solidFill>
              <a:srgbClr val="64DEC3"/>
            </a:solidFill>
            <a:prstDash val="solid"/>
            <a:round/>
            <a:headEnd len="sm" w="sm" type="none"/>
            <a:tailEnd len="sm" w="sm" type="none"/>
          </a:ln>
        </p:spPr>
      </p:sp>
      <p:sp>
        <p:nvSpPr>
          <p:cNvPr id="2004" name="Google Shape;2004;p65"/>
          <p:cNvSpPr/>
          <p:nvPr/>
        </p:nvSpPr>
        <p:spPr>
          <a:xfrm>
            <a:off x="10004052" y="3003665"/>
            <a:ext cx="111498" cy="107719"/>
          </a:xfrm>
          <a:custGeom>
            <a:rect b="b" l="l" r="r" t="t"/>
            <a:pathLst>
              <a:path extrusionOk="0" h="107719" w="111498">
                <a:moveTo>
                  <a:pt x="111498" y="53860"/>
                </a:moveTo>
                <a:lnTo>
                  <a:pt x="0" y="107719"/>
                </a:lnTo>
                <a:lnTo>
                  <a:pt x="0" y="0"/>
                </a:lnTo>
                <a:close/>
              </a:path>
            </a:pathLst>
          </a:custGeom>
          <a:solidFill>
            <a:srgbClr val="64DEC3"/>
          </a:solidFill>
          <a:ln cap="flat" cmpd="sng" w="9525">
            <a:solidFill>
              <a:srgbClr val="64DEC3"/>
            </a:solidFill>
            <a:prstDash val="solid"/>
            <a:round/>
            <a:headEnd len="sm" w="sm" type="none"/>
            <a:tailEnd len="sm" w="sm" type="none"/>
          </a:ln>
        </p:spPr>
      </p:sp>
      <p:sp>
        <p:nvSpPr>
          <p:cNvPr id="2005" name="Google Shape;2005;p65"/>
          <p:cNvSpPr/>
          <p:nvPr/>
        </p:nvSpPr>
        <p:spPr>
          <a:xfrm>
            <a:off x="10229850" y="2743200"/>
            <a:ext cx="4171950" cy="6858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64DEC3"/>
              </a:buClr>
              <a:buSzPts val="2400"/>
              <a:buFont typeface="Arial"/>
              <a:buNone/>
            </a:pPr>
            <a:r>
              <a:rPr b="1" lang="en-US" sz="2400">
                <a:solidFill>
                  <a:srgbClr val="64DEC3"/>
                </a:solidFill>
                <a:latin typeface="Arial"/>
                <a:ea typeface="Arial"/>
                <a:cs typeface="Arial"/>
                <a:sym typeface="Arial"/>
              </a:rPr>
              <a:t>Дообучение</a:t>
            </a:r>
            <a:endParaRPr/>
          </a:p>
        </p:txBody>
      </p:sp>
      <p:sp>
        <p:nvSpPr>
          <p:cNvPr id="2006" name="Google Shape;2006;p65"/>
          <p:cNvSpPr/>
          <p:nvPr/>
        </p:nvSpPr>
        <p:spPr>
          <a:xfrm>
            <a:off x="10229850" y="3543300"/>
            <a:ext cx="4171950" cy="9525"/>
          </a:xfrm>
          <a:custGeom>
            <a:rect b="b" l="l" r="r" t="t"/>
            <a:pathLst>
              <a:path extrusionOk="0" h="9525" w="4171950">
                <a:moveTo>
                  <a:pt x="0" y="0"/>
                </a:moveTo>
                <a:lnTo>
                  <a:pt x="4171950" y="0"/>
                </a:lnTo>
              </a:path>
            </a:pathLst>
          </a:custGeom>
          <a:noFill/>
          <a:ln cap="flat" cmpd="sng" w="19050">
            <a:solidFill>
              <a:srgbClr val="354857"/>
            </a:solidFill>
            <a:prstDash val="solid"/>
            <a:round/>
            <a:headEnd len="sm" w="sm" type="none"/>
            <a:tailEnd len="sm" w="sm" type="none"/>
          </a:ln>
        </p:spPr>
      </p:sp>
      <p:sp>
        <p:nvSpPr>
          <p:cNvPr id="2007" name="Google Shape;2007;p65"/>
          <p:cNvSpPr/>
          <p:nvPr/>
        </p:nvSpPr>
        <p:spPr>
          <a:xfrm>
            <a:off x="10229850" y="3867150"/>
            <a:ext cx="4171950" cy="12858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2100"/>
              <a:buFont typeface="Arial"/>
              <a:buNone/>
            </a:pPr>
            <a:r>
              <a:rPr b="0" lang="en-US" sz="2100">
                <a:solidFill>
                  <a:srgbClr val="A5B5C3"/>
                </a:solidFill>
                <a:latin typeface="Arial"/>
                <a:ea typeface="Arial"/>
                <a:cs typeface="Arial"/>
                <a:sym typeface="Arial"/>
              </a:rPr>
              <a:t>Цель ограничена</a:t>
            </a:r>
            <a:endParaRPr/>
          </a:p>
          <a:p>
            <a:pPr indent="0" lvl="0" marL="0" marR="0" rtl="0" algn="l">
              <a:lnSpc>
                <a:spcPct val="112000"/>
              </a:lnSpc>
              <a:spcBef>
                <a:spcPts val="0"/>
              </a:spcBef>
              <a:spcAft>
                <a:spcPts val="0"/>
              </a:spcAft>
              <a:buClr>
                <a:srgbClr val="A5B5C3"/>
              </a:buClr>
              <a:buSzPts val="2100"/>
              <a:buFont typeface="Arial"/>
              <a:buNone/>
            </a:pPr>
            <a:r>
              <a:rPr b="0" lang="en-US" sz="2100">
                <a:solidFill>
                  <a:srgbClr val="A5B5C3"/>
                </a:solidFill>
                <a:latin typeface="Arial"/>
                <a:ea typeface="Arial"/>
                <a:cs typeface="Arial"/>
                <a:sym typeface="Arial"/>
              </a:rPr>
              <a:t>диапазоном [0, k]</a:t>
            </a:r>
            <a:endParaRPr/>
          </a:p>
        </p:txBody>
      </p:sp>
      <p:sp>
        <p:nvSpPr>
          <p:cNvPr id="2008" name="Google Shape;2008;p65"/>
          <p:cNvSpPr/>
          <p:nvPr/>
        </p:nvSpPr>
        <p:spPr>
          <a:xfrm>
            <a:off x="838200" y="6067425"/>
            <a:ext cx="4667250" cy="5715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64DEC3"/>
              </a:buClr>
              <a:buSzPts val="2700"/>
              <a:buFont typeface="Arial"/>
              <a:buNone/>
            </a:pPr>
            <a:r>
              <a:rPr b="1" lang="en-US" sz="2700">
                <a:solidFill>
                  <a:srgbClr val="64DEC3"/>
                </a:solidFill>
                <a:latin typeface="Arial"/>
                <a:ea typeface="Arial"/>
                <a:cs typeface="Arial"/>
                <a:sym typeface="Arial"/>
              </a:rPr>
              <a:t>Стоимость до цели</a:t>
            </a:r>
            <a:endParaRPr/>
          </a:p>
        </p:txBody>
      </p:sp>
      <p:sp>
        <p:nvSpPr>
          <p:cNvPr id="2009" name="Google Shape;2009;p65"/>
          <p:cNvSpPr/>
          <p:nvPr/>
        </p:nvSpPr>
        <p:spPr>
          <a:xfrm>
            <a:off x="838200" y="7353300"/>
            <a:ext cx="13563600" cy="5048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800"/>
              <a:buFont typeface="Arial"/>
              <a:buNone/>
            </a:pPr>
            <a:r>
              <a:rPr b="0" lang="en-US" sz="1800">
                <a:solidFill>
                  <a:srgbClr val="A5B5C3"/>
                </a:solidFill>
                <a:latin typeface="Arial"/>
                <a:ea typeface="Arial"/>
                <a:cs typeface="Arial"/>
                <a:sym typeface="Arial"/>
              </a:rPr>
              <a:t>После обучения путь строит Beam Search · точность и допустимость не гарантированы</a:t>
            </a:r>
            <a:endParaRPr/>
          </a:p>
        </p:txBody>
      </p:sp>
      <p:sp>
        <p:nvSpPr>
          <p:cNvPr id="2010" name="Google Shape;2010;p65"/>
          <p:cNvSpPr/>
          <p:nvPr/>
        </p:nvSpPr>
        <p:spPr>
          <a:xfrm>
            <a:off x="5857875" y="6067425"/>
            <a:ext cx="2552700" cy="6477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6C86B"/>
              </a:buClr>
              <a:buSzPts val="2925"/>
              <a:buFont typeface="Cambria Math"/>
              <a:buNone/>
            </a:pPr>
            <a:r>
              <a:rPr lang="en-US" sz="2925">
                <a:solidFill>
                  <a:srgbClr val="F6C86B"/>
                </a:solidFill>
                <a:latin typeface="Cambria Math"/>
                <a:ea typeface="Cambria Math"/>
                <a:cs typeface="Cambria Math"/>
                <a:sym typeface="Cambria Math"/>
              </a:rPr>
              <a:t>h(e) = 0</a:t>
            </a:r>
            <a:endParaRPr/>
          </a:p>
        </p:txBody>
      </p:sp>
      <p:sp>
        <p:nvSpPr>
          <p:cNvPr id="2011" name="Google Shape;2011;p65"/>
          <p:cNvSpPr/>
          <p:nvPr/>
        </p:nvSpPr>
        <p:spPr>
          <a:xfrm>
            <a:off x="8896350" y="6067425"/>
            <a:ext cx="5505450" cy="6477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6C86B"/>
              </a:buClr>
              <a:buSzPts val="2925"/>
              <a:buFont typeface="Cambria Math"/>
              <a:buNone/>
            </a:pPr>
            <a:r>
              <a:rPr lang="en-US" sz="2925">
                <a:solidFill>
                  <a:srgbClr val="F6C86B"/>
                </a:solidFill>
                <a:latin typeface="Cambria Math"/>
                <a:ea typeface="Cambria Math"/>
                <a:cs typeface="Cambria Math"/>
                <a:sym typeface="Cambria Math"/>
              </a:rPr>
              <a:t>h(s) = 1 + min h(s′)</a:t>
            </a:r>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A25"/>
        </a:solidFill>
      </p:bgPr>
    </p:bg>
    <p:spTree>
      <p:nvGrpSpPr>
        <p:cNvPr id="2016" name="Shape 2016"/>
        <p:cNvGrpSpPr/>
        <p:nvPr/>
      </p:nvGrpSpPr>
      <p:grpSpPr>
        <a:xfrm>
          <a:off x="0" y="0"/>
          <a:ext cx="0" cy="0"/>
          <a:chOff x="0" y="0"/>
          <a:chExt cx="0" cy="0"/>
        </a:xfrm>
      </p:grpSpPr>
      <p:sp>
        <p:nvSpPr>
          <p:cNvPr id="2017" name="Google Shape;2017;p66"/>
          <p:cNvSpPr/>
          <p:nvPr/>
        </p:nvSpPr>
        <p:spPr>
          <a:xfrm>
            <a:off x="838200" y="476250"/>
            <a:ext cx="13335000" cy="3333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350"/>
              <a:buFont typeface="Arial"/>
              <a:buNone/>
            </a:pPr>
            <a:r>
              <a:rPr b="1" lang="en-US" sz="1350">
                <a:solidFill>
                  <a:srgbClr val="A5B5C3"/>
                </a:solidFill>
                <a:latin typeface="Arial"/>
                <a:ea typeface="Arial"/>
                <a:cs typeface="Arial"/>
                <a:sym typeface="Arial"/>
              </a:rPr>
              <a:t>ДАЛЬНЕЙШИЕ МЕТОДЫ</a:t>
            </a:r>
            <a:endParaRPr/>
          </a:p>
        </p:txBody>
      </p:sp>
      <p:sp>
        <p:nvSpPr>
          <p:cNvPr id="2018" name="Google Shape;2018;p66"/>
          <p:cNvSpPr/>
          <p:nvPr/>
        </p:nvSpPr>
        <p:spPr>
          <a:xfrm>
            <a:off x="838200" y="1057275"/>
            <a:ext cx="13563600" cy="1295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3900"/>
              <a:buFont typeface="Arial"/>
              <a:buNone/>
            </a:pPr>
            <a:r>
              <a:rPr b="1" lang="en-US" sz="3900">
                <a:solidFill>
                  <a:srgbClr val="F4F0E7"/>
                </a:solidFill>
                <a:latin typeface="Arial"/>
                <a:ea typeface="Arial"/>
                <a:cs typeface="Arial"/>
                <a:sym typeface="Arial"/>
              </a:rPr>
              <a:t>CayleyPy RL: что даёт дообучение</a:t>
            </a:r>
            <a:endParaRPr/>
          </a:p>
        </p:txBody>
      </p:sp>
      <p:sp>
        <p:nvSpPr>
          <p:cNvPr id="2019" name="Google Shape;2019;p66"/>
          <p:cNvSpPr/>
          <p:nvPr/>
        </p:nvSpPr>
        <p:spPr>
          <a:xfrm>
            <a:off x="838200" y="7934325"/>
            <a:ext cx="13563600" cy="9525"/>
          </a:xfrm>
          <a:custGeom>
            <a:rect b="b" l="l" r="r" t="t"/>
            <a:pathLst>
              <a:path extrusionOk="0" h="9525" w="13563600">
                <a:moveTo>
                  <a:pt x="0" y="0"/>
                </a:moveTo>
                <a:lnTo>
                  <a:pt x="13563600" y="0"/>
                </a:lnTo>
              </a:path>
            </a:pathLst>
          </a:custGeom>
          <a:noFill/>
          <a:ln cap="flat" cmpd="sng" w="9525">
            <a:solidFill>
              <a:srgbClr val="354857"/>
            </a:solidFill>
            <a:prstDash val="solid"/>
            <a:round/>
            <a:headEnd len="sm" w="sm" type="none"/>
            <a:tailEnd len="sm" w="sm" type="none"/>
          </a:ln>
        </p:spPr>
      </p:sp>
      <p:sp>
        <p:nvSpPr>
          <p:cNvPr id="2020" name="Google Shape;2020;p66"/>
          <p:cNvSpPr/>
          <p:nvPr/>
        </p:nvSpPr>
        <p:spPr>
          <a:xfrm>
            <a:off x="13620750" y="8039100"/>
            <a:ext cx="781050" cy="333375"/>
          </a:xfrm>
          <a:prstGeom prst="rect">
            <a:avLst/>
          </a:prstGeom>
          <a:noFill/>
          <a:ln>
            <a:noFill/>
          </a:ln>
        </p:spPr>
        <p:txBody>
          <a:bodyPr anchorCtr="0" anchor="t" bIns="0" lIns="0" spcFirstLastPara="1" rIns="0" wrap="square" tIns="0">
            <a:noAutofit/>
          </a:bodyPr>
          <a:lstStyle/>
          <a:p>
            <a:pPr indent="0" lvl="0" marL="0" marR="0" rtl="0" algn="r">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62</a:t>
            </a:r>
            <a:endParaRPr/>
          </a:p>
        </p:txBody>
      </p:sp>
      <p:sp>
        <p:nvSpPr>
          <p:cNvPr id="2021" name="Google Shape;2021;p66"/>
          <p:cNvSpPr/>
          <p:nvPr/>
        </p:nvSpPr>
        <p:spPr>
          <a:xfrm>
            <a:off x="838200" y="2505075"/>
            <a:ext cx="13563600" cy="4762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2400"/>
              <a:buFont typeface="Arial"/>
              <a:buNone/>
            </a:pPr>
            <a:r>
              <a:rPr b="0" lang="en-US" sz="2400">
                <a:solidFill>
                  <a:srgbClr val="F4F0E7"/>
                </a:solidFill>
                <a:latin typeface="Arial"/>
                <a:ea typeface="Arial"/>
                <a:cs typeface="Arial"/>
                <a:sym typeface="Arial"/>
              </a:rPr>
              <a:t>LRX на S₂₈: один длинный элемент, 10 независимых запусков</a:t>
            </a:r>
            <a:endParaRPr/>
          </a:p>
        </p:txBody>
      </p:sp>
      <p:graphicFrame>
        <p:nvGraphicFramePr>
          <p:cNvPr id="2022" name="Google Shape;2022;p66"/>
          <p:cNvGraphicFramePr/>
          <p:nvPr/>
        </p:nvGraphicFramePr>
        <p:xfrm>
          <a:off x="838200" y="3209925"/>
          <a:ext cx="3000000" cy="3000000"/>
        </p:xfrm>
        <a:graphic>
          <a:graphicData uri="http://schemas.openxmlformats.org/drawingml/2006/table">
            <a:tbl>
              <a:tblPr>
                <a:noFill/>
                <a:tableStyleId>{A352D7F8-A444-48DF-B013-8C70D112DE0B}</a:tableStyleId>
              </a:tblPr>
              <a:tblGrid>
                <a:gridCol w="2552700"/>
                <a:gridCol w="2381250"/>
                <a:gridCol w="2571750"/>
                <a:gridCol w="2724150"/>
                <a:gridCol w="3333750"/>
              </a:tblGrid>
              <a:tr h="800100">
                <a:tc>
                  <a:txBody>
                    <a:bodyPr/>
                    <a:lstStyle/>
                    <a:p>
                      <a:pPr indent="0" lvl="0" marL="0" marR="0" rtl="0" algn="l">
                        <a:spcBef>
                          <a:spcPts val="0"/>
                        </a:spcBef>
                        <a:spcAft>
                          <a:spcPts val="0"/>
                        </a:spcAft>
                        <a:buClr>
                          <a:srgbClr val="A5B5C3"/>
                        </a:buClr>
                        <a:buSzPts val="1875"/>
                        <a:buFont typeface="Arial"/>
                        <a:buNone/>
                      </a:pPr>
                      <a:r>
                        <a:rPr b="1" lang="en-US" sz="1875">
                          <a:solidFill>
                            <a:srgbClr val="A5B5C3"/>
                          </a:solidFill>
                          <a:latin typeface="Arial"/>
                          <a:ea typeface="Arial"/>
                          <a:cs typeface="Arial"/>
                          <a:sym typeface="Arial"/>
                        </a:rPr>
                        <a:t>Эпохи warm-up</a:t>
                      </a:r>
                      <a:endParaRPr/>
                    </a:p>
                  </a:txBody>
                  <a:tcPr marT="45725" marB="45725" marR="91450" marL="91450" anchor="ctr">
                    <a:lnL cap="flat" cmpd="sng" w="9525">
                      <a:solidFill>
                        <a:srgbClr val="354857"/>
                      </a:solidFill>
                      <a:prstDash val="solid"/>
                      <a:round/>
                      <a:headEnd len="sm" w="sm" type="none"/>
                      <a:tailEnd len="sm" w="sm" type="none"/>
                    </a:lnL>
                    <a:lnT cap="flat" cmpd="sng" w="9525">
                      <a:solidFill>
                        <a:srgbClr val="354857"/>
                      </a:solidFill>
                      <a:prstDash val="solid"/>
                      <a:round/>
                      <a:headEnd len="sm" w="sm" type="none"/>
                      <a:tailEnd len="sm" w="sm" type="none"/>
                    </a:lnT>
                    <a:solidFill>
                      <a:srgbClr val="203142"/>
                    </a:solidFill>
                  </a:tcPr>
                </a:tc>
                <a:tc>
                  <a:txBody>
                    <a:bodyPr/>
                    <a:lstStyle/>
                    <a:p>
                      <a:pPr indent="0" lvl="0" marL="0" marR="0" rtl="0" algn="ctr">
                        <a:spcBef>
                          <a:spcPts val="0"/>
                        </a:spcBef>
                        <a:spcAft>
                          <a:spcPts val="0"/>
                        </a:spcAft>
                        <a:buClr>
                          <a:srgbClr val="A5B5C3"/>
                        </a:buClr>
                        <a:buSzPts val="1875"/>
                        <a:buFont typeface="Arial"/>
                        <a:buNone/>
                      </a:pPr>
                      <a:r>
                        <a:rPr b="1" lang="en-US" sz="1875">
                          <a:solidFill>
                            <a:srgbClr val="A5B5C3"/>
                          </a:solidFill>
                          <a:latin typeface="Arial"/>
                          <a:ea typeface="Arial"/>
                          <a:cs typeface="Arial"/>
                          <a:sym typeface="Arial"/>
                        </a:rPr>
                        <a:t>Эпохи DQN</a:t>
                      </a:r>
                      <a:endParaRPr/>
                    </a:p>
                  </a:txBody>
                  <a:tcPr marT="45725" marB="45725" marR="91450" marL="91450" anchor="ctr">
                    <a:lnT cap="flat" cmpd="sng" w="9525">
                      <a:solidFill>
                        <a:srgbClr val="354857"/>
                      </a:solidFill>
                      <a:prstDash val="solid"/>
                      <a:round/>
                      <a:headEnd len="sm" w="sm" type="none"/>
                      <a:tailEnd len="sm" w="sm" type="none"/>
                    </a:lnT>
                    <a:solidFill>
                      <a:srgbClr val="203142"/>
                    </a:solidFill>
                  </a:tcPr>
                </a:tc>
                <a:tc>
                  <a:txBody>
                    <a:bodyPr/>
                    <a:lstStyle/>
                    <a:p>
                      <a:pPr indent="0" lvl="0" marL="0" marR="0" rtl="0" algn="ctr">
                        <a:spcBef>
                          <a:spcPts val="0"/>
                        </a:spcBef>
                        <a:spcAft>
                          <a:spcPts val="0"/>
                        </a:spcAft>
                        <a:buClr>
                          <a:srgbClr val="A5B5C3"/>
                        </a:buClr>
                        <a:buSzPts val="1875"/>
                        <a:buFont typeface="Arial"/>
                        <a:buNone/>
                      </a:pPr>
                      <a:r>
                        <a:rPr b="1" lang="en-US" sz="1875">
                          <a:solidFill>
                            <a:srgbClr val="A5B5C3"/>
                          </a:solidFill>
                          <a:latin typeface="Arial"/>
                          <a:ea typeface="Arial"/>
                          <a:cs typeface="Arial"/>
                          <a:sym typeface="Arial"/>
                        </a:rPr>
                        <a:t>Доля успеха</a:t>
                      </a:r>
                      <a:endParaRPr/>
                    </a:p>
                  </a:txBody>
                  <a:tcPr marT="45725" marB="45725" marR="91450" marL="91450" anchor="ctr">
                    <a:lnT cap="flat" cmpd="sng" w="9525">
                      <a:solidFill>
                        <a:srgbClr val="354857"/>
                      </a:solidFill>
                      <a:prstDash val="solid"/>
                      <a:round/>
                      <a:headEnd len="sm" w="sm" type="none"/>
                      <a:tailEnd len="sm" w="sm" type="none"/>
                    </a:lnT>
                    <a:solidFill>
                      <a:srgbClr val="203142"/>
                    </a:solidFill>
                  </a:tcPr>
                </a:tc>
                <a:tc>
                  <a:txBody>
                    <a:bodyPr/>
                    <a:lstStyle/>
                    <a:p>
                      <a:pPr indent="0" lvl="0" marL="0" marR="0" rtl="0" algn="ctr">
                        <a:spcBef>
                          <a:spcPts val="0"/>
                        </a:spcBef>
                        <a:spcAft>
                          <a:spcPts val="0"/>
                        </a:spcAft>
                        <a:buClr>
                          <a:srgbClr val="A5B5C3"/>
                        </a:buClr>
                        <a:buSzPts val="1875"/>
                        <a:buFont typeface="Arial"/>
                        <a:buNone/>
                      </a:pPr>
                      <a:r>
                        <a:rPr b="1" lang="en-US" sz="1875">
                          <a:solidFill>
                            <a:srgbClr val="A5B5C3"/>
                          </a:solidFill>
                          <a:latin typeface="Arial"/>
                          <a:ea typeface="Arial"/>
                          <a:cs typeface="Arial"/>
                          <a:sym typeface="Arial"/>
                        </a:rPr>
                        <a:t>Лучший путь</a:t>
                      </a:r>
                      <a:endParaRPr/>
                    </a:p>
                  </a:txBody>
                  <a:tcPr marT="45725" marB="45725" marR="91450" marL="91450" anchor="ctr">
                    <a:lnT cap="flat" cmpd="sng" w="9525">
                      <a:solidFill>
                        <a:srgbClr val="354857"/>
                      </a:solidFill>
                      <a:prstDash val="solid"/>
                      <a:round/>
                      <a:headEnd len="sm" w="sm" type="none"/>
                      <a:tailEnd len="sm" w="sm" type="none"/>
                    </a:lnT>
                    <a:solidFill>
                      <a:srgbClr val="203142"/>
                    </a:solidFill>
                  </a:tcPr>
                </a:tc>
                <a:tc>
                  <a:txBody>
                    <a:bodyPr/>
                    <a:lstStyle/>
                    <a:p>
                      <a:pPr indent="0" lvl="0" marL="0" marR="0" rtl="0" algn="ctr">
                        <a:spcBef>
                          <a:spcPts val="0"/>
                        </a:spcBef>
                        <a:spcAft>
                          <a:spcPts val="0"/>
                        </a:spcAft>
                        <a:buClr>
                          <a:srgbClr val="A5B5C3"/>
                        </a:buClr>
                        <a:buSzPts val="1875"/>
                        <a:buFont typeface="Arial"/>
                        <a:buNone/>
                      </a:pPr>
                      <a:r>
                        <a:rPr b="1" lang="en-US" sz="1875">
                          <a:solidFill>
                            <a:srgbClr val="A5B5C3"/>
                          </a:solidFill>
                          <a:latin typeface="Arial"/>
                          <a:ea typeface="Arial"/>
                          <a:cs typeface="Arial"/>
                          <a:sym typeface="Arial"/>
                        </a:rPr>
                        <a:t>Медиана длины</a:t>
                      </a:r>
                      <a:endParaRPr/>
                    </a:p>
                  </a:txBody>
                  <a:tcPr marT="45725" marB="45725" marR="91450" marL="91450" anchor="ctr">
                    <a:lnR cap="flat" cmpd="sng" w="9525">
                      <a:solidFill>
                        <a:srgbClr val="354857"/>
                      </a:solidFill>
                      <a:prstDash val="solid"/>
                      <a:round/>
                      <a:headEnd len="sm" w="sm" type="none"/>
                      <a:tailEnd len="sm" w="sm" type="none"/>
                    </a:lnR>
                    <a:lnT cap="flat" cmpd="sng" w="9525">
                      <a:solidFill>
                        <a:srgbClr val="354857"/>
                      </a:solidFill>
                      <a:prstDash val="solid"/>
                      <a:round/>
                      <a:headEnd len="sm" w="sm" type="none"/>
                      <a:tailEnd len="sm" w="sm" type="none"/>
                    </a:lnT>
                    <a:solidFill>
                      <a:srgbClr val="203142"/>
                    </a:solidFill>
                  </a:tcPr>
                </a:tc>
              </a:tr>
              <a:tr h="728675">
                <a:tc>
                  <a:txBody>
                    <a:bodyPr/>
                    <a:lstStyle/>
                    <a:p>
                      <a:pPr indent="0" lvl="0" marL="0" marR="0" rtl="0" algn="l">
                        <a:spcBef>
                          <a:spcPts val="0"/>
                        </a:spcBef>
                        <a:spcAft>
                          <a:spcPts val="0"/>
                        </a:spcAft>
                        <a:buClr>
                          <a:srgbClr val="F4F0E7"/>
                        </a:buClr>
                        <a:buSzPts val="2175"/>
                        <a:buFont typeface="Arial"/>
                        <a:buNone/>
                      </a:pPr>
                      <a:r>
                        <a:rPr b="0" lang="en-US" sz="2175">
                          <a:solidFill>
                            <a:srgbClr val="F4F0E7"/>
                          </a:solidFill>
                          <a:latin typeface="Arial"/>
                          <a:ea typeface="Arial"/>
                          <a:cs typeface="Arial"/>
                          <a:sym typeface="Arial"/>
                        </a:rPr>
                        <a:t>30</a:t>
                      </a:r>
                      <a:endParaRPr/>
                    </a:p>
                  </a:txBody>
                  <a:tcPr marT="45725" marB="45725" marR="91450" marL="91450" anchor="ctr">
                    <a:lnL cap="flat" cmpd="sng" w="9525">
                      <a:solidFill>
                        <a:srgbClr val="354857"/>
                      </a:solidFill>
                      <a:prstDash val="solid"/>
                      <a:round/>
                      <a:headEnd len="sm" w="sm" type="none"/>
                      <a:tailEnd len="sm" w="sm" type="none"/>
                    </a:lnL>
                    <a:solidFill>
                      <a:srgbClr val="101A25"/>
                    </a:solidFill>
                  </a:tcPr>
                </a:tc>
                <a:tc>
                  <a:txBody>
                    <a:bodyPr/>
                    <a:lstStyle/>
                    <a:p>
                      <a:pPr indent="0" lvl="0" marL="0" marR="0" rtl="0" algn="ctr">
                        <a:spcBef>
                          <a:spcPts val="0"/>
                        </a:spcBef>
                        <a:spcAft>
                          <a:spcPts val="0"/>
                        </a:spcAft>
                        <a:buClr>
                          <a:srgbClr val="F4F0E7"/>
                        </a:buClr>
                        <a:buSzPts val="2175"/>
                        <a:buFont typeface="Arial"/>
                        <a:buNone/>
                      </a:pPr>
                      <a:r>
                        <a:rPr b="0" lang="en-US" sz="2175">
                          <a:solidFill>
                            <a:srgbClr val="F4F0E7"/>
                          </a:solidFill>
                          <a:latin typeface="Arial"/>
                          <a:ea typeface="Arial"/>
                          <a:cs typeface="Arial"/>
                          <a:sym typeface="Arial"/>
                        </a:rPr>
                        <a:t>0</a:t>
                      </a:r>
                      <a:endParaRPr/>
                    </a:p>
                  </a:txBody>
                  <a:tcPr marT="45725" marB="45725" marR="91450" marL="91450" anchor="ctr">
                    <a:solidFill>
                      <a:srgbClr val="101A25"/>
                    </a:solidFill>
                  </a:tcPr>
                </a:tc>
                <a:tc>
                  <a:txBody>
                    <a:bodyPr/>
                    <a:lstStyle/>
                    <a:p>
                      <a:pPr indent="0" lvl="0" marL="0" marR="0" rtl="0" algn="ctr">
                        <a:spcBef>
                          <a:spcPts val="0"/>
                        </a:spcBef>
                        <a:spcAft>
                          <a:spcPts val="0"/>
                        </a:spcAft>
                        <a:buClr>
                          <a:srgbClr val="F4F0E7"/>
                        </a:buClr>
                        <a:buSzPts val="2175"/>
                        <a:buFont typeface="Arial"/>
                        <a:buNone/>
                      </a:pPr>
                      <a:r>
                        <a:rPr b="0" lang="en-US" sz="2175">
                          <a:solidFill>
                            <a:srgbClr val="F4F0E7"/>
                          </a:solidFill>
                          <a:latin typeface="Arial"/>
                          <a:ea typeface="Arial"/>
                          <a:cs typeface="Arial"/>
                          <a:sym typeface="Arial"/>
                        </a:rPr>
                        <a:t>70 %</a:t>
                      </a:r>
                      <a:endParaRPr/>
                    </a:p>
                  </a:txBody>
                  <a:tcPr marT="45725" marB="45725" marR="91450" marL="91450" anchor="ctr">
                    <a:solidFill>
                      <a:srgbClr val="101A25"/>
                    </a:solidFill>
                  </a:tcPr>
                </a:tc>
                <a:tc>
                  <a:txBody>
                    <a:bodyPr/>
                    <a:lstStyle/>
                    <a:p>
                      <a:pPr indent="0" lvl="0" marL="0" marR="0" rtl="0" algn="ctr">
                        <a:spcBef>
                          <a:spcPts val="0"/>
                        </a:spcBef>
                        <a:spcAft>
                          <a:spcPts val="0"/>
                        </a:spcAft>
                        <a:buClr>
                          <a:srgbClr val="F4F0E7"/>
                        </a:buClr>
                        <a:buSzPts val="2175"/>
                        <a:buFont typeface="Arial"/>
                        <a:buNone/>
                      </a:pPr>
                      <a:r>
                        <a:rPr b="0" lang="en-US" sz="2175">
                          <a:solidFill>
                            <a:srgbClr val="F4F0E7"/>
                          </a:solidFill>
                          <a:latin typeface="Arial"/>
                          <a:ea typeface="Arial"/>
                          <a:cs typeface="Arial"/>
                          <a:sym typeface="Arial"/>
                        </a:rPr>
                        <a:t>464</a:t>
                      </a:r>
                      <a:endParaRPr/>
                    </a:p>
                  </a:txBody>
                  <a:tcPr marT="45725" marB="45725" marR="91450" marL="91450" anchor="ctr">
                    <a:solidFill>
                      <a:srgbClr val="101A25"/>
                    </a:solidFill>
                  </a:tcPr>
                </a:tc>
                <a:tc>
                  <a:txBody>
                    <a:bodyPr/>
                    <a:lstStyle/>
                    <a:p>
                      <a:pPr indent="0" lvl="0" marL="0" marR="0" rtl="0" algn="ctr">
                        <a:spcBef>
                          <a:spcPts val="0"/>
                        </a:spcBef>
                        <a:spcAft>
                          <a:spcPts val="0"/>
                        </a:spcAft>
                        <a:buClr>
                          <a:srgbClr val="F4F0E7"/>
                        </a:buClr>
                        <a:buSzPts val="2175"/>
                        <a:buFont typeface="Arial"/>
                        <a:buNone/>
                      </a:pPr>
                      <a:r>
                        <a:rPr b="0" lang="en-US" sz="2175">
                          <a:solidFill>
                            <a:srgbClr val="F4F0E7"/>
                          </a:solidFill>
                          <a:latin typeface="Arial"/>
                          <a:ea typeface="Arial"/>
                          <a:cs typeface="Arial"/>
                          <a:sym typeface="Arial"/>
                        </a:rPr>
                        <a:t>650</a:t>
                      </a:r>
                      <a:endParaRPr/>
                    </a:p>
                  </a:txBody>
                  <a:tcPr marT="45725" marB="45725" marR="91450" marL="91450" anchor="ctr">
                    <a:lnR cap="flat" cmpd="sng" w="9525">
                      <a:solidFill>
                        <a:srgbClr val="354857"/>
                      </a:solidFill>
                      <a:prstDash val="solid"/>
                      <a:round/>
                      <a:headEnd len="sm" w="sm" type="none"/>
                      <a:tailEnd len="sm" w="sm" type="none"/>
                    </a:lnR>
                    <a:solidFill>
                      <a:srgbClr val="101A25"/>
                    </a:solidFill>
                  </a:tcPr>
                </a:tc>
              </a:tr>
              <a:tr h="728675">
                <a:tc>
                  <a:txBody>
                    <a:bodyPr/>
                    <a:lstStyle/>
                    <a:p>
                      <a:pPr indent="0" lvl="0" marL="0" marR="0" rtl="0" algn="l">
                        <a:spcBef>
                          <a:spcPts val="0"/>
                        </a:spcBef>
                        <a:spcAft>
                          <a:spcPts val="0"/>
                        </a:spcAft>
                        <a:buClr>
                          <a:srgbClr val="F4F0E7"/>
                        </a:buClr>
                        <a:buSzPts val="2175"/>
                        <a:buFont typeface="Arial"/>
                        <a:buNone/>
                      </a:pPr>
                      <a:r>
                        <a:rPr b="0" lang="en-US" sz="2175">
                          <a:solidFill>
                            <a:srgbClr val="F4F0E7"/>
                          </a:solidFill>
                          <a:latin typeface="Arial"/>
                          <a:ea typeface="Arial"/>
                          <a:cs typeface="Arial"/>
                          <a:sym typeface="Arial"/>
                        </a:rPr>
                        <a:t>100</a:t>
                      </a:r>
                      <a:endParaRPr/>
                    </a:p>
                  </a:txBody>
                  <a:tcPr marT="45725" marB="45725" marR="91450" marL="91450" anchor="ctr">
                    <a:lnL cap="flat" cmpd="sng" w="9525">
                      <a:solidFill>
                        <a:srgbClr val="354857"/>
                      </a:solidFill>
                      <a:prstDash val="solid"/>
                      <a:round/>
                      <a:headEnd len="sm" w="sm" type="none"/>
                      <a:tailEnd len="sm" w="sm" type="none"/>
                    </a:lnL>
                    <a:solidFill>
                      <a:srgbClr val="101A25"/>
                    </a:solidFill>
                  </a:tcPr>
                </a:tc>
                <a:tc>
                  <a:txBody>
                    <a:bodyPr/>
                    <a:lstStyle/>
                    <a:p>
                      <a:pPr indent="0" lvl="0" marL="0" marR="0" rtl="0" algn="ctr">
                        <a:spcBef>
                          <a:spcPts val="0"/>
                        </a:spcBef>
                        <a:spcAft>
                          <a:spcPts val="0"/>
                        </a:spcAft>
                        <a:buClr>
                          <a:srgbClr val="F4F0E7"/>
                        </a:buClr>
                        <a:buSzPts val="2175"/>
                        <a:buFont typeface="Arial"/>
                        <a:buNone/>
                      </a:pPr>
                      <a:r>
                        <a:rPr b="0" lang="en-US" sz="2175">
                          <a:solidFill>
                            <a:srgbClr val="F4F0E7"/>
                          </a:solidFill>
                          <a:latin typeface="Arial"/>
                          <a:ea typeface="Arial"/>
                          <a:cs typeface="Arial"/>
                          <a:sym typeface="Arial"/>
                        </a:rPr>
                        <a:t>0</a:t>
                      </a:r>
                      <a:endParaRPr/>
                    </a:p>
                  </a:txBody>
                  <a:tcPr marT="45725" marB="45725" marR="91450" marL="91450" anchor="ctr">
                    <a:solidFill>
                      <a:srgbClr val="101A25"/>
                    </a:solidFill>
                  </a:tcPr>
                </a:tc>
                <a:tc>
                  <a:txBody>
                    <a:bodyPr/>
                    <a:lstStyle/>
                    <a:p>
                      <a:pPr indent="0" lvl="0" marL="0" marR="0" rtl="0" algn="ctr">
                        <a:spcBef>
                          <a:spcPts val="0"/>
                        </a:spcBef>
                        <a:spcAft>
                          <a:spcPts val="0"/>
                        </a:spcAft>
                        <a:buClr>
                          <a:srgbClr val="F4F0E7"/>
                        </a:buClr>
                        <a:buSzPts val="2175"/>
                        <a:buFont typeface="Arial"/>
                        <a:buNone/>
                      </a:pPr>
                      <a:r>
                        <a:rPr b="0" lang="en-US" sz="2175">
                          <a:solidFill>
                            <a:srgbClr val="F4F0E7"/>
                          </a:solidFill>
                          <a:latin typeface="Arial"/>
                          <a:ea typeface="Arial"/>
                          <a:cs typeface="Arial"/>
                          <a:sym typeface="Arial"/>
                        </a:rPr>
                        <a:t>70 %</a:t>
                      </a:r>
                      <a:endParaRPr/>
                    </a:p>
                  </a:txBody>
                  <a:tcPr marT="45725" marB="45725" marR="91450" marL="91450" anchor="ctr">
                    <a:solidFill>
                      <a:srgbClr val="101A25"/>
                    </a:solidFill>
                  </a:tcPr>
                </a:tc>
                <a:tc>
                  <a:txBody>
                    <a:bodyPr/>
                    <a:lstStyle/>
                    <a:p>
                      <a:pPr indent="0" lvl="0" marL="0" marR="0" rtl="0" algn="ctr">
                        <a:spcBef>
                          <a:spcPts val="0"/>
                        </a:spcBef>
                        <a:spcAft>
                          <a:spcPts val="0"/>
                        </a:spcAft>
                        <a:buClr>
                          <a:srgbClr val="F4F0E7"/>
                        </a:buClr>
                        <a:buSzPts val="2175"/>
                        <a:buFont typeface="Arial"/>
                        <a:buNone/>
                      </a:pPr>
                      <a:r>
                        <a:rPr b="0" lang="en-US" sz="2175">
                          <a:solidFill>
                            <a:srgbClr val="F4F0E7"/>
                          </a:solidFill>
                          <a:latin typeface="Arial"/>
                          <a:ea typeface="Arial"/>
                          <a:cs typeface="Arial"/>
                          <a:sym typeface="Arial"/>
                        </a:rPr>
                        <a:t>436</a:t>
                      </a:r>
                      <a:endParaRPr/>
                    </a:p>
                  </a:txBody>
                  <a:tcPr marT="45725" marB="45725" marR="91450" marL="91450" anchor="ctr">
                    <a:solidFill>
                      <a:srgbClr val="101A25"/>
                    </a:solidFill>
                  </a:tcPr>
                </a:tc>
                <a:tc>
                  <a:txBody>
                    <a:bodyPr/>
                    <a:lstStyle/>
                    <a:p>
                      <a:pPr indent="0" lvl="0" marL="0" marR="0" rtl="0" algn="ctr">
                        <a:spcBef>
                          <a:spcPts val="0"/>
                        </a:spcBef>
                        <a:spcAft>
                          <a:spcPts val="0"/>
                        </a:spcAft>
                        <a:buClr>
                          <a:srgbClr val="F4F0E7"/>
                        </a:buClr>
                        <a:buSzPts val="2175"/>
                        <a:buFont typeface="Arial"/>
                        <a:buNone/>
                      </a:pPr>
                      <a:r>
                        <a:rPr b="0" lang="en-US" sz="2175">
                          <a:solidFill>
                            <a:srgbClr val="F4F0E7"/>
                          </a:solidFill>
                          <a:latin typeface="Arial"/>
                          <a:ea typeface="Arial"/>
                          <a:cs typeface="Arial"/>
                          <a:sym typeface="Arial"/>
                        </a:rPr>
                        <a:t>516</a:t>
                      </a:r>
                      <a:endParaRPr/>
                    </a:p>
                  </a:txBody>
                  <a:tcPr marT="45725" marB="45725" marR="91450" marL="91450" anchor="ctr">
                    <a:lnR cap="flat" cmpd="sng" w="9525">
                      <a:solidFill>
                        <a:srgbClr val="354857"/>
                      </a:solidFill>
                      <a:prstDash val="solid"/>
                      <a:round/>
                      <a:headEnd len="sm" w="sm" type="none"/>
                      <a:tailEnd len="sm" w="sm" type="none"/>
                    </a:lnR>
                    <a:solidFill>
                      <a:srgbClr val="101A25"/>
                    </a:solidFill>
                  </a:tcPr>
                </a:tc>
              </a:tr>
              <a:tr h="728675">
                <a:tc>
                  <a:txBody>
                    <a:bodyPr/>
                    <a:lstStyle/>
                    <a:p>
                      <a:pPr indent="0" lvl="0" marL="0" marR="0" rtl="0" algn="l">
                        <a:spcBef>
                          <a:spcPts val="0"/>
                        </a:spcBef>
                        <a:spcAft>
                          <a:spcPts val="0"/>
                        </a:spcAft>
                        <a:buClr>
                          <a:srgbClr val="64DEC3"/>
                        </a:buClr>
                        <a:buSzPts val="2175"/>
                        <a:buFont typeface="Arial"/>
                        <a:buNone/>
                      </a:pPr>
                      <a:r>
                        <a:rPr b="1" lang="en-US" sz="2175">
                          <a:solidFill>
                            <a:srgbClr val="64DEC3"/>
                          </a:solidFill>
                          <a:latin typeface="Arial"/>
                          <a:ea typeface="Arial"/>
                          <a:cs typeface="Arial"/>
                          <a:sym typeface="Arial"/>
                        </a:rPr>
                        <a:t>30</a:t>
                      </a:r>
                      <a:endParaRPr/>
                    </a:p>
                  </a:txBody>
                  <a:tcPr marT="45725" marB="45725" marR="91450" marL="91450" anchor="ctr">
                    <a:lnL cap="flat" cmpd="sng" w="9525">
                      <a:solidFill>
                        <a:srgbClr val="354857"/>
                      </a:solidFill>
                      <a:prstDash val="solid"/>
                      <a:round/>
                      <a:headEnd len="sm" w="sm" type="none"/>
                      <a:tailEnd len="sm" w="sm" type="none"/>
                    </a:lnL>
                    <a:solidFill>
                      <a:srgbClr val="173E3C"/>
                    </a:solidFill>
                  </a:tcPr>
                </a:tc>
                <a:tc>
                  <a:txBody>
                    <a:bodyPr/>
                    <a:lstStyle/>
                    <a:p>
                      <a:pPr indent="0" lvl="0" marL="0" marR="0" rtl="0" algn="ctr">
                        <a:spcBef>
                          <a:spcPts val="0"/>
                        </a:spcBef>
                        <a:spcAft>
                          <a:spcPts val="0"/>
                        </a:spcAft>
                        <a:buClr>
                          <a:srgbClr val="64DEC3"/>
                        </a:buClr>
                        <a:buSzPts val="2175"/>
                        <a:buFont typeface="Arial"/>
                        <a:buNone/>
                      </a:pPr>
                      <a:r>
                        <a:rPr b="1" lang="en-US" sz="2175">
                          <a:solidFill>
                            <a:srgbClr val="64DEC3"/>
                          </a:solidFill>
                          <a:latin typeface="Arial"/>
                          <a:ea typeface="Arial"/>
                          <a:cs typeface="Arial"/>
                          <a:sym typeface="Arial"/>
                        </a:rPr>
                        <a:t>200</a:t>
                      </a:r>
                      <a:endParaRPr/>
                    </a:p>
                  </a:txBody>
                  <a:tcPr marT="45725" marB="45725" marR="91450" marL="91450" anchor="ctr">
                    <a:solidFill>
                      <a:srgbClr val="173E3C"/>
                    </a:solidFill>
                  </a:tcPr>
                </a:tc>
                <a:tc>
                  <a:txBody>
                    <a:bodyPr/>
                    <a:lstStyle/>
                    <a:p>
                      <a:pPr indent="0" lvl="0" marL="0" marR="0" rtl="0" algn="ctr">
                        <a:spcBef>
                          <a:spcPts val="0"/>
                        </a:spcBef>
                        <a:spcAft>
                          <a:spcPts val="0"/>
                        </a:spcAft>
                        <a:buClr>
                          <a:srgbClr val="64DEC3"/>
                        </a:buClr>
                        <a:buSzPts val="2175"/>
                        <a:buFont typeface="Arial"/>
                        <a:buNone/>
                      </a:pPr>
                      <a:r>
                        <a:rPr b="1" lang="en-US" sz="2175">
                          <a:solidFill>
                            <a:srgbClr val="64DEC3"/>
                          </a:solidFill>
                          <a:latin typeface="Arial"/>
                          <a:ea typeface="Arial"/>
                          <a:cs typeface="Arial"/>
                          <a:sym typeface="Arial"/>
                        </a:rPr>
                        <a:t>80 %</a:t>
                      </a:r>
                      <a:endParaRPr/>
                    </a:p>
                  </a:txBody>
                  <a:tcPr marT="45725" marB="45725" marR="91450" marL="91450" anchor="ctr">
                    <a:solidFill>
                      <a:srgbClr val="173E3C"/>
                    </a:solidFill>
                  </a:tcPr>
                </a:tc>
                <a:tc>
                  <a:txBody>
                    <a:bodyPr/>
                    <a:lstStyle/>
                    <a:p>
                      <a:pPr indent="0" lvl="0" marL="0" marR="0" rtl="0" algn="ctr">
                        <a:spcBef>
                          <a:spcPts val="0"/>
                        </a:spcBef>
                        <a:spcAft>
                          <a:spcPts val="0"/>
                        </a:spcAft>
                        <a:buClr>
                          <a:srgbClr val="64DEC3"/>
                        </a:buClr>
                        <a:buSzPts val="2175"/>
                        <a:buFont typeface="Arial"/>
                        <a:buNone/>
                      </a:pPr>
                      <a:r>
                        <a:rPr b="1" lang="en-US" sz="2175">
                          <a:solidFill>
                            <a:srgbClr val="64DEC3"/>
                          </a:solidFill>
                          <a:latin typeface="Arial"/>
                          <a:ea typeface="Arial"/>
                          <a:cs typeface="Arial"/>
                          <a:sym typeface="Arial"/>
                        </a:rPr>
                        <a:t>382</a:t>
                      </a:r>
                      <a:endParaRPr/>
                    </a:p>
                  </a:txBody>
                  <a:tcPr marT="45725" marB="45725" marR="91450" marL="91450" anchor="ctr">
                    <a:solidFill>
                      <a:srgbClr val="173E3C"/>
                    </a:solidFill>
                  </a:tcPr>
                </a:tc>
                <a:tc>
                  <a:txBody>
                    <a:bodyPr/>
                    <a:lstStyle/>
                    <a:p>
                      <a:pPr indent="0" lvl="0" marL="0" marR="0" rtl="0" algn="ctr">
                        <a:spcBef>
                          <a:spcPts val="0"/>
                        </a:spcBef>
                        <a:spcAft>
                          <a:spcPts val="0"/>
                        </a:spcAft>
                        <a:buClr>
                          <a:srgbClr val="64DEC3"/>
                        </a:buClr>
                        <a:buSzPts val="2175"/>
                        <a:buFont typeface="Arial"/>
                        <a:buNone/>
                      </a:pPr>
                      <a:r>
                        <a:rPr b="1" lang="en-US" sz="2175">
                          <a:solidFill>
                            <a:srgbClr val="64DEC3"/>
                          </a:solidFill>
                          <a:latin typeface="Arial"/>
                          <a:ea typeface="Arial"/>
                          <a:cs typeface="Arial"/>
                          <a:sym typeface="Arial"/>
                        </a:rPr>
                        <a:t>402</a:t>
                      </a:r>
                      <a:endParaRPr/>
                    </a:p>
                  </a:txBody>
                  <a:tcPr marT="45725" marB="45725" marR="91450" marL="91450" anchor="ctr">
                    <a:lnR cap="flat" cmpd="sng" w="9525">
                      <a:solidFill>
                        <a:srgbClr val="354857"/>
                      </a:solidFill>
                      <a:prstDash val="solid"/>
                      <a:round/>
                      <a:headEnd len="sm" w="sm" type="none"/>
                      <a:tailEnd len="sm" w="sm" type="none"/>
                    </a:lnR>
                    <a:solidFill>
                      <a:srgbClr val="173E3C"/>
                    </a:solidFill>
                  </a:tcPr>
                </a:tc>
              </a:tr>
              <a:tr h="728675">
                <a:tc>
                  <a:txBody>
                    <a:bodyPr/>
                    <a:lstStyle/>
                    <a:p>
                      <a:pPr indent="0" lvl="0" marL="0" marR="0" rtl="0" algn="l">
                        <a:spcBef>
                          <a:spcPts val="0"/>
                        </a:spcBef>
                        <a:spcAft>
                          <a:spcPts val="0"/>
                        </a:spcAft>
                        <a:buClr>
                          <a:srgbClr val="F4F0E7"/>
                        </a:buClr>
                        <a:buSzPts val="2175"/>
                        <a:buFont typeface="Arial"/>
                        <a:buNone/>
                      </a:pPr>
                      <a:r>
                        <a:rPr b="0" lang="en-US" sz="2175">
                          <a:solidFill>
                            <a:srgbClr val="F4F0E7"/>
                          </a:solidFill>
                          <a:latin typeface="Arial"/>
                          <a:ea typeface="Arial"/>
                          <a:cs typeface="Arial"/>
                          <a:sym typeface="Arial"/>
                        </a:rPr>
                        <a:t>0</a:t>
                      </a:r>
                      <a:endParaRPr/>
                    </a:p>
                  </a:txBody>
                  <a:tcPr marT="45725" marB="45725" marR="91450" marL="91450" anchor="ctr">
                    <a:lnL cap="flat" cmpd="sng" w="9525">
                      <a:solidFill>
                        <a:srgbClr val="354857"/>
                      </a:solidFill>
                      <a:prstDash val="solid"/>
                      <a:round/>
                      <a:headEnd len="sm" w="sm" type="none"/>
                      <a:tailEnd len="sm" w="sm" type="none"/>
                    </a:lnL>
                    <a:lnB cap="flat" cmpd="sng" w="9525">
                      <a:solidFill>
                        <a:srgbClr val="354857"/>
                      </a:solidFill>
                      <a:prstDash val="solid"/>
                      <a:round/>
                      <a:headEnd len="sm" w="sm" type="none"/>
                      <a:tailEnd len="sm" w="sm" type="none"/>
                    </a:lnB>
                    <a:solidFill>
                      <a:srgbClr val="101A25"/>
                    </a:solidFill>
                  </a:tcPr>
                </a:tc>
                <a:tc>
                  <a:txBody>
                    <a:bodyPr/>
                    <a:lstStyle/>
                    <a:p>
                      <a:pPr indent="0" lvl="0" marL="0" marR="0" rtl="0" algn="ctr">
                        <a:spcBef>
                          <a:spcPts val="0"/>
                        </a:spcBef>
                        <a:spcAft>
                          <a:spcPts val="0"/>
                        </a:spcAft>
                        <a:buClr>
                          <a:srgbClr val="F4F0E7"/>
                        </a:buClr>
                        <a:buSzPts val="2175"/>
                        <a:buFont typeface="Arial"/>
                        <a:buNone/>
                      </a:pPr>
                      <a:r>
                        <a:rPr b="0" lang="en-US" sz="2175">
                          <a:solidFill>
                            <a:srgbClr val="F4F0E7"/>
                          </a:solidFill>
                          <a:latin typeface="Arial"/>
                          <a:ea typeface="Arial"/>
                          <a:cs typeface="Arial"/>
                          <a:sym typeface="Arial"/>
                        </a:rPr>
                        <a:t>230</a:t>
                      </a:r>
                      <a:endParaRPr/>
                    </a:p>
                  </a:txBody>
                  <a:tcPr marT="45725" marB="45725" marR="91450" marL="91450" anchor="ctr">
                    <a:lnB cap="flat" cmpd="sng" w="9525">
                      <a:solidFill>
                        <a:srgbClr val="354857"/>
                      </a:solidFill>
                      <a:prstDash val="solid"/>
                      <a:round/>
                      <a:headEnd len="sm" w="sm" type="none"/>
                      <a:tailEnd len="sm" w="sm" type="none"/>
                    </a:lnB>
                    <a:solidFill>
                      <a:srgbClr val="101A25"/>
                    </a:solidFill>
                  </a:tcPr>
                </a:tc>
                <a:tc>
                  <a:txBody>
                    <a:bodyPr/>
                    <a:lstStyle/>
                    <a:p>
                      <a:pPr indent="0" lvl="0" marL="0" marR="0" rtl="0" algn="ctr">
                        <a:spcBef>
                          <a:spcPts val="0"/>
                        </a:spcBef>
                        <a:spcAft>
                          <a:spcPts val="0"/>
                        </a:spcAft>
                        <a:buClr>
                          <a:srgbClr val="F4F0E7"/>
                        </a:buClr>
                        <a:buSzPts val="2175"/>
                        <a:buFont typeface="Arial"/>
                        <a:buNone/>
                      </a:pPr>
                      <a:r>
                        <a:rPr b="0" lang="en-US" sz="2175">
                          <a:solidFill>
                            <a:srgbClr val="F4F0E7"/>
                          </a:solidFill>
                          <a:latin typeface="Arial"/>
                          <a:ea typeface="Arial"/>
                          <a:cs typeface="Arial"/>
                          <a:sym typeface="Arial"/>
                        </a:rPr>
                        <a:t>20 %</a:t>
                      </a:r>
                      <a:endParaRPr/>
                    </a:p>
                  </a:txBody>
                  <a:tcPr marT="45725" marB="45725" marR="91450" marL="91450" anchor="ctr">
                    <a:lnB cap="flat" cmpd="sng" w="9525">
                      <a:solidFill>
                        <a:srgbClr val="354857"/>
                      </a:solidFill>
                      <a:prstDash val="solid"/>
                      <a:round/>
                      <a:headEnd len="sm" w="sm" type="none"/>
                      <a:tailEnd len="sm" w="sm" type="none"/>
                    </a:lnB>
                    <a:solidFill>
                      <a:srgbClr val="101A25"/>
                    </a:solidFill>
                  </a:tcPr>
                </a:tc>
                <a:tc>
                  <a:txBody>
                    <a:bodyPr/>
                    <a:lstStyle/>
                    <a:p>
                      <a:pPr indent="0" lvl="0" marL="0" marR="0" rtl="0" algn="ctr">
                        <a:spcBef>
                          <a:spcPts val="0"/>
                        </a:spcBef>
                        <a:spcAft>
                          <a:spcPts val="0"/>
                        </a:spcAft>
                        <a:buClr>
                          <a:srgbClr val="F4F0E7"/>
                        </a:buClr>
                        <a:buSzPts val="2175"/>
                        <a:buFont typeface="Arial"/>
                        <a:buNone/>
                      </a:pPr>
                      <a:r>
                        <a:rPr b="0" lang="en-US" sz="2175">
                          <a:solidFill>
                            <a:srgbClr val="F4F0E7"/>
                          </a:solidFill>
                          <a:latin typeface="Arial"/>
                          <a:ea typeface="Arial"/>
                          <a:cs typeface="Arial"/>
                          <a:sym typeface="Arial"/>
                        </a:rPr>
                        <a:t>434</a:t>
                      </a:r>
                      <a:endParaRPr/>
                    </a:p>
                  </a:txBody>
                  <a:tcPr marT="45725" marB="45725" marR="91450" marL="91450" anchor="ctr">
                    <a:lnB cap="flat" cmpd="sng" w="9525">
                      <a:solidFill>
                        <a:srgbClr val="354857"/>
                      </a:solidFill>
                      <a:prstDash val="solid"/>
                      <a:round/>
                      <a:headEnd len="sm" w="sm" type="none"/>
                      <a:tailEnd len="sm" w="sm" type="none"/>
                    </a:lnB>
                    <a:solidFill>
                      <a:srgbClr val="101A25"/>
                    </a:solidFill>
                  </a:tcPr>
                </a:tc>
                <a:tc>
                  <a:txBody>
                    <a:bodyPr/>
                    <a:lstStyle/>
                    <a:p>
                      <a:pPr indent="0" lvl="0" marL="0" marR="0" rtl="0" algn="ctr">
                        <a:spcBef>
                          <a:spcPts val="0"/>
                        </a:spcBef>
                        <a:spcAft>
                          <a:spcPts val="0"/>
                        </a:spcAft>
                        <a:buClr>
                          <a:srgbClr val="F4F0E7"/>
                        </a:buClr>
                        <a:buSzPts val="2175"/>
                        <a:buFont typeface="Arial"/>
                        <a:buNone/>
                      </a:pPr>
                      <a:r>
                        <a:rPr b="0" lang="en-US" sz="2175">
                          <a:solidFill>
                            <a:srgbClr val="F4F0E7"/>
                          </a:solidFill>
                          <a:latin typeface="Arial"/>
                          <a:ea typeface="Arial"/>
                          <a:cs typeface="Arial"/>
                          <a:sym typeface="Arial"/>
                        </a:rPr>
                        <a:t>471</a:t>
                      </a:r>
                      <a:endParaRPr/>
                    </a:p>
                  </a:txBody>
                  <a:tcPr marT="45725" marB="45725" marR="91450" marL="91450" anchor="ctr">
                    <a:lnR cap="flat" cmpd="sng" w="9525">
                      <a:solidFill>
                        <a:srgbClr val="354857"/>
                      </a:solidFill>
                      <a:prstDash val="solid"/>
                      <a:round/>
                      <a:headEnd len="sm" w="sm" type="none"/>
                      <a:tailEnd len="sm" w="sm" type="none"/>
                    </a:lnR>
                    <a:lnB cap="flat" cmpd="sng" w="9525">
                      <a:solidFill>
                        <a:srgbClr val="354857"/>
                      </a:solidFill>
                      <a:prstDash val="solid"/>
                      <a:round/>
                      <a:headEnd len="sm" w="sm" type="none"/>
                      <a:tailEnd len="sm" w="sm" type="none"/>
                    </a:lnB>
                    <a:solidFill>
                      <a:srgbClr val="101A25"/>
                    </a:solidFill>
                  </a:tcPr>
                </a:tc>
              </a:tr>
            </a:tbl>
          </a:graphicData>
        </a:graphic>
      </p:graphicFrame>
      <p:sp>
        <p:nvSpPr>
          <p:cNvPr id="2023" name="Google Shape;2023;p66"/>
          <p:cNvSpPr/>
          <p:nvPr/>
        </p:nvSpPr>
        <p:spPr>
          <a:xfrm>
            <a:off x="838200" y="7153275"/>
            <a:ext cx="13563600" cy="3810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64DEC3"/>
              </a:buClr>
              <a:buSzPts val="2250"/>
              <a:buFont typeface="Arial"/>
              <a:buNone/>
            </a:pPr>
            <a:r>
              <a:rPr b="1" lang="en-US" sz="2250">
                <a:solidFill>
                  <a:srgbClr val="64DEC3"/>
                </a:solidFill>
                <a:latin typeface="Arial"/>
                <a:ea typeface="Arial"/>
                <a:cs typeface="Arial"/>
                <a:sym typeface="Arial"/>
              </a:rPr>
              <a:t>DQN после warm-up: 8 успехов из 10, медиана 402 вместо 650</a:t>
            </a:r>
            <a:endParaRPr/>
          </a:p>
        </p:txBody>
      </p:sp>
      <p:sp>
        <p:nvSpPr>
          <p:cNvPr id="2024" name="Google Shape;2024;p66"/>
          <p:cNvSpPr/>
          <p:nvPr/>
        </p:nvSpPr>
        <p:spPr>
          <a:xfrm>
            <a:off x="838200" y="7629525"/>
            <a:ext cx="13563600" cy="2667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575"/>
              <a:buFont typeface="Arial"/>
              <a:buNone/>
            </a:pPr>
            <a:r>
              <a:rPr b="0" lang="en-US" sz="1575">
                <a:solidFill>
                  <a:srgbClr val="A5B5C3"/>
                </a:solidFill>
                <a:latin typeface="Arial"/>
                <a:ea typeface="Arial"/>
                <a:cs typeface="Arial"/>
                <a:sym typeface="Arial"/>
              </a:rPr>
              <a:t>Chervov и др., CayleyPy RL · таблица 6 · один элемент S₂₈ · 10 запусков на строку</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A25"/>
        </a:solidFill>
      </p:bgPr>
    </p:bg>
    <p:spTree>
      <p:nvGrpSpPr>
        <p:cNvPr id="2029" name="Shape 2029"/>
        <p:cNvGrpSpPr/>
        <p:nvPr/>
      </p:nvGrpSpPr>
      <p:grpSpPr>
        <a:xfrm>
          <a:off x="0" y="0"/>
          <a:ext cx="0" cy="0"/>
          <a:chOff x="0" y="0"/>
          <a:chExt cx="0" cy="0"/>
        </a:xfrm>
      </p:grpSpPr>
      <p:sp>
        <p:nvSpPr>
          <p:cNvPr id="2030" name="Google Shape;2030;p67"/>
          <p:cNvSpPr/>
          <p:nvPr/>
        </p:nvSpPr>
        <p:spPr>
          <a:xfrm>
            <a:off x="838200" y="476250"/>
            <a:ext cx="13335000" cy="3333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350"/>
              <a:buFont typeface="Arial"/>
              <a:buNone/>
            </a:pPr>
            <a:r>
              <a:rPr b="1" lang="en-US" sz="1350">
                <a:solidFill>
                  <a:srgbClr val="A5B5C3"/>
                </a:solidFill>
                <a:latin typeface="Arial"/>
                <a:ea typeface="Arial"/>
                <a:cs typeface="Arial"/>
                <a:sym typeface="Arial"/>
              </a:rPr>
              <a:t>ДАЛЬНЕЙШИЕ МЕТОДЫ</a:t>
            </a:r>
            <a:endParaRPr/>
          </a:p>
        </p:txBody>
      </p:sp>
      <p:sp>
        <p:nvSpPr>
          <p:cNvPr id="2031" name="Google Shape;2031;p67"/>
          <p:cNvSpPr/>
          <p:nvPr/>
        </p:nvSpPr>
        <p:spPr>
          <a:xfrm>
            <a:off x="838200" y="1057275"/>
            <a:ext cx="13563600" cy="1295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3900"/>
              <a:buFont typeface="Arial"/>
              <a:buNone/>
            </a:pPr>
            <a:r>
              <a:rPr b="1" lang="en-US" sz="3900">
                <a:solidFill>
                  <a:srgbClr val="F4F0E7"/>
                </a:solidFill>
                <a:latin typeface="Arial"/>
                <a:ea typeface="Arial"/>
                <a:cs typeface="Arial"/>
                <a:sym typeface="Arial"/>
              </a:rPr>
              <a:t>GFlowNet: согласовать вероятности траекторий</a:t>
            </a:r>
            <a:endParaRPr/>
          </a:p>
        </p:txBody>
      </p:sp>
      <p:sp>
        <p:nvSpPr>
          <p:cNvPr id="2032" name="Google Shape;2032;p67"/>
          <p:cNvSpPr/>
          <p:nvPr/>
        </p:nvSpPr>
        <p:spPr>
          <a:xfrm>
            <a:off x="838200" y="7934325"/>
            <a:ext cx="13563600" cy="9525"/>
          </a:xfrm>
          <a:custGeom>
            <a:rect b="b" l="l" r="r" t="t"/>
            <a:pathLst>
              <a:path extrusionOk="0" h="9525" w="13563600">
                <a:moveTo>
                  <a:pt x="0" y="0"/>
                </a:moveTo>
                <a:lnTo>
                  <a:pt x="13563600" y="0"/>
                </a:lnTo>
              </a:path>
            </a:pathLst>
          </a:custGeom>
          <a:noFill/>
          <a:ln cap="flat" cmpd="sng" w="9525">
            <a:solidFill>
              <a:srgbClr val="354857"/>
            </a:solidFill>
            <a:prstDash val="solid"/>
            <a:round/>
            <a:headEnd len="sm" w="sm" type="none"/>
            <a:tailEnd len="sm" w="sm" type="none"/>
          </a:ln>
        </p:spPr>
      </p:sp>
      <p:sp>
        <p:nvSpPr>
          <p:cNvPr id="2033" name="Google Shape;2033;p67"/>
          <p:cNvSpPr/>
          <p:nvPr/>
        </p:nvSpPr>
        <p:spPr>
          <a:xfrm>
            <a:off x="13620750" y="8039100"/>
            <a:ext cx="781050" cy="333375"/>
          </a:xfrm>
          <a:prstGeom prst="rect">
            <a:avLst/>
          </a:prstGeom>
          <a:noFill/>
          <a:ln>
            <a:noFill/>
          </a:ln>
        </p:spPr>
        <p:txBody>
          <a:bodyPr anchorCtr="0" anchor="t" bIns="0" lIns="0" spcFirstLastPara="1" rIns="0" wrap="square" tIns="0">
            <a:noAutofit/>
          </a:bodyPr>
          <a:lstStyle/>
          <a:p>
            <a:pPr indent="0" lvl="0" marL="0" marR="0" rtl="0" algn="r">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63</a:t>
            </a:r>
            <a:endParaRPr/>
          </a:p>
        </p:txBody>
      </p:sp>
      <p:sp>
        <p:nvSpPr>
          <p:cNvPr id="2034" name="Google Shape;2034;p67"/>
          <p:cNvSpPr/>
          <p:nvPr/>
        </p:nvSpPr>
        <p:spPr>
          <a:xfrm>
            <a:off x="1885950" y="3362325"/>
            <a:ext cx="1638300" cy="1171575"/>
          </a:xfrm>
          <a:custGeom>
            <a:rect b="b" l="l" r="r" t="t"/>
            <a:pathLst>
              <a:path extrusionOk="0" h="1171575" w="1638300">
                <a:moveTo>
                  <a:pt x="0" y="1171575"/>
                </a:moveTo>
                <a:lnTo>
                  <a:pt x="1638300" y="0"/>
                </a:lnTo>
              </a:path>
            </a:pathLst>
          </a:custGeom>
          <a:noFill/>
          <a:ln cap="flat" cmpd="sng" w="28575">
            <a:solidFill>
              <a:srgbClr val="79BFFF"/>
            </a:solidFill>
            <a:prstDash val="solid"/>
            <a:round/>
            <a:headEnd len="sm" w="sm" type="none"/>
            <a:tailEnd len="sm" w="sm" type="none"/>
          </a:ln>
        </p:spPr>
      </p:sp>
      <p:sp>
        <p:nvSpPr>
          <p:cNvPr id="2035" name="Google Shape;2035;p67"/>
          <p:cNvSpPr/>
          <p:nvPr/>
        </p:nvSpPr>
        <p:spPr>
          <a:xfrm>
            <a:off x="3402227" y="3362325"/>
            <a:ext cx="122023" cy="108667"/>
          </a:xfrm>
          <a:custGeom>
            <a:rect b="b" l="l" r="r" t="t"/>
            <a:pathLst>
              <a:path extrusionOk="0" h="108667" w="122023">
                <a:moveTo>
                  <a:pt x="122023" y="0"/>
                </a:moveTo>
                <a:lnTo>
                  <a:pt x="62659" y="108667"/>
                </a:lnTo>
                <a:lnTo>
                  <a:pt x="0" y="21047"/>
                </a:lnTo>
                <a:close/>
              </a:path>
            </a:pathLst>
          </a:custGeom>
          <a:solidFill>
            <a:srgbClr val="79BFFF"/>
          </a:solidFill>
          <a:ln cap="flat" cmpd="sng" w="9525">
            <a:solidFill>
              <a:srgbClr val="79BFFF"/>
            </a:solidFill>
            <a:prstDash val="solid"/>
            <a:round/>
            <a:headEnd len="sm" w="sm" type="none"/>
            <a:tailEnd len="sm" w="sm" type="none"/>
          </a:ln>
        </p:spPr>
      </p:sp>
      <p:sp>
        <p:nvSpPr>
          <p:cNvPr id="2036" name="Google Shape;2036;p67"/>
          <p:cNvSpPr/>
          <p:nvPr/>
        </p:nvSpPr>
        <p:spPr>
          <a:xfrm>
            <a:off x="1885950" y="3657600"/>
            <a:ext cx="1638300" cy="1171575"/>
          </a:xfrm>
          <a:custGeom>
            <a:rect b="b" l="l" r="r" t="t"/>
            <a:pathLst>
              <a:path extrusionOk="0" h="1171575" w="1638300">
                <a:moveTo>
                  <a:pt x="1638300" y="0"/>
                </a:moveTo>
                <a:lnTo>
                  <a:pt x="0" y="1171575"/>
                </a:lnTo>
              </a:path>
            </a:pathLst>
          </a:custGeom>
          <a:noFill/>
          <a:ln cap="flat" cmpd="sng" w="28575">
            <a:solidFill>
              <a:srgbClr val="64DEC3"/>
            </a:solidFill>
            <a:prstDash val="solid"/>
            <a:round/>
            <a:headEnd len="sm" w="sm" type="none"/>
            <a:tailEnd len="sm" w="sm" type="none"/>
          </a:ln>
        </p:spPr>
      </p:sp>
      <p:sp>
        <p:nvSpPr>
          <p:cNvPr id="2037" name="Google Shape;2037;p67"/>
          <p:cNvSpPr/>
          <p:nvPr/>
        </p:nvSpPr>
        <p:spPr>
          <a:xfrm>
            <a:off x="1885950" y="4720508"/>
            <a:ext cx="122023" cy="108667"/>
          </a:xfrm>
          <a:custGeom>
            <a:rect b="b" l="l" r="r" t="t"/>
            <a:pathLst>
              <a:path extrusionOk="0" h="108667" w="122023">
                <a:moveTo>
                  <a:pt x="0" y="108667"/>
                </a:moveTo>
                <a:lnTo>
                  <a:pt x="59365" y="0"/>
                </a:lnTo>
                <a:lnTo>
                  <a:pt x="122023" y="87620"/>
                </a:lnTo>
                <a:close/>
              </a:path>
            </a:pathLst>
          </a:custGeom>
          <a:solidFill>
            <a:srgbClr val="64DEC3"/>
          </a:solidFill>
          <a:ln cap="flat" cmpd="sng" w="9525">
            <a:solidFill>
              <a:srgbClr val="64DEC3"/>
            </a:solidFill>
            <a:prstDash val="solid"/>
            <a:round/>
            <a:headEnd len="sm" w="sm" type="none"/>
            <a:tailEnd len="sm" w="sm" type="none"/>
          </a:ln>
        </p:spPr>
      </p:sp>
      <p:sp>
        <p:nvSpPr>
          <p:cNvPr id="2038" name="Google Shape;2038;p67"/>
          <p:cNvSpPr/>
          <p:nvPr/>
        </p:nvSpPr>
        <p:spPr>
          <a:xfrm>
            <a:off x="4152900" y="3362325"/>
            <a:ext cx="1819275" cy="1171575"/>
          </a:xfrm>
          <a:custGeom>
            <a:rect b="b" l="l" r="r" t="t"/>
            <a:pathLst>
              <a:path extrusionOk="0" h="1171575" w="1819275">
                <a:moveTo>
                  <a:pt x="0" y="0"/>
                </a:moveTo>
                <a:lnTo>
                  <a:pt x="1819275" y="1171575"/>
                </a:lnTo>
              </a:path>
            </a:pathLst>
          </a:custGeom>
          <a:noFill/>
          <a:ln cap="flat" cmpd="sng" w="28575">
            <a:solidFill>
              <a:srgbClr val="79BFFF"/>
            </a:solidFill>
            <a:prstDash val="solid"/>
            <a:round/>
            <a:headEnd len="sm" w="sm" type="none"/>
            <a:tailEnd len="sm" w="sm" type="none"/>
          </a:ln>
        </p:spPr>
      </p:sp>
      <p:sp>
        <p:nvSpPr>
          <p:cNvPr id="2039" name="Google Shape;2039;p67"/>
          <p:cNvSpPr/>
          <p:nvPr/>
        </p:nvSpPr>
        <p:spPr>
          <a:xfrm>
            <a:off x="5849272" y="4428250"/>
            <a:ext cx="122903" cy="105650"/>
          </a:xfrm>
          <a:custGeom>
            <a:rect b="b" l="l" r="r" t="t"/>
            <a:pathLst>
              <a:path extrusionOk="0" h="105650" w="122903">
                <a:moveTo>
                  <a:pt x="122903" y="105650"/>
                </a:moveTo>
                <a:lnTo>
                  <a:pt x="0" y="90565"/>
                </a:lnTo>
                <a:lnTo>
                  <a:pt x="58322" y="0"/>
                </a:lnTo>
                <a:close/>
              </a:path>
            </a:pathLst>
          </a:custGeom>
          <a:solidFill>
            <a:srgbClr val="79BFFF"/>
          </a:solidFill>
          <a:ln cap="flat" cmpd="sng" w="9525">
            <a:solidFill>
              <a:srgbClr val="79BFFF"/>
            </a:solidFill>
            <a:prstDash val="solid"/>
            <a:round/>
            <a:headEnd len="sm" w="sm" type="none"/>
            <a:tailEnd len="sm" w="sm" type="none"/>
          </a:ln>
        </p:spPr>
      </p:sp>
      <p:sp>
        <p:nvSpPr>
          <p:cNvPr id="2040" name="Google Shape;2040;p67"/>
          <p:cNvSpPr/>
          <p:nvPr/>
        </p:nvSpPr>
        <p:spPr>
          <a:xfrm>
            <a:off x="4152900" y="3657600"/>
            <a:ext cx="1819275" cy="1171575"/>
          </a:xfrm>
          <a:custGeom>
            <a:rect b="b" l="l" r="r" t="t"/>
            <a:pathLst>
              <a:path extrusionOk="0" h="1171575" w="1819275">
                <a:moveTo>
                  <a:pt x="1819275" y="1171575"/>
                </a:moveTo>
                <a:lnTo>
                  <a:pt x="0" y="0"/>
                </a:lnTo>
              </a:path>
            </a:pathLst>
          </a:custGeom>
          <a:noFill/>
          <a:ln cap="flat" cmpd="sng" w="28575">
            <a:solidFill>
              <a:srgbClr val="64DEC3"/>
            </a:solidFill>
            <a:prstDash val="solid"/>
            <a:round/>
            <a:headEnd len="sm" w="sm" type="none"/>
            <a:tailEnd len="sm" w="sm" type="none"/>
          </a:ln>
        </p:spPr>
      </p:sp>
      <p:sp>
        <p:nvSpPr>
          <p:cNvPr id="2041" name="Google Shape;2041;p67"/>
          <p:cNvSpPr/>
          <p:nvPr/>
        </p:nvSpPr>
        <p:spPr>
          <a:xfrm>
            <a:off x="4152900" y="3657600"/>
            <a:ext cx="122903" cy="105650"/>
          </a:xfrm>
          <a:custGeom>
            <a:rect b="b" l="l" r="r" t="t"/>
            <a:pathLst>
              <a:path extrusionOk="0" h="105650" w="122903">
                <a:moveTo>
                  <a:pt x="0" y="0"/>
                </a:moveTo>
                <a:lnTo>
                  <a:pt x="122903" y="15085"/>
                </a:lnTo>
                <a:lnTo>
                  <a:pt x="64581" y="105650"/>
                </a:lnTo>
                <a:close/>
              </a:path>
            </a:pathLst>
          </a:custGeom>
          <a:solidFill>
            <a:srgbClr val="64DEC3"/>
          </a:solidFill>
          <a:ln cap="flat" cmpd="sng" w="9525">
            <a:solidFill>
              <a:srgbClr val="64DEC3"/>
            </a:solidFill>
            <a:prstDash val="solid"/>
            <a:round/>
            <a:headEnd len="sm" w="sm" type="none"/>
            <a:tailEnd len="sm" w="sm" type="none"/>
          </a:ln>
        </p:spPr>
      </p:sp>
      <p:sp>
        <p:nvSpPr>
          <p:cNvPr id="2042" name="Google Shape;2042;p67"/>
          <p:cNvSpPr/>
          <p:nvPr/>
        </p:nvSpPr>
        <p:spPr>
          <a:xfrm>
            <a:off x="6600825" y="3362325"/>
            <a:ext cx="1771650" cy="1171575"/>
          </a:xfrm>
          <a:custGeom>
            <a:rect b="b" l="l" r="r" t="t"/>
            <a:pathLst>
              <a:path extrusionOk="0" h="1171575" w="1771650">
                <a:moveTo>
                  <a:pt x="0" y="1171575"/>
                </a:moveTo>
                <a:lnTo>
                  <a:pt x="1771650" y="0"/>
                </a:lnTo>
              </a:path>
            </a:pathLst>
          </a:custGeom>
          <a:noFill/>
          <a:ln cap="flat" cmpd="sng" w="28575">
            <a:solidFill>
              <a:srgbClr val="79BFFF"/>
            </a:solidFill>
            <a:prstDash val="solid"/>
            <a:round/>
            <a:headEnd len="sm" w="sm" type="none"/>
            <a:tailEnd len="sm" w="sm" type="none"/>
          </a:ln>
        </p:spPr>
      </p:sp>
      <p:sp>
        <p:nvSpPr>
          <p:cNvPr id="2043" name="Google Shape;2043;p67"/>
          <p:cNvSpPr/>
          <p:nvPr/>
        </p:nvSpPr>
        <p:spPr>
          <a:xfrm>
            <a:off x="8249765" y="3362325"/>
            <a:ext cx="122710" cy="106426"/>
          </a:xfrm>
          <a:custGeom>
            <a:rect b="b" l="l" r="r" t="t"/>
            <a:pathLst>
              <a:path extrusionOk="0" h="106426" w="122710">
                <a:moveTo>
                  <a:pt x="122710" y="0"/>
                </a:moveTo>
                <a:lnTo>
                  <a:pt x="59417" y="106426"/>
                </a:lnTo>
                <a:lnTo>
                  <a:pt x="0" y="16576"/>
                </a:lnTo>
                <a:close/>
              </a:path>
            </a:pathLst>
          </a:custGeom>
          <a:solidFill>
            <a:srgbClr val="79BFFF"/>
          </a:solidFill>
          <a:ln cap="flat" cmpd="sng" w="9525">
            <a:solidFill>
              <a:srgbClr val="79BFFF"/>
            </a:solidFill>
            <a:prstDash val="solid"/>
            <a:round/>
            <a:headEnd len="sm" w="sm" type="none"/>
            <a:tailEnd len="sm" w="sm" type="none"/>
          </a:ln>
        </p:spPr>
      </p:sp>
      <p:sp>
        <p:nvSpPr>
          <p:cNvPr id="2044" name="Google Shape;2044;p67"/>
          <p:cNvSpPr/>
          <p:nvPr/>
        </p:nvSpPr>
        <p:spPr>
          <a:xfrm>
            <a:off x="6600825" y="3657600"/>
            <a:ext cx="1771650" cy="1171575"/>
          </a:xfrm>
          <a:custGeom>
            <a:rect b="b" l="l" r="r" t="t"/>
            <a:pathLst>
              <a:path extrusionOk="0" h="1171575" w="1771650">
                <a:moveTo>
                  <a:pt x="1771650" y="0"/>
                </a:moveTo>
                <a:lnTo>
                  <a:pt x="0" y="1171575"/>
                </a:lnTo>
              </a:path>
            </a:pathLst>
          </a:custGeom>
          <a:noFill/>
          <a:ln cap="flat" cmpd="sng" w="28575">
            <a:solidFill>
              <a:srgbClr val="64DEC3"/>
            </a:solidFill>
            <a:prstDash val="solid"/>
            <a:round/>
            <a:headEnd len="sm" w="sm" type="none"/>
            <a:tailEnd len="sm" w="sm" type="none"/>
          </a:ln>
        </p:spPr>
      </p:sp>
      <p:sp>
        <p:nvSpPr>
          <p:cNvPr id="2045" name="Google Shape;2045;p67"/>
          <p:cNvSpPr/>
          <p:nvPr/>
        </p:nvSpPr>
        <p:spPr>
          <a:xfrm>
            <a:off x="6600825" y="4722749"/>
            <a:ext cx="122710" cy="106426"/>
          </a:xfrm>
          <a:custGeom>
            <a:rect b="b" l="l" r="r" t="t"/>
            <a:pathLst>
              <a:path extrusionOk="0" h="106426" w="122710">
                <a:moveTo>
                  <a:pt x="0" y="106426"/>
                </a:moveTo>
                <a:lnTo>
                  <a:pt x="63293" y="0"/>
                </a:lnTo>
                <a:lnTo>
                  <a:pt x="122710" y="89850"/>
                </a:lnTo>
                <a:close/>
              </a:path>
            </a:pathLst>
          </a:custGeom>
          <a:solidFill>
            <a:srgbClr val="64DEC3"/>
          </a:solidFill>
          <a:ln cap="flat" cmpd="sng" w="9525">
            <a:solidFill>
              <a:srgbClr val="64DEC3"/>
            </a:solidFill>
            <a:prstDash val="solid"/>
            <a:round/>
            <a:headEnd len="sm" w="sm" type="none"/>
            <a:tailEnd len="sm" w="sm" type="none"/>
          </a:ln>
        </p:spPr>
      </p:sp>
      <p:sp>
        <p:nvSpPr>
          <p:cNvPr id="2046" name="Google Shape;2046;p67"/>
          <p:cNvSpPr/>
          <p:nvPr/>
        </p:nvSpPr>
        <p:spPr>
          <a:xfrm>
            <a:off x="9001125" y="3362325"/>
            <a:ext cx="1819275" cy="1171575"/>
          </a:xfrm>
          <a:custGeom>
            <a:rect b="b" l="l" r="r" t="t"/>
            <a:pathLst>
              <a:path extrusionOk="0" h="1171575" w="1819275">
                <a:moveTo>
                  <a:pt x="0" y="0"/>
                </a:moveTo>
                <a:lnTo>
                  <a:pt x="1819275" y="1171575"/>
                </a:lnTo>
              </a:path>
            </a:pathLst>
          </a:custGeom>
          <a:noFill/>
          <a:ln cap="flat" cmpd="sng" w="28575">
            <a:solidFill>
              <a:srgbClr val="79BFFF"/>
            </a:solidFill>
            <a:prstDash val="solid"/>
            <a:round/>
            <a:headEnd len="sm" w="sm" type="none"/>
            <a:tailEnd len="sm" w="sm" type="none"/>
          </a:ln>
        </p:spPr>
      </p:sp>
      <p:sp>
        <p:nvSpPr>
          <p:cNvPr id="2047" name="Google Shape;2047;p67"/>
          <p:cNvSpPr/>
          <p:nvPr/>
        </p:nvSpPr>
        <p:spPr>
          <a:xfrm>
            <a:off x="10697497" y="4428250"/>
            <a:ext cx="122903" cy="105650"/>
          </a:xfrm>
          <a:custGeom>
            <a:rect b="b" l="l" r="r" t="t"/>
            <a:pathLst>
              <a:path extrusionOk="0" h="105650" w="122903">
                <a:moveTo>
                  <a:pt x="122903" y="105650"/>
                </a:moveTo>
                <a:lnTo>
                  <a:pt x="0" y="90565"/>
                </a:lnTo>
                <a:lnTo>
                  <a:pt x="58322" y="0"/>
                </a:lnTo>
                <a:close/>
              </a:path>
            </a:pathLst>
          </a:custGeom>
          <a:solidFill>
            <a:srgbClr val="79BFFF"/>
          </a:solidFill>
          <a:ln cap="flat" cmpd="sng" w="9525">
            <a:solidFill>
              <a:srgbClr val="79BFFF"/>
            </a:solidFill>
            <a:prstDash val="solid"/>
            <a:round/>
            <a:headEnd len="sm" w="sm" type="none"/>
            <a:tailEnd len="sm" w="sm" type="none"/>
          </a:ln>
        </p:spPr>
      </p:sp>
      <p:sp>
        <p:nvSpPr>
          <p:cNvPr id="2048" name="Google Shape;2048;p67"/>
          <p:cNvSpPr/>
          <p:nvPr/>
        </p:nvSpPr>
        <p:spPr>
          <a:xfrm>
            <a:off x="9001125" y="3657600"/>
            <a:ext cx="1819275" cy="1171575"/>
          </a:xfrm>
          <a:custGeom>
            <a:rect b="b" l="l" r="r" t="t"/>
            <a:pathLst>
              <a:path extrusionOk="0" h="1171575" w="1819275">
                <a:moveTo>
                  <a:pt x="1819275" y="1171575"/>
                </a:moveTo>
                <a:lnTo>
                  <a:pt x="0" y="0"/>
                </a:lnTo>
              </a:path>
            </a:pathLst>
          </a:custGeom>
          <a:noFill/>
          <a:ln cap="flat" cmpd="sng" w="28575">
            <a:solidFill>
              <a:srgbClr val="64DEC3"/>
            </a:solidFill>
            <a:prstDash val="solid"/>
            <a:round/>
            <a:headEnd len="sm" w="sm" type="none"/>
            <a:tailEnd len="sm" w="sm" type="none"/>
          </a:ln>
        </p:spPr>
      </p:sp>
      <p:sp>
        <p:nvSpPr>
          <p:cNvPr id="2049" name="Google Shape;2049;p67"/>
          <p:cNvSpPr/>
          <p:nvPr/>
        </p:nvSpPr>
        <p:spPr>
          <a:xfrm>
            <a:off x="9001125" y="3657600"/>
            <a:ext cx="122903" cy="105650"/>
          </a:xfrm>
          <a:custGeom>
            <a:rect b="b" l="l" r="r" t="t"/>
            <a:pathLst>
              <a:path extrusionOk="0" h="105650" w="122903">
                <a:moveTo>
                  <a:pt x="0" y="0"/>
                </a:moveTo>
                <a:lnTo>
                  <a:pt x="122903" y="15085"/>
                </a:lnTo>
                <a:lnTo>
                  <a:pt x="64581" y="105650"/>
                </a:lnTo>
                <a:close/>
              </a:path>
            </a:pathLst>
          </a:custGeom>
          <a:solidFill>
            <a:srgbClr val="64DEC3"/>
          </a:solidFill>
          <a:ln cap="flat" cmpd="sng" w="9525">
            <a:solidFill>
              <a:srgbClr val="64DEC3"/>
            </a:solidFill>
            <a:prstDash val="solid"/>
            <a:round/>
            <a:headEnd len="sm" w="sm" type="none"/>
            <a:tailEnd len="sm" w="sm" type="none"/>
          </a:ln>
        </p:spPr>
      </p:sp>
      <p:sp>
        <p:nvSpPr>
          <p:cNvPr id="2050" name="Google Shape;2050;p67"/>
          <p:cNvSpPr/>
          <p:nvPr/>
        </p:nvSpPr>
        <p:spPr>
          <a:xfrm>
            <a:off x="11449050" y="3362325"/>
            <a:ext cx="1666875" cy="1171575"/>
          </a:xfrm>
          <a:custGeom>
            <a:rect b="b" l="l" r="r" t="t"/>
            <a:pathLst>
              <a:path extrusionOk="0" h="1171575" w="1666875">
                <a:moveTo>
                  <a:pt x="0" y="1171575"/>
                </a:moveTo>
                <a:lnTo>
                  <a:pt x="1666875" y="0"/>
                </a:lnTo>
              </a:path>
            </a:pathLst>
          </a:custGeom>
          <a:noFill/>
          <a:ln cap="flat" cmpd="sng" w="28575">
            <a:solidFill>
              <a:srgbClr val="79BFFF"/>
            </a:solidFill>
            <a:prstDash val="solid"/>
            <a:round/>
            <a:headEnd len="sm" w="sm" type="none"/>
            <a:tailEnd len="sm" w="sm" type="none"/>
          </a:ln>
        </p:spPr>
      </p:sp>
      <p:sp>
        <p:nvSpPr>
          <p:cNvPr id="2051" name="Google Shape;2051;p67"/>
          <p:cNvSpPr/>
          <p:nvPr/>
        </p:nvSpPr>
        <p:spPr>
          <a:xfrm>
            <a:off x="12993734" y="3362325"/>
            <a:ext cx="122191" cy="108179"/>
          </a:xfrm>
          <a:custGeom>
            <a:rect b="b" l="l" r="r" t="t"/>
            <a:pathLst>
              <a:path extrusionOk="0" h="108179" w="122191">
                <a:moveTo>
                  <a:pt x="122191" y="0"/>
                </a:moveTo>
                <a:lnTo>
                  <a:pt x="61942" y="108179"/>
                </a:lnTo>
                <a:lnTo>
                  <a:pt x="0" y="20050"/>
                </a:lnTo>
                <a:close/>
              </a:path>
            </a:pathLst>
          </a:custGeom>
          <a:solidFill>
            <a:srgbClr val="79BFFF"/>
          </a:solidFill>
          <a:ln cap="flat" cmpd="sng" w="9525">
            <a:solidFill>
              <a:srgbClr val="79BFFF"/>
            </a:solidFill>
            <a:prstDash val="solid"/>
            <a:round/>
            <a:headEnd len="sm" w="sm" type="none"/>
            <a:tailEnd len="sm" w="sm" type="none"/>
          </a:ln>
        </p:spPr>
      </p:sp>
      <p:sp>
        <p:nvSpPr>
          <p:cNvPr id="2052" name="Google Shape;2052;p67"/>
          <p:cNvSpPr/>
          <p:nvPr/>
        </p:nvSpPr>
        <p:spPr>
          <a:xfrm>
            <a:off x="11449050" y="3657600"/>
            <a:ext cx="1666875" cy="1171575"/>
          </a:xfrm>
          <a:custGeom>
            <a:rect b="b" l="l" r="r" t="t"/>
            <a:pathLst>
              <a:path extrusionOk="0" h="1171575" w="1666875">
                <a:moveTo>
                  <a:pt x="1666875" y="0"/>
                </a:moveTo>
                <a:lnTo>
                  <a:pt x="0" y="1171575"/>
                </a:lnTo>
              </a:path>
            </a:pathLst>
          </a:custGeom>
          <a:noFill/>
          <a:ln cap="flat" cmpd="sng" w="28575">
            <a:solidFill>
              <a:srgbClr val="64DEC3"/>
            </a:solidFill>
            <a:prstDash val="solid"/>
            <a:round/>
            <a:headEnd len="sm" w="sm" type="none"/>
            <a:tailEnd len="sm" w="sm" type="none"/>
          </a:ln>
        </p:spPr>
      </p:sp>
      <p:sp>
        <p:nvSpPr>
          <p:cNvPr id="2053" name="Google Shape;2053;p67"/>
          <p:cNvSpPr/>
          <p:nvPr/>
        </p:nvSpPr>
        <p:spPr>
          <a:xfrm>
            <a:off x="11449050" y="4720996"/>
            <a:ext cx="122191" cy="108179"/>
          </a:xfrm>
          <a:custGeom>
            <a:rect b="b" l="l" r="r" t="t"/>
            <a:pathLst>
              <a:path extrusionOk="0" h="108179" w="122191">
                <a:moveTo>
                  <a:pt x="0" y="108179"/>
                </a:moveTo>
                <a:lnTo>
                  <a:pt x="60249" y="0"/>
                </a:lnTo>
                <a:lnTo>
                  <a:pt x="122191" y="88129"/>
                </a:lnTo>
                <a:close/>
              </a:path>
            </a:pathLst>
          </a:custGeom>
          <a:solidFill>
            <a:srgbClr val="64DEC3"/>
          </a:solidFill>
          <a:ln cap="flat" cmpd="sng" w="9525">
            <a:solidFill>
              <a:srgbClr val="64DEC3"/>
            </a:solidFill>
            <a:prstDash val="solid"/>
            <a:round/>
            <a:headEnd len="sm" w="sm" type="none"/>
            <a:tailEnd len="sm" w="sm" type="none"/>
          </a:ln>
        </p:spPr>
      </p:sp>
      <p:sp>
        <p:nvSpPr>
          <p:cNvPr id="2054" name="Google Shape;2054;p67"/>
          <p:cNvSpPr/>
          <p:nvPr/>
        </p:nvSpPr>
        <p:spPr>
          <a:xfrm>
            <a:off x="1238250" y="4314825"/>
            <a:ext cx="666750" cy="666750"/>
          </a:xfrm>
          <a:prstGeom prst="ellipse">
            <a:avLst/>
          </a:prstGeom>
          <a:solidFill>
            <a:srgbClr val="64DEC3"/>
          </a:solidFill>
          <a:ln cap="flat" cmpd="sng" w="19050">
            <a:solidFill>
              <a:srgbClr val="64DEC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5" name="Google Shape;2055;p67"/>
          <p:cNvSpPr/>
          <p:nvPr/>
        </p:nvSpPr>
        <p:spPr>
          <a:xfrm>
            <a:off x="1238250" y="4476750"/>
            <a:ext cx="666750" cy="45720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162736"/>
              </a:buClr>
              <a:buSzPts val="2175"/>
              <a:buFont typeface="Arial"/>
              <a:buNone/>
            </a:pPr>
            <a:r>
              <a:rPr b="1" lang="en-US" sz="2175">
                <a:solidFill>
                  <a:srgbClr val="162736"/>
                </a:solidFill>
                <a:latin typeface="Arial"/>
                <a:ea typeface="Arial"/>
                <a:cs typeface="Arial"/>
                <a:sym typeface="Arial"/>
              </a:rPr>
              <a:t>e</a:t>
            </a:r>
            <a:endParaRPr/>
          </a:p>
        </p:txBody>
      </p:sp>
      <p:sp>
        <p:nvSpPr>
          <p:cNvPr id="2056" name="Google Shape;2056;p67"/>
          <p:cNvSpPr/>
          <p:nvPr/>
        </p:nvSpPr>
        <p:spPr>
          <a:xfrm>
            <a:off x="3505200" y="3143250"/>
            <a:ext cx="666750" cy="666750"/>
          </a:xfrm>
          <a:prstGeom prst="ellipse">
            <a:avLst/>
          </a:prstGeom>
          <a:solidFill>
            <a:srgbClr val="101A25"/>
          </a:solidFill>
          <a:ln cap="flat" cmpd="sng" w="19050">
            <a:solidFill>
              <a:srgbClr val="79B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7" name="Google Shape;2057;p67"/>
          <p:cNvSpPr/>
          <p:nvPr/>
        </p:nvSpPr>
        <p:spPr>
          <a:xfrm>
            <a:off x="3505200" y="3305175"/>
            <a:ext cx="666750" cy="45720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79BFFF"/>
              </a:buClr>
              <a:buSzPts val="2175"/>
              <a:buFont typeface="Arial"/>
              <a:buNone/>
            </a:pPr>
            <a:r>
              <a:rPr b="1" lang="en-US" sz="2175">
                <a:solidFill>
                  <a:srgbClr val="79BFFF"/>
                </a:solidFill>
                <a:latin typeface="Arial"/>
                <a:ea typeface="Arial"/>
                <a:cs typeface="Arial"/>
                <a:sym typeface="Arial"/>
              </a:rPr>
              <a:t>s1</a:t>
            </a:r>
            <a:endParaRPr/>
          </a:p>
        </p:txBody>
      </p:sp>
      <p:sp>
        <p:nvSpPr>
          <p:cNvPr id="2058" name="Google Shape;2058;p67"/>
          <p:cNvSpPr/>
          <p:nvPr/>
        </p:nvSpPr>
        <p:spPr>
          <a:xfrm>
            <a:off x="5953125" y="4314825"/>
            <a:ext cx="666750" cy="666750"/>
          </a:xfrm>
          <a:prstGeom prst="ellipse">
            <a:avLst/>
          </a:prstGeom>
          <a:solidFill>
            <a:srgbClr val="101A25"/>
          </a:solidFill>
          <a:ln cap="flat" cmpd="sng" w="19050">
            <a:solidFill>
              <a:srgbClr val="79B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9" name="Google Shape;2059;p67"/>
          <p:cNvSpPr/>
          <p:nvPr/>
        </p:nvSpPr>
        <p:spPr>
          <a:xfrm>
            <a:off x="5953125" y="4476750"/>
            <a:ext cx="666750" cy="45720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79BFFF"/>
              </a:buClr>
              <a:buSzPts val="2175"/>
              <a:buFont typeface="Arial"/>
              <a:buNone/>
            </a:pPr>
            <a:r>
              <a:rPr b="1" lang="en-US" sz="2175">
                <a:solidFill>
                  <a:srgbClr val="79BFFF"/>
                </a:solidFill>
                <a:latin typeface="Arial"/>
                <a:ea typeface="Arial"/>
                <a:cs typeface="Arial"/>
                <a:sym typeface="Arial"/>
              </a:rPr>
              <a:t>s2</a:t>
            </a:r>
            <a:endParaRPr/>
          </a:p>
        </p:txBody>
      </p:sp>
      <p:sp>
        <p:nvSpPr>
          <p:cNvPr id="2060" name="Google Shape;2060;p67"/>
          <p:cNvSpPr/>
          <p:nvPr/>
        </p:nvSpPr>
        <p:spPr>
          <a:xfrm>
            <a:off x="8353425" y="3143250"/>
            <a:ext cx="666750" cy="666750"/>
          </a:xfrm>
          <a:prstGeom prst="ellipse">
            <a:avLst/>
          </a:prstGeom>
          <a:solidFill>
            <a:srgbClr val="101A25"/>
          </a:solidFill>
          <a:ln cap="flat" cmpd="sng" w="19050">
            <a:solidFill>
              <a:srgbClr val="79B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1" name="Google Shape;2061;p67"/>
          <p:cNvSpPr/>
          <p:nvPr/>
        </p:nvSpPr>
        <p:spPr>
          <a:xfrm>
            <a:off x="8353425" y="3305175"/>
            <a:ext cx="666750" cy="45720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79BFFF"/>
              </a:buClr>
              <a:buSzPts val="2175"/>
              <a:buFont typeface="Arial"/>
              <a:buNone/>
            </a:pPr>
            <a:r>
              <a:rPr b="1" lang="en-US" sz="2175">
                <a:solidFill>
                  <a:srgbClr val="79BFFF"/>
                </a:solidFill>
                <a:latin typeface="Arial"/>
                <a:ea typeface="Arial"/>
                <a:cs typeface="Arial"/>
                <a:sym typeface="Arial"/>
              </a:rPr>
              <a:t>s3</a:t>
            </a:r>
            <a:endParaRPr/>
          </a:p>
        </p:txBody>
      </p:sp>
      <p:sp>
        <p:nvSpPr>
          <p:cNvPr id="2062" name="Google Shape;2062;p67"/>
          <p:cNvSpPr/>
          <p:nvPr/>
        </p:nvSpPr>
        <p:spPr>
          <a:xfrm>
            <a:off x="10801350" y="4314825"/>
            <a:ext cx="666750" cy="666750"/>
          </a:xfrm>
          <a:prstGeom prst="ellipse">
            <a:avLst/>
          </a:prstGeom>
          <a:solidFill>
            <a:srgbClr val="101A25"/>
          </a:solidFill>
          <a:ln cap="flat" cmpd="sng" w="19050">
            <a:solidFill>
              <a:srgbClr val="79B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3" name="Google Shape;2063;p67"/>
          <p:cNvSpPr/>
          <p:nvPr/>
        </p:nvSpPr>
        <p:spPr>
          <a:xfrm>
            <a:off x="10801350" y="4476750"/>
            <a:ext cx="666750" cy="45720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79BFFF"/>
              </a:buClr>
              <a:buSzPts val="2175"/>
              <a:buFont typeface="Arial"/>
              <a:buNone/>
            </a:pPr>
            <a:r>
              <a:rPr b="1" lang="en-US" sz="2175">
                <a:solidFill>
                  <a:srgbClr val="79BFFF"/>
                </a:solidFill>
                <a:latin typeface="Arial"/>
                <a:ea typeface="Arial"/>
                <a:cs typeface="Arial"/>
                <a:sym typeface="Arial"/>
              </a:rPr>
              <a:t>s4</a:t>
            </a:r>
            <a:endParaRPr/>
          </a:p>
        </p:txBody>
      </p:sp>
      <p:sp>
        <p:nvSpPr>
          <p:cNvPr id="2064" name="Google Shape;2064;p67"/>
          <p:cNvSpPr/>
          <p:nvPr/>
        </p:nvSpPr>
        <p:spPr>
          <a:xfrm>
            <a:off x="13096875" y="3143250"/>
            <a:ext cx="666750" cy="666750"/>
          </a:xfrm>
          <a:prstGeom prst="ellipse">
            <a:avLst/>
          </a:prstGeom>
          <a:solidFill>
            <a:srgbClr val="101A25"/>
          </a:solidFill>
          <a:ln cap="flat" cmpd="sng" w="19050">
            <a:solidFill>
              <a:srgbClr val="79B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5" name="Google Shape;2065;p67"/>
          <p:cNvSpPr/>
          <p:nvPr/>
        </p:nvSpPr>
        <p:spPr>
          <a:xfrm>
            <a:off x="13096875" y="3305175"/>
            <a:ext cx="666750" cy="457200"/>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79BFFF"/>
              </a:buClr>
              <a:buSzPts val="2175"/>
              <a:buFont typeface="Arial"/>
              <a:buNone/>
            </a:pPr>
            <a:r>
              <a:rPr b="1" lang="en-US" sz="2175">
                <a:solidFill>
                  <a:srgbClr val="79BFFF"/>
                </a:solidFill>
                <a:latin typeface="Arial"/>
                <a:ea typeface="Arial"/>
                <a:cs typeface="Arial"/>
                <a:sym typeface="Arial"/>
              </a:rPr>
              <a:t>s5</a:t>
            </a:r>
            <a:endParaRPr/>
          </a:p>
        </p:txBody>
      </p:sp>
      <p:sp>
        <p:nvSpPr>
          <p:cNvPr id="2066" name="Google Shape;2066;p67"/>
          <p:cNvSpPr/>
          <p:nvPr/>
        </p:nvSpPr>
        <p:spPr>
          <a:xfrm>
            <a:off x="838200" y="2543175"/>
            <a:ext cx="6191250" cy="5143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79BFFF"/>
              </a:buClr>
              <a:buSzPts val="2550"/>
              <a:buFont typeface="Arial"/>
              <a:buNone/>
            </a:pPr>
            <a:r>
              <a:rPr b="1" lang="en-US" sz="2550">
                <a:solidFill>
                  <a:srgbClr val="79BFFF"/>
                </a:solidFill>
                <a:latin typeface="Arial"/>
                <a:ea typeface="Arial"/>
                <a:cs typeface="Arial"/>
                <a:sym typeface="Arial"/>
              </a:rPr>
              <a:t>P_F: от цели</a:t>
            </a:r>
            <a:endParaRPr/>
          </a:p>
        </p:txBody>
      </p:sp>
      <p:sp>
        <p:nvSpPr>
          <p:cNvPr id="2067" name="Google Shape;2067;p67"/>
          <p:cNvSpPr/>
          <p:nvPr/>
        </p:nvSpPr>
        <p:spPr>
          <a:xfrm>
            <a:off x="8143875" y="2543175"/>
            <a:ext cx="6238875" cy="5143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64DEC3"/>
              </a:buClr>
              <a:buSzPts val="2550"/>
              <a:buFont typeface="Arial"/>
              <a:buNone/>
            </a:pPr>
            <a:r>
              <a:rPr b="1" lang="en-US" sz="2550">
                <a:solidFill>
                  <a:srgbClr val="64DEC3"/>
                </a:solidFill>
                <a:latin typeface="Arial"/>
                <a:ea typeface="Arial"/>
                <a:cs typeface="Arial"/>
                <a:sym typeface="Arial"/>
              </a:rPr>
              <a:t>P_B: обратно к цели</a:t>
            </a:r>
            <a:endParaRPr/>
          </a:p>
        </p:txBody>
      </p:sp>
      <p:sp>
        <p:nvSpPr>
          <p:cNvPr id="2068" name="Google Shape;2068;p67"/>
          <p:cNvSpPr/>
          <p:nvPr/>
        </p:nvSpPr>
        <p:spPr>
          <a:xfrm>
            <a:off x="838200" y="5886450"/>
            <a:ext cx="6334125" cy="533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2700"/>
              <a:buFont typeface="Arial"/>
              <a:buNone/>
            </a:pPr>
            <a:r>
              <a:rPr b="1" lang="en-US" sz="2700">
                <a:solidFill>
                  <a:srgbClr val="F4F0E7"/>
                </a:solidFill>
                <a:latin typeface="Arial"/>
                <a:ea typeface="Arial"/>
                <a:cs typeface="Arial"/>
                <a:sym typeface="Arial"/>
              </a:rPr>
              <a:t>Баланс вероятностей</a:t>
            </a:r>
            <a:endParaRPr/>
          </a:p>
        </p:txBody>
      </p:sp>
      <p:sp>
        <p:nvSpPr>
          <p:cNvPr id="2069" name="Google Shape;2069;p67"/>
          <p:cNvSpPr/>
          <p:nvPr/>
        </p:nvSpPr>
        <p:spPr>
          <a:xfrm>
            <a:off x="8143875" y="5886450"/>
            <a:ext cx="6286500" cy="533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6C86B"/>
              </a:buClr>
              <a:buSzPts val="2700"/>
              <a:buFont typeface="Arial"/>
              <a:buNone/>
            </a:pPr>
            <a:r>
              <a:rPr b="1" lang="en-US" sz="2700">
                <a:solidFill>
                  <a:srgbClr val="F6C86B"/>
                </a:solidFill>
                <a:latin typeface="Arial"/>
                <a:ea typeface="Arial"/>
                <a:cs typeface="Arial"/>
                <a:sym typeface="Arial"/>
              </a:rPr>
              <a:t>Регуляризация потока</a:t>
            </a:r>
            <a:endParaRPr/>
          </a:p>
        </p:txBody>
      </p:sp>
      <p:sp>
        <p:nvSpPr>
          <p:cNvPr id="2070" name="Google Shape;2070;p67"/>
          <p:cNvSpPr/>
          <p:nvPr/>
        </p:nvSpPr>
        <p:spPr>
          <a:xfrm>
            <a:off x="838200" y="6496050"/>
            <a:ext cx="6334125" cy="8858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2100"/>
              <a:buFont typeface="Arial"/>
              <a:buNone/>
            </a:pPr>
            <a:r>
              <a:rPr b="0" lang="en-US" sz="2100">
                <a:solidFill>
                  <a:srgbClr val="A5B5C3"/>
                </a:solidFill>
                <a:latin typeface="Arial"/>
                <a:ea typeface="Arial"/>
                <a:cs typeface="Arial"/>
                <a:sym typeface="Arial"/>
              </a:rPr>
              <a:t>Согласовать один путь</a:t>
            </a:r>
            <a:endParaRPr/>
          </a:p>
          <a:p>
            <a:pPr indent="0" lvl="0" marL="0" marR="0" rtl="0" algn="l">
              <a:lnSpc>
                <a:spcPct val="112000"/>
              </a:lnSpc>
              <a:spcBef>
                <a:spcPts val="0"/>
              </a:spcBef>
              <a:spcAft>
                <a:spcPts val="0"/>
              </a:spcAft>
              <a:buClr>
                <a:srgbClr val="A5B5C3"/>
              </a:buClr>
              <a:buSzPts val="2100"/>
              <a:buFont typeface="Arial"/>
              <a:buNone/>
            </a:pPr>
            <a:r>
              <a:rPr b="0" lang="en-US" sz="2100">
                <a:solidFill>
                  <a:srgbClr val="A5B5C3"/>
                </a:solidFill>
                <a:latin typeface="Arial"/>
                <a:ea typeface="Arial"/>
                <a:cs typeface="Arial"/>
                <a:sym typeface="Arial"/>
              </a:rPr>
              <a:t>в двух направлениях</a:t>
            </a:r>
            <a:endParaRPr/>
          </a:p>
        </p:txBody>
      </p:sp>
      <p:sp>
        <p:nvSpPr>
          <p:cNvPr id="2071" name="Google Shape;2071;p67"/>
          <p:cNvSpPr/>
          <p:nvPr/>
        </p:nvSpPr>
        <p:spPr>
          <a:xfrm>
            <a:off x="8143875" y="6496050"/>
            <a:ext cx="6238875" cy="8858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2100"/>
              <a:buFont typeface="Arial"/>
              <a:buNone/>
            </a:pPr>
            <a:r>
              <a:rPr b="0" lang="en-US" sz="2100">
                <a:solidFill>
                  <a:srgbClr val="A5B5C3"/>
                </a:solidFill>
                <a:latin typeface="Arial"/>
                <a:ea typeface="Arial"/>
                <a:cs typeface="Arial"/>
                <a:sym typeface="Arial"/>
              </a:rPr>
              <a:t>Предпочесть меньше посещений</a:t>
            </a:r>
            <a:endParaRPr/>
          </a:p>
          <a:p>
            <a:pPr indent="0" lvl="0" marL="0" marR="0" rtl="0" algn="l">
              <a:lnSpc>
                <a:spcPct val="112000"/>
              </a:lnSpc>
              <a:spcBef>
                <a:spcPts val="0"/>
              </a:spcBef>
              <a:spcAft>
                <a:spcPts val="0"/>
              </a:spcAft>
              <a:buClr>
                <a:srgbClr val="A5B5C3"/>
              </a:buClr>
              <a:buSzPts val="2100"/>
              <a:buFont typeface="Arial"/>
              <a:buNone/>
            </a:pPr>
            <a:r>
              <a:rPr b="0" lang="en-US" sz="2100">
                <a:solidFill>
                  <a:srgbClr val="A5B5C3"/>
                </a:solidFill>
                <a:latin typeface="Arial"/>
                <a:ea typeface="Arial"/>
                <a:cs typeface="Arial"/>
                <a:sym typeface="Arial"/>
              </a:rPr>
              <a:t>Теорема относится к точному оптимуму</a:t>
            </a:r>
            <a:endParaRPr/>
          </a:p>
        </p:txBody>
      </p:sp>
      <p:sp>
        <p:nvSpPr>
          <p:cNvPr id="2072" name="Google Shape;2072;p67"/>
          <p:cNvSpPr/>
          <p:nvPr/>
        </p:nvSpPr>
        <p:spPr>
          <a:xfrm>
            <a:off x="838200" y="7353300"/>
            <a:ext cx="13563600" cy="5048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800"/>
              <a:buFont typeface="Arial"/>
              <a:buNone/>
            </a:pPr>
            <a:r>
              <a:rPr b="0" lang="en-US" sz="1800">
                <a:solidFill>
                  <a:srgbClr val="A5B5C3"/>
                </a:solidFill>
                <a:latin typeface="Arial"/>
                <a:ea typeface="Arial"/>
                <a:cs typeface="Arial"/>
                <a:sym typeface="Arial"/>
              </a:rPr>
              <a:t>Решение: обратная политика + Beam Search · тесты статьи: до 3×3×3</a:t>
            </a:r>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A25"/>
        </a:solidFill>
      </p:bgPr>
    </p:bg>
    <p:spTree>
      <p:nvGrpSpPr>
        <p:cNvPr id="2077" name="Shape 2077"/>
        <p:cNvGrpSpPr/>
        <p:nvPr/>
      </p:nvGrpSpPr>
      <p:grpSpPr>
        <a:xfrm>
          <a:off x="0" y="0"/>
          <a:ext cx="0" cy="0"/>
          <a:chOff x="0" y="0"/>
          <a:chExt cx="0" cy="0"/>
        </a:xfrm>
      </p:grpSpPr>
      <p:sp>
        <p:nvSpPr>
          <p:cNvPr id="2078" name="Google Shape;2078;p68"/>
          <p:cNvSpPr/>
          <p:nvPr/>
        </p:nvSpPr>
        <p:spPr>
          <a:xfrm>
            <a:off x="838200" y="476250"/>
            <a:ext cx="13335000" cy="3333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350"/>
              <a:buFont typeface="Arial"/>
              <a:buNone/>
            </a:pPr>
            <a:r>
              <a:rPr b="1" lang="en-US" sz="1350">
                <a:solidFill>
                  <a:srgbClr val="A5B5C3"/>
                </a:solidFill>
                <a:latin typeface="Arial"/>
                <a:ea typeface="Arial"/>
                <a:cs typeface="Arial"/>
                <a:sym typeface="Arial"/>
              </a:rPr>
              <a:t>ДАЛЬНЕЙШИЕ МЕТОДЫ</a:t>
            </a:r>
            <a:endParaRPr/>
          </a:p>
        </p:txBody>
      </p:sp>
      <p:sp>
        <p:nvSpPr>
          <p:cNvPr id="2079" name="Google Shape;2079;p68"/>
          <p:cNvSpPr/>
          <p:nvPr/>
        </p:nvSpPr>
        <p:spPr>
          <a:xfrm>
            <a:off x="838200" y="1057275"/>
            <a:ext cx="13563600" cy="1295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3900"/>
              <a:buFont typeface="Arial"/>
              <a:buNone/>
            </a:pPr>
            <a:r>
              <a:rPr b="1" lang="en-US" sz="3900">
                <a:solidFill>
                  <a:srgbClr val="F4F0E7"/>
                </a:solidFill>
                <a:latin typeface="Arial"/>
                <a:ea typeface="Arial"/>
                <a:cs typeface="Arial"/>
                <a:sym typeface="Arial"/>
              </a:rPr>
              <a:t>GFlowNet: сравнение с CayleyPy Cube</a:t>
            </a:r>
            <a:endParaRPr/>
          </a:p>
        </p:txBody>
      </p:sp>
      <p:sp>
        <p:nvSpPr>
          <p:cNvPr id="2080" name="Google Shape;2080;p68"/>
          <p:cNvSpPr/>
          <p:nvPr/>
        </p:nvSpPr>
        <p:spPr>
          <a:xfrm>
            <a:off x="838200" y="7934325"/>
            <a:ext cx="13563600" cy="9525"/>
          </a:xfrm>
          <a:custGeom>
            <a:rect b="b" l="l" r="r" t="t"/>
            <a:pathLst>
              <a:path extrusionOk="0" h="9525" w="13563600">
                <a:moveTo>
                  <a:pt x="0" y="0"/>
                </a:moveTo>
                <a:lnTo>
                  <a:pt x="13563600" y="0"/>
                </a:lnTo>
              </a:path>
            </a:pathLst>
          </a:custGeom>
          <a:noFill/>
          <a:ln cap="flat" cmpd="sng" w="9525">
            <a:solidFill>
              <a:srgbClr val="354857"/>
            </a:solidFill>
            <a:prstDash val="solid"/>
            <a:round/>
            <a:headEnd len="sm" w="sm" type="none"/>
            <a:tailEnd len="sm" w="sm" type="none"/>
          </a:ln>
        </p:spPr>
      </p:sp>
      <p:sp>
        <p:nvSpPr>
          <p:cNvPr id="2081" name="Google Shape;2081;p68"/>
          <p:cNvSpPr/>
          <p:nvPr/>
        </p:nvSpPr>
        <p:spPr>
          <a:xfrm>
            <a:off x="13620750" y="8039100"/>
            <a:ext cx="781050" cy="333375"/>
          </a:xfrm>
          <a:prstGeom prst="rect">
            <a:avLst/>
          </a:prstGeom>
          <a:noFill/>
          <a:ln>
            <a:noFill/>
          </a:ln>
        </p:spPr>
        <p:txBody>
          <a:bodyPr anchorCtr="0" anchor="t" bIns="0" lIns="0" spcFirstLastPara="1" rIns="0" wrap="square" tIns="0">
            <a:noAutofit/>
          </a:bodyPr>
          <a:lstStyle/>
          <a:p>
            <a:pPr indent="0" lvl="0" marL="0" marR="0" rtl="0" algn="r">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64</a:t>
            </a:r>
            <a:endParaRPr/>
          </a:p>
        </p:txBody>
      </p:sp>
      <p:sp>
        <p:nvSpPr>
          <p:cNvPr id="2082" name="Google Shape;2082;p68"/>
          <p:cNvSpPr/>
          <p:nvPr/>
        </p:nvSpPr>
        <p:spPr>
          <a:xfrm>
            <a:off x="838200" y="2447925"/>
            <a:ext cx="13563600" cy="4476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64DEC3"/>
              </a:buClr>
              <a:buSzPts val="2400"/>
              <a:buFont typeface="Arial"/>
              <a:buNone/>
            </a:pPr>
            <a:r>
              <a:rPr b="1" lang="en-US" sz="2400">
                <a:solidFill>
                  <a:srgbClr val="64DEC3"/>
                </a:solidFill>
                <a:latin typeface="Arial"/>
                <a:ea typeface="Arial"/>
                <a:cs typeface="Arial"/>
                <a:sym typeface="Arial"/>
              </a:rPr>
              <a:t>3×3×3: при узком луче политика чаще приводит к цели</a:t>
            </a:r>
            <a:endParaRPr/>
          </a:p>
        </p:txBody>
      </p:sp>
      <p:graphicFrame>
        <p:nvGraphicFramePr>
          <p:cNvPr id="2083" name="Google Shape;2083;p68"/>
          <p:cNvGraphicFramePr/>
          <p:nvPr/>
        </p:nvGraphicFramePr>
        <p:xfrm>
          <a:off x="838200" y="3009900"/>
          <a:ext cx="3000000" cy="3000000"/>
        </p:xfrm>
        <a:graphic>
          <a:graphicData uri="http://schemas.openxmlformats.org/drawingml/2006/table">
            <a:tbl>
              <a:tblPr>
                <a:noFill/>
                <a:tableStyleId>{A352D7F8-A444-48DF-B013-8C70D112DE0B}</a:tableStyleId>
              </a:tblPr>
              <a:tblGrid>
                <a:gridCol w="1752600"/>
                <a:gridCol w="2914650"/>
                <a:gridCol w="2781300"/>
                <a:gridCol w="3095625"/>
                <a:gridCol w="3019425"/>
              </a:tblGrid>
              <a:tr h="800100">
                <a:tc>
                  <a:txBody>
                    <a:bodyPr/>
                    <a:lstStyle/>
                    <a:p>
                      <a:pPr indent="0" lvl="0" marL="0" marR="0" rtl="0" algn="l">
                        <a:spcBef>
                          <a:spcPts val="0"/>
                        </a:spcBef>
                        <a:spcAft>
                          <a:spcPts val="0"/>
                        </a:spcAft>
                        <a:buClr>
                          <a:srgbClr val="A5B5C3"/>
                        </a:buClr>
                        <a:buSzPts val="1875"/>
                        <a:buFont typeface="Arial"/>
                        <a:buNone/>
                      </a:pPr>
                      <a:r>
                        <a:rPr b="1" lang="en-US" sz="1875">
                          <a:solidFill>
                            <a:srgbClr val="A5B5C3"/>
                          </a:solidFill>
                          <a:latin typeface="Arial"/>
                          <a:ea typeface="Arial"/>
                          <a:cs typeface="Arial"/>
                          <a:sym typeface="Arial"/>
                        </a:rPr>
                        <a:t>Ширина W</a:t>
                      </a:r>
                      <a:endParaRPr/>
                    </a:p>
                  </a:txBody>
                  <a:tcPr marT="45725" marB="45725" marR="91450" marL="91450" anchor="ctr">
                    <a:lnL cap="flat" cmpd="sng" w="9525">
                      <a:solidFill>
                        <a:srgbClr val="354857"/>
                      </a:solidFill>
                      <a:prstDash val="solid"/>
                      <a:round/>
                      <a:headEnd len="sm" w="sm" type="none"/>
                      <a:tailEnd len="sm" w="sm" type="none"/>
                    </a:lnL>
                    <a:lnT cap="flat" cmpd="sng" w="9525">
                      <a:solidFill>
                        <a:srgbClr val="354857"/>
                      </a:solidFill>
                      <a:prstDash val="solid"/>
                      <a:round/>
                      <a:headEnd len="sm" w="sm" type="none"/>
                      <a:tailEnd len="sm" w="sm" type="none"/>
                    </a:lnT>
                    <a:solidFill>
                      <a:srgbClr val="203142"/>
                    </a:solidFill>
                  </a:tcPr>
                </a:tc>
                <a:tc>
                  <a:txBody>
                    <a:bodyPr/>
                    <a:lstStyle/>
                    <a:p>
                      <a:pPr indent="0" lvl="0" marL="0" marR="0" rtl="0" algn="ctr">
                        <a:spcBef>
                          <a:spcPts val="0"/>
                        </a:spcBef>
                        <a:spcAft>
                          <a:spcPts val="0"/>
                        </a:spcAft>
                        <a:buClr>
                          <a:srgbClr val="A5B5C3"/>
                        </a:buClr>
                        <a:buSzPts val="1875"/>
                        <a:buFont typeface="Arial"/>
                        <a:buNone/>
                      </a:pPr>
                      <a:r>
                        <a:rPr b="1" lang="en-US" sz="1875">
                          <a:solidFill>
                            <a:srgbClr val="A5B5C3"/>
                          </a:solidFill>
                          <a:latin typeface="Arial"/>
                          <a:ea typeface="Arial"/>
                          <a:cs typeface="Arial"/>
                          <a:sym typeface="Arial"/>
                        </a:rPr>
                        <a:t>Доля успеха</a:t>
                      </a:r>
                      <a:endParaRPr/>
                    </a:p>
                    <a:p>
                      <a:pPr indent="0" lvl="0" marL="0" marR="0" rtl="0" algn="ctr">
                        <a:spcBef>
                          <a:spcPts val="0"/>
                        </a:spcBef>
                        <a:spcAft>
                          <a:spcPts val="0"/>
                        </a:spcAft>
                        <a:buClr>
                          <a:srgbClr val="A5B5C3"/>
                        </a:buClr>
                        <a:buSzPts val="1875"/>
                        <a:buFont typeface="Arial"/>
                        <a:buNone/>
                      </a:pPr>
                      <a:r>
                        <a:rPr b="1" lang="en-US" sz="1875">
                          <a:solidFill>
                            <a:srgbClr val="A5B5C3"/>
                          </a:solidFill>
                          <a:latin typeface="Arial"/>
                          <a:ea typeface="Arial"/>
                          <a:cs typeface="Arial"/>
                          <a:sym typeface="Arial"/>
                        </a:rPr>
                        <a:t>CayleyPy Cube</a:t>
                      </a:r>
                      <a:endParaRPr/>
                    </a:p>
                  </a:txBody>
                  <a:tcPr marT="45725" marB="45725" marR="91450" marL="91450" anchor="ctr">
                    <a:lnT cap="flat" cmpd="sng" w="9525">
                      <a:solidFill>
                        <a:srgbClr val="354857"/>
                      </a:solidFill>
                      <a:prstDash val="solid"/>
                      <a:round/>
                      <a:headEnd len="sm" w="sm" type="none"/>
                      <a:tailEnd len="sm" w="sm" type="none"/>
                    </a:lnT>
                    <a:solidFill>
                      <a:srgbClr val="203142"/>
                    </a:solidFill>
                  </a:tcPr>
                </a:tc>
                <a:tc>
                  <a:txBody>
                    <a:bodyPr/>
                    <a:lstStyle/>
                    <a:p>
                      <a:pPr indent="0" lvl="0" marL="0" marR="0" rtl="0" algn="ctr">
                        <a:spcBef>
                          <a:spcPts val="0"/>
                        </a:spcBef>
                        <a:spcAft>
                          <a:spcPts val="0"/>
                        </a:spcAft>
                        <a:buClr>
                          <a:srgbClr val="A5B5C3"/>
                        </a:buClr>
                        <a:buSzPts val="1875"/>
                        <a:buFont typeface="Arial"/>
                        <a:buNone/>
                      </a:pPr>
                      <a:r>
                        <a:rPr b="1" lang="en-US" sz="1875">
                          <a:solidFill>
                            <a:srgbClr val="A5B5C3"/>
                          </a:solidFill>
                          <a:latin typeface="Arial"/>
                          <a:ea typeface="Arial"/>
                          <a:cs typeface="Arial"/>
                          <a:sym typeface="Arial"/>
                        </a:rPr>
                        <a:t>Доля успеха</a:t>
                      </a:r>
                      <a:endParaRPr/>
                    </a:p>
                    <a:p>
                      <a:pPr indent="0" lvl="0" marL="0" marR="0" rtl="0" algn="ctr">
                        <a:spcBef>
                          <a:spcPts val="0"/>
                        </a:spcBef>
                        <a:spcAft>
                          <a:spcPts val="0"/>
                        </a:spcAft>
                        <a:buClr>
                          <a:srgbClr val="A5B5C3"/>
                        </a:buClr>
                        <a:buSzPts val="1875"/>
                        <a:buFont typeface="Arial"/>
                        <a:buNone/>
                      </a:pPr>
                      <a:r>
                        <a:rPr b="1" lang="en-US" sz="1875">
                          <a:solidFill>
                            <a:srgbClr val="A5B5C3"/>
                          </a:solidFill>
                          <a:latin typeface="Arial"/>
                          <a:ea typeface="Arial"/>
                          <a:cs typeface="Arial"/>
                          <a:sym typeface="Arial"/>
                        </a:rPr>
                        <a:t>GFlowNet</a:t>
                      </a:r>
                      <a:endParaRPr/>
                    </a:p>
                  </a:txBody>
                  <a:tcPr marT="45725" marB="45725" marR="91450" marL="91450" anchor="ctr">
                    <a:lnT cap="flat" cmpd="sng" w="9525">
                      <a:solidFill>
                        <a:srgbClr val="354857"/>
                      </a:solidFill>
                      <a:prstDash val="solid"/>
                      <a:round/>
                      <a:headEnd len="sm" w="sm" type="none"/>
                      <a:tailEnd len="sm" w="sm" type="none"/>
                    </a:lnT>
                    <a:solidFill>
                      <a:srgbClr val="203142"/>
                    </a:solidFill>
                  </a:tcPr>
                </a:tc>
                <a:tc>
                  <a:txBody>
                    <a:bodyPr/>
                    <a:lstStyle/>
                    <a:p>
                      <a:pPr indent="0" lvl="0" marL="0" marR="0" rtl="0" algn="ctr">
                        <a:spcBef>
                          <a:spcPts val="0"/>
                        </a:spcBef>
                        <a:spcAft>
                          <a:spcPts val="0"/>
                        </a:spcAft>
                        <a:buClr>
                          <a:srgbClr val="A5B5C3"/>
                        </a:buClr>
                        <a:buSzPts val="1875"/>
                        <a:buFont typeface="Arial"/>
                        <a:buNone/>
                      </a:pPr>
                      <a:r>
                        <a:rPr b="1" lang="en-US" sz="1875">
                          <a:solidFill>
                            <a:srgbClr val="A5B5C3"/>
                          </a:solidFill>
                          <a:latin typeface="Arial"/>
                          <a:ea typeface="Arial"/>
                          <a:cs typeface="Arial"/>
                          <a:sym typeface="Arial"/>
                        </a:rPr>
                        <a:t>Средняя длина</a:t>
                      </a:r>
                      <a:endParaRPr/>
                    </a:p>
                    <a:p>
                      <a:pPr indent="0" lvl="0" marL="0" marR="0" rtl="0" algn="ctr">
                        <a:spcBef>
                          <a:spcPts val="0"/>
                        </a:spcBef>
                        <a:spcAft>
                          <a:spcPts val="0"/>
                        </a:spcAft>
                        <a:buClr>
                          <a:srgbClr val="A5B5C3"/>
                        </a:buClr>
                        <a:buSzPts val="1875"/>
                        <a:buFont typeface="Arial"/>
                        <a:buNone/>
                      </a:pPr>
                      <a:r>
                        <a:rPr b="1" lang="en-US" sz="1875">
                          <a:solidFill>
                            <a:srgbClr val="A5B5C3"/>
                          </a:solidFill>
                          <a:latin typeface="Arial"/>
                          <a:ea typeface="Arial"/>
                          <a:cs typeface="Arial"/>
                          <a:sym typeface="Arial"/>
                        </a:rPr>
                        <a:t>CayleyPy Cube</a:t>
                      </a:r>
                      <a:endParaRPr/>
                    </a:p>
                  </a:txBody>
                  <a:tcPr marT="45725" marB="45725" marR="91450" marL="91450" anchor="ctr">
                    <a:lnT cap="flat" cmpd="sng" w="9525">
                      <a:solidFill>
                        <a:srgbClr val="354857"/>
                      </a:solidFill>
                      <a:prstDash val="solid"/>
                      <a:round/>
                      <a:headEnd len="sm" w="sm" type="none"/>
                      <a:tailEnd len="sm" w="sm" type="none"/>
                    </a:lnT>
                    <a:solidFill>
                      <a:srgbClr val="203142"/>
                    </a:solidFill>
                  </a:tcPr>
                </a:tc>
                <a:tc>
                  <a:txBody>
                    <a:bodyPr/>
                    <a:lstStyle/>
                    <a:p>
                      <a:pPr indent="0" lvl="0" marL="0" marR="0" rtl="0" algn="ctr">
                        <a:spcBef>
                          <a:spcPts val="0"/>
                        </a:spcBef>
                        <a:spcAft>
                          <a:spcPts val="0"/>
                        </a:spcAft>
                        <a:buClr>
                          <a:srgbClr val="A5B5C3"/>
                        </a:buClr>
                        <a:buSzPts val="1875"/>
                        <a:buFont typeface="Arial"/>
                        <a:buNone/>
                      </a:pPr>
                      <a:r>
                        <a:rPr b="1" lang="en-US" sz="1875">
                          <a:solidFill>
                            <a:srgbClr val="A5B5C3"/>
                          </a:solidFill>
                          <a:latin typeface="Arial"/>
                          <a:ea typeface="Arial"/>
                          <a:cs typeface="Arial"/>
                          <a:sym typeface="Arial"/>
                        </a:rPr>
                        <a:t>Средняя длина</a:t>
                      </a:r>
                      <a:endParaRPr/>
                    </a:p>
                    <a:p>
                      <a:pPr indent="0" lvl="0" marL="0" marR="0" rtl="0" algn="ctr">
                        <a:spcBef>
                          <a:spcPts val="0"/>
                        </a:spcBef>
                        <a:spcAft>
                          <a:spcPts val="0"/>
                        </a:spcAft>
                        <a:buClr>
                          <a:srgbClr val="A5B5C3"/>
                        </a:buClr>
                        <a:buSzPts val="1875"/>
                        <a:buFont typeface="Arial"/>
                        <a:buNone/>
                      </a:pPr>
                      <a:r>
                        <a:rPr b="1" lang="en-US" sz="1875">
                          <a:solidFill>
                            <a:srgbClr val="A5B5C3"/>
                          </a:solidFill>
                          <a:latin typeface="Arial"/>
                          <a:ea typeface="Arial"/>
                          <a:cs typeface="Arial"/>
                          <a:sym typeface="Arial"/>
                        </a:rPr>
                        <a:t>GFlowNet</a:t>
                      </a:r>
                      <a:endParaRPr/>
                    </a:p>
                  </a:txBody>
                  <a:tcPr marT="45725" marB="45725" marR="91450" marL="91450" anchor="ctr">
                    <a:lnR cap="flat" cmpd="sng" w="9525">
                      <a:solidFill>
                        <a:srgbClr val="354857"/>
                      </a:solidFill>
                      <a:prstDash val="solid"/>
                      <a:round/>
                      <a:headEnd len="sm" w="sm" type="none"/>
                      <a:tailEnd len="sm" w="sm" type="none"/>
                    </a:lnR>
                    <a:lnT cap="flat" cmpd="sng" w="9525">
                      <a:solidFill>
                        <a:srgbClr val="354857"/>
                      </a:solidFill>
                      <a:prstDash val="solid"/>
                      <a:round/>
                      <a:headEnd len="sm" w="sm" type="none"/>
                      <a:tailEnd len="sm" w="sm" type="none"/>
                    </a:lnT>
                    <a:solidFill>
                      <a:srgbClr val="203142"/>
                    </a:solidFill>
                  </a:tcPr>
                </a:tc>
              </a:tr>
              <a:tr h="538175">
                <a:tc>
                  <a:txBody>
                    <a:bodyPr/>
                    <a:lstStyle/>
                    <a:p>
                      <a:pPr indent="0" lvl="0" marL="0" marR="0" rtl="0" algn="l">
                        <a:spcBef>
                          <a:spcPts val="0"/>
                        </a:spcBef>
                        <a:spcAft>
                          <a:spcPts val="0"/>
                        </a:spcAft>
                        <a:buClr>
                          <a:srgbClr val="F4F0E7"/>
                        </a:buClr>
                        <a:buSzPts val="2175"/>
                        <a:buFont typeface="Arial"/>
                        <a:buNone/>
                      </a:pPr>
                      <a:r>
                        <a:rPr b="0" lang="en-US" sz="2175">
                          <a:solidFill>
                            <a:srgbClr val="F4F0E7"/>
                          </a:solidFill>
                          <a:latin typeface="Arial"/>
                          <a:ea typeface="Arial"/>
                          <a:cs typeface="Arial"/>
                          <a:sym typeface="Arial"/>
                        </a:rPr>
                        <a:t>1</a:t>
                      </a:r>
                      <a:endParaRPr/>
                    </a:p>
                  </a:txBody>
                  <a:tcPr marT="45725" marB="45725" marR="91450" marL="91450" anchor="ctr">
                    <a:lnL cap="flat" cmpd="sng" w="9525">
                      <a:solidFill>
                        <a:srgbClr val="354857"/>
                      </a:solidFill>
                      <a:prstDash val="solid"/>
                      <a:round/>
                      <a:headEnd len="sm" w="sm" type="none"/>
                      <a:tailEnd len="sm" w="sm" type="none"/>
                    </a:lnL>
                    <a:solidFill>
                      <a:srgbClr val="101A25"/>
                    </a:solidFill>
                  </a:tcPr>
                </a:tc>
                <a:tc>
                  <a:txBody>
                    <a:bodyPr/>
                    <a:lstStyle/>
                    <a:p>
                      <a:pPr indent="0" lvl="0" marL="0" marR="0" rtl="0" algn="ctr">
                        <a:spcBef>
                          <a:spcPts val="0"/>
                        </a:spcBef>
                        <a:spcAft>
                          <a:spcPts val="0"/>
                        </a:spcAft>
                        <a:buClr>
                          <a:srgbClr val="F4F0E7"/>
                        </a:buClr>
                        <a:buSzPts val="2175"/>
                        <a:buFont typeface="Arial"/>
                        <a:buNone/>
                      </a:pPr>
                      <a:r>
                        <a:rPr b="0" lang="en-US" sz="2175">
                          <a:solidFill>
                            <a:srgbClr val="F4F0E7"/>
                          </a:solidFill>
                          <a:latin typeface="Arial"/>
                          <a:ea typeface="Arial"/>
                          <a:cs typeface="Arial"/>
                          <a:sym typeface="Arial"/>
                        </a:rPr>
                        <a:t>0 %</a:t>
                      </a:r>
                      <a:endParaRPr/>
                    </a:p>
                  </a:txBody>
                  <a:tcPr marT="45725" marB="45725" marR="91450" marL="91450" anchor="ctr">
                    <a:solidFill>
                      <a:srgbClr val="101A25"/>
                    </a:solidFill>
                  </a:tcPr>
                </a:tc>
                <a:tc>
                  <a:txBody>
                    <a:bodyPr/>
                    <a:lstStyle/>
                    <a:p>
                      <a:pPr indent="0" lvl="0" marL="0" marR="0" rtl="0" algn="ctr">
                        <a:spcBef>
                          <a:spcPts val="0"/>
                        </a:spcBef>
                        <a:spcAft>
                          <a:spcPts val="0"/>
                        </a:spcAft>
                        <a:buClr>
                          <a:srgbClr val="F4F0E7"/>
                        </a:buClr>
                        <a:buSzPts val="2175"/>
                        <a:buFont typeface="Arial"/>
                        <a:buNone/>
                      </a:pPr>
                      <a:r>
                        <a:rPr b="0" lang="en-US" sz="2175">
                          <a:solidFill>
                            <a:srgbClr val="F4F0E7"/>
                          </a:solidFill>
                          <a:latin typeface="Arial"/>
                          <a:ea typeface="Arial"/>
                          <a:cs typeface="Arial"/>
                          <a:sym typeface="Arial"/>
                        </a:rPr>
                        <a:t>47,1 %</a:t>
                      </a:r>
                      <a:endParaRPr/>
                    </a:p>
                  </a:txBody>
                  <a:tcPr marT="45725" marB="45725" marR="91450" marL="91450" anchor="ctr">
                    <a:solidFill>
                      <a:srgbClr val="101A25"/>
                    </a:solidFill>
                  </a:tcPr>
                </a:tc>
                <a:tc>
                  <a:txBody>
                    <a:bodyPr/>
                    <a:lstStyle/>
                    <a:p>
                      <a:pPr indent="0" lvl="0" marL="0" marR="0" rtl="0" algn="ctr">
                        <a:spcBef>
                          <a:spcPts val="0"/>
                        </a:spcBef>
                        <a:spcAft>
                          <a:spcPts val="0"/>
                        </a:spcAft>
                        <a:buClr>
                          <a:srgbClr val="F4F0E7"/>
                        </a:buClr>
                        <a:buSzPts val="2175"/>
                        <a:buFont typeface="Arial"/>
                        <a:buNone/>
                      </a:pPr>
                      <a:r>
                        <a:rPr b="0" lang="en-US" sz="2175">
                          <a:solidFill>
                            <a:srgbClr val="F4F0E7"/>
                          </a:solidFill>
                          <a:latin typeface="Arial"/>
                          <a:ea typeface="Arial"/>
                          <a:cs typeface="Arial"/>
                          <a:sym typeface="Arial"/>
                        </a:rPr>
                        <a:t>—</a:t>
                      </a:r>
                      <a:endParaRPr/>
                    </a:p>
                  </a:txBody>
                  <a:tcPr marT="45725" marB="45725" marR="91450" marL="91450" anchor="ctr">
                    <a:solidFill>
                      <a:srgbClr val="101A25"/>
                    </a:solidFill>
                  </a:tcPr>
                </a:tc>
                <a:tc>
                  <a:txBody>
                    <a:bodyPr/>
                    <a:lstStyle/>
                    <a:p>
                      <a:pPr indent="0" lvl="0" marL="0" marR="0" rtl="0" algn="ctr">
                        <a:spcBef>
                          <a:spcPts val="0"/>
                        </a:spcBef>
                        <a:spcAft>
                          <a:spcPts val="0"/>
                        </a:spcAft>
                        <a:buClr>
                          <a:srgbClr val="F4F0E7"/>
                        </a:buClr>
                        <a:buSzPts val="2175"/>
                        <a:buFont typeface="Arial"/>
                        <a:buNone/>
                      </a:pPr>
                      <a:r>
                        <a:rPr b="0" lang="en-US" sz="2175">
                          <a:solidFill>
                            <a:srgbClr val="F4F0E7"/>
                          </a:solidFill>
                          <a:latin typeface="Arial"/>
                          <a:ea typeface="Arial"/>
                          <a:cs typeface="Arial"/>
                          <a:sym typeface="Arial"/>
                        </a:rPr>
                        <a:t>—</a:t>
                      </a:r>
                      <a:endParaRPr/>
                    </a:p>
                  </a:txBody>
                  <a:tcPr marT="45725" marB="45725" marR="91450" marL="91450" anchor="ctr">
                    <a:lnR cap="flat" cmpd="sng" w="9525">
                      <a:solidFill>
                        <a:srgbClr val="354857"/>
                      </a:solidFill>
                      <a:prstDash val="solid"/>
                      <a:round/>
                      <a:headEnd len="sm" w="sm" type="none"/>
                      <a:tailEnd len="sm" w="sm" type="none"/>
                    </a:lnR>
                    <a:solidFill>
                      <a:srgbClr val="101A25"/>
                    </a:solidFill>
                  </a:tcPr>
                </a:tc>
              </a:tr>
              <a:tr h="538175">
                <a:tc>
                  <a:txBody>
                    <a:bodyPr/>
                    <a:lstStyle/>
                    <a:p>
                      <a:pPr indent="0" lvl="0" marL="0" marR="0" rtl="0" algn="l">
                        <a:spcBef>
                          <a:spcPts val="0"/>
                        </a:spcBef>
                        <a:spcAft>
                          <a:spcPts val="0"/>
                        </a:spcAft>
                        <a:buClr>
                          <a:srgbClr val="64DEC3"/>
                        </a:buClr>
                        <a:buSzPts val="2175"/>
                        <a:buFont typeface="Arial"/>
                        <a:buNone/>
                      </a:pPr>
                      <a:r>
                        <a:rPr b="1" lang="en-US" sz="2175">
                          <a:solidFill>
                            <a:srgbClr val="64DEC3"/>
                          </a:solidFill>
                          <a:latin typeface="Arial"/>
                          <a:ea typeface="Arial"/>
                          <a:cs typeface="Arial"/>
                          <a:sym typeface="Arial"/>
                        </a:rPr>
                        <a:t>8</a:t>
                      </a:r>
                      <a:endParaRPr/>
                    </a:p>
                  </a:txBody>
                  <a:tcPr marT="45725" marB="45725" marR="91450" marL="91450" anchor="ctr">
                    <a:lnL cap="flat" cmpd="sng" w="9525">
                      <a:solidFill>
                        <a:srgbClr val="354857"/>
                      </a:solidFill>
                      <a:prstDash val="solid"/>
                      <a:round/>
                      <a:headEnd len="sm" w="sm" type="none"/>
                      <a:tailEnd len="sm" w="sm" type="none"/>
                    </a:lnL>
                    <a:solidFill>
                      <a:srgbClr val="173E3C"/>
                    </a:solidFill>
                  </a:tcPr>
                </a:tc>
                <a:tc>
                  <a:txBody>
                    <a:bodyPr/>
                    <a:lstStyle/>
                    <a:p>
                      <a:pPr indent="0" lvl="0" marL="0" marR="0" rtl="0" algn="ctr">
                        <a:spcBef>
                          <a:spcPts val="0"/>
                        </a:spcBef>
                        <a:spcAft>
                          <a:spcPts val="0"/>
                        </a:spcAft>
                        <a:buClr>
                          <a:srgbClr val="64DEC3"/>
                        </a:buClr>
                        <a:buSzPts val="2175"/>
                        <a:buFont typeface="Arial"/>
                        <a:buNone/>
                      </a:pPr>
                      <a:r>
                        <a:rPr b="1" lang="en-US" sz="2175">
                          <a:solidFill>
                            <a:srgbClr val="64DEC3"/>
                          </a:solidFill>
                          <a:latin typeface="Arial"/>
                          <a:ea typeface="Arial"/>
                          <a:cs typeface="Arial"/>
                          <a:sym typeface="Arial"/>
                        </a:rPr>
                        <a:t>0,1 %</a:t>
                      </a:r>
                      <a:endParaRPr/>
                    </a:p>
                  </a:txBody>
                  <a:tcPr marT="45725" marB="45725" marR="91450" marL="91450" anchor="ctr">
                    <a:solidFill>
                      <a:srgbClr val="173E3C"/>
                    </a:solidFill>
                  </a:tcPr>
                </a:tc>
                <a:tc>
                  <a:txBody>
                    <a:bodyPr/>
                    <a:lstStyle/>
                    <a:p>
                      <a:pPr indent="0" lvl="0" marL="0" marR="0" rtl="0" algn="ctr">
                        <a:spcBef>
                          <a:spcPts val="0"/>
                        </a:spcBef>
                        <a:spcAft>
                          <a:spcPts val="0"/>
                        </a:spcAft>
                        <a:buClr>
                          <a:srgbClr val="64DEC3"/>
                        </a:buClr>
                        <a:buSzPts val="2175"/>
                        <a:buFont typeface="Arial"/>
                        <a:buNone/>
                      </a:pPr>
                      <a:r>
                        <a:rPr b="1" lang="en-US" sz="2175">
                          <a:solidFill>
                            <a:srgbClr val="64DEC3"/>
                          </a:solidFill>
                          <a:latin typeface="Arial"/>
                          <a:ea typeface="Arial"/>
                          <a:cs typeface="Arial"/>
                          <a:sym typeface="Arial"/>
                        </a:rPr>
                        <a:t>98,4 %</a:t>
                      </a:r>
                      <a:endParaRPr/>
                    </a:p>
                  </a:txBody>
                  <a:tcPr marT="45725" marB="45725" marR="91450" marL="91450" anchor="ctr">
                    <a:solidFill>
                      <a:srgbClr val="173E3C"/>
                    </a:solidFill>
                  </a:tcPr>
                </a:tc>
                <a:tc>
                  <a:txBody>
                    <a:bodyPr/>
                    <a:lstStyle/>
                    <a:p>
                      <a:pPr indent="0" lvl="0" marL="0" marR="0" rtl="0" algn="ctr">
                        <a:spcBef>
                          <a:spcPts val="0"/>
                        </a:spcBef>
                        <a:spcAft>
                          <a:spcPts val="0"/>
                        </a:spcAft>
                        <a:buClr>
                          <a:srgbClr val="64DEC3"/>
                        </a:buClr>
                        <a:buSzPts val="2175"/>
                        <a:buFont typeface="Arial"/>
                        <a:buNone/>
                      </a:pPr>
                      <a:r>
                        <a:rPr b="1" lang="en-US" sz="2175">
                          <a:solidFill>
                            <a:srgbClr val="64DEC3"/>
                          </a:solidFill>
                          <a:latin typeface="Arial"/>
                          <a:ea typeface="Arial"/>
                          <a:cs typeface="Arial"/>
                          <a:sym typeface="Arial"/>
                        </a:rPr>
                        <a:t>—</a:t>
                      </a:r>
                      <a:endParaRPr/>
                    </a:p>
                  </a:txBody>
                  <a:tcPr marT="45725" marB="45725" marR="91450" marL="91450" anchor="ctr">
                    <a:solidFill>
                      <a:srgbClr val="173E3C"/>
                    </a:solidFill>
                  </a:tcPr>
                </a:tc>
                <a:tc>
                  <a:txBody>
                    <a:bodyPr/>
                    <a:lstStyle/>
                    <a:p>
                      <a:pPr indent="0" lvl="0" marL="0" marR="0" rtl="0" algn="ctr">
                        <a:spcBef>
                          <a:spcPts val="0"/>
                        </a:spcBef>
                        <a:spcAft>
                          <a:spcPts val="0"/>
                        </a:spcAft>
                        <a:buClr>
                          <a:srgbClr val="64DEC3"/>
                        </a:buClr>
                        <a:buSzPts val="2175"/>
                        <a:buFont typeface="Arial"/>
                        <a:buNone/>
                      </a:pPr>
                      <a:r>
                        <a:rPr b="1" lang="en-US" sz="2175">
                          <a:solidFill>
                            <a:srgbClr val="64DEC3"/>
                          </a:solidFill>
                          <a:latin typeface="Arial"/>
                          <a:ea typeface="Arial"/>
                          <a:cs typeface="Arial"/>
                          <a:sym typeface="Arial"/>
                        </a:rPr>
                        <a:t>—</a:t>
                      </a:r>
                      <a:endParaRPr/>
                    </a:p>
                  </a:txBody>
                  <a:tcPr marT="45725" marB="45725" marR="91450" marL="91450" anchor="ctr">
                    <a:lnR cap="flat" cmpd="sng" w="9525">
                      <a:solidFill>
                        <a:srgbClr val="354857"/>
                      </a:solidFill>
                      <a:prstDash val="solid"/>
                      <a:round/>
                      <a:headEnd len="sm" w="sm" type="none"/>
                      <a:tailEnd len="sm" w="sm" type="none"/>
                    </a:lnR>
                    <a:solidFill>
                      <a:srgbClr val="173E3C"/>
                    </a:solidFill>
                  </a:tcPr>
                </a:tc>
              </a:tr>
              <a:tr h="538175">
                <a:tc>
                  <a:txBody>
                    <a:bodyPr/>
                    <a:lstStyle/>
                    <a:p>
                      <a:pPr indent="0" lvl="0" marL="0" marR="0" rtl="0" algn="l">
                        <a:spcBef>
                          <a:spcPts val="0"/>
                        </a:spcBef>
                        <a:spcAft>
                          <a:spcPts val="0"/>
                        </a:spcAft>
                        <a:buClr>
                          <a:srgbClr val="64DEC3"/>
                        </a:buClr>
                        <a:buSzPts val="2175"/>
                        <a:buFont typeface="Arial"/>
                        <a:buNone/>
                      </a:pPr>
                      <a:r>
                        <a:rPr b="1" lang="en-US" sz="2175">
                          <a:solidFill>
                            <a:srgbClr val="64DEC3"/>
                          </a:solidFill>
                          <a:latin typeface="Arial"/>
                          <a:ea typeface="Arial"/>
                          <a:cs typeface="Arial"/>
                          <a:sym typeface="Arial"/>
                        </a:rPr>
                        <a:t>64</a:t>
                      </a:r>
                      <a:endParaRPr/>
                    </a:p>
                  </a:txBody>
                  <a:tcPr marT="45725" marB="45725" marR="91450" marL="91450" anchor="ctr">
                    <a:lnL cap="flat" cmpd="sng" w="9525">
                      <a:solidFill>
                        <a:srgbClr val="354857"/>
                      </a:solidFill>
                      <a:prstDash val="solid"/>
                      <a:round/>
                      <a:headEnd len="sm" w="sm" type="none"/>
                      <a:tailEnd len="sm" w="sm" type="none"/>
                    </a:lnL>
                    <a:solidFill>
                      <a:srgbClr val="173E3C"/>
                    </a:solidFill>
                  </a:tcPr>
                </a:tc>
                <a:tc>
                  <a:txBody>
                    <a:bodyPr/>
                    <a:lstStyle/>
                    <a:p>
                      <a:pPr indent="0" lvl="0" marL="0" marR="0" rtl="0" algn="ctr">
                        <a:spcBef>
                          <a:spcPts val="0"/>
                        </a:spcBef>
                        <a:spcAft>
                          <a:spcPts val="0"/>
                        </a:spcAft>
                        <a:buClr>
                          <a:srgbClr val="64DEC3"/>
                        </a:buClr>
                        <a:buSzPts val="2175"/>
                        <a:buFont typeface="Arial"/>
                        <a:buNone/>
                      </a:pPr>
                      <a:r>
                        <a:rPr b="1" lang="en-US" sz="2175">
                          <a:solidFill>
                            <a:srgbClr val="64DEC3"/>
                          </a:solidFill>
                          <a:latin typeface="Arial"/>
                          <a:ea typeface="Arial"/>
                          <a:cs typeface="Arial"/>
                          <a:sym typeface="Arial"/>
                        </a:rPr>
                        <a:t>68,7 %</a:t>
                      </a:r>
                      <a:endParaRPr/>
                    </a:p>
                  </a:txBody>
                  <a:tcPr marT="45725" marB="45725" marR="91450" marL="91450" anchor="ctr">
                    <a:solidFill>
                      <a:srgbClr val="173E3C"/>
                    </a:solidFill>
                  </a:tcPr>
                </a:tc>
                <a:tc>
                  <a:txBody>
                    <a:bodyPr/>
                    <a:lstStyle/>
                    <a:p>
                      <a:pPr indent="0" lvl="0" marL="0" marR="0" rtl="0" algn="ctr">
                        <a:spcBef>
                          <a:spcPts val="0"/>
                        </a:spcBef>
                        <a:spcAft>
                          <a:spcPts val="0"/>
                        </a:spcAft>
                        <a:buClr>
                          <a:srgbClr val="64DEC3"/>
                        </a:buClr>
                        <a:buSzPts val="2175"/>
                        <a:buFont typeface="Arial"/>
                        <a:buNone/>
                      </a:pPr>
                      <a:r>
                        <a:rPr b="1" lang="en-US" sz="2175">
                          <a:solidFill>
                            <a:srgbClr val="64DEC3"/>
                          </a:solidFill>
                          <a:latin typeface="Arial"/>
                          <a:ea typeface="Arial"/>
                          <a:cs typeface="Arial"/>
                          <a:sym typeface="Arial"/>
                        </a:rPr>
                        <a:t>100 %</a:t>
                      </a:r>
                      <a:endParaRPr/>
                    </a:p>
                  </a:txBody>
                  <a:tcPr marT="45725" marB="45725" marR="91450" marL="91450" anchor="ctr">
                    <a:solidFill>
                      <a:srgbClr val="173E3C"/>
                    </a:solidFill>
                  </a:tcPr>
                </a:tc>
                <a:tc>
                  <a:txBody>
                    <a:bodyPr/>
                    <a:lstStyle/>
                    <a:p>
                      <a:pPr indent="0" lvl="0" marL="0" marR="0" rtl="0" algn="ctr">
                        <a:spcBef>
                          <a:spcPts val="0"/>
                        </a:spcBef>
                        <a:spcAft>
                          <a:spcPts val="0"/>
                        </a:spcAft>
                        <a:buClr>
                          <a:srgbClr val="64DEC3"/>
                        </a:buClr>
                        <a:buSzPts val="2175"/>
                        <a:buFont typeface="Arial"/>
                        <a:buNone/>
                      </a:pPr>
                      <a:r>
                        <a:rPr b="1" lang="en-US" sz="2175">
                          <a:solidFill>
                            <a:srgbClr val="64DEC3"/>
                          </a:solidFill>
                          <a:latin typeface="Arial"/>
                          <a:ea typeface="Arial"/>
                          <a:cs typeface="Arial"/>
                          <a:sym typeface="Arial"/>
                        </a:rPr>
                        <a:t>—</a:t>
                      </a:r>
                      <a:endParaRPr/>
                    </a:p>
                  </a:txBody>
                  <a:tcPr marT="45725" marB="45725" marR="91450" marL="91450" anchor="ctr">
                    <a:solidFill>
                      <a:srgbClr val="173E3C"/>
                    </a:solidFill>
                  </a:tcPr>
                </a:tc>
                <a:tc>
                  <a:txBody>
                    <a:bodyPr/>
                    <a:lstStyle/>
                    <a:p>
                      <a:pPr indent="0" lvl="0" marL="0" marR="0" rtl="0" algn="ctr">
                        <a:spcBef>
                          <a:spcPts val="0"/>
                        </a:spcBef>
                        <a:spcAft>
                          <a:spcPts val="0"/>
                        </a:spcAft>
                        <a:buClr>
                          <a:srgbClr val="64DEC3"/>
                        </a:buClr>
                        <a:buSzPts val="2175"/>
                        <a:buFont typeface="Arial"/>
                        <a:buNone/>
                      </a:pPr>
                      <a:r>
                        <a:rPr b="1" lang="en-US" sz="2175">
                          <a:solidFill>
                            <a:srgbClr val="64DEC3"/>
                          </a:solidFill>
                          <a:latin typeface="Arial"/>
                          <a:ea typeface="Arial"/>
                          <a:cs typeface="Arial"/>
                          <a:sym typeface="Arial"/>
                        </a:rPr>
                        <a:t>25,33</a:t>
                      </a:r>
                      <a:endParaRPr/>
                    </a:p>
                  </a:txBody>
                  <a:tcPr marT="45725" marB="45725" marR="91450" marL="91450" anchor="ctr">
                    <a:lnR cap="flat" cmpd="sng" w="9525">
                      <a:solidFill>
                        <a:srgbClr val="354857"/>
                      </a:solidFill>
                      <a:prstDash val="solid"/>
                      <a:round/>
                      <a:headEnd len="sm" w="sm" type="none"/>
                      <a:tailEnd len="sm" w="sm" type="none"/>
                    </a:lnR>
                    <a:solidFill>
                      <a:srgbClr val="173E3C"/>
                    </a:solidFill>
                  </a:tcPr>
                </a:tc>
              </a:tr>
              <a:tr h="538175">
                <a:tc>
                  <a:txBody>
                    <a:bodyPr/>
                    <a:lstStyle/>
                    <a:p>
                      <a:pPr indent="0" lvl="0" marL="0" marR="0" rtl="0" algn="l">
                        <a:spcBef>
                          <a:spcPts val="0"/>
                        </a:spcBef>
                        <a:spcAft>
                          <a:spcPts val="0"/>
                        </a:spcAft>
                        <a:buClr>
                          <a:srgbClr val="F4F0E7"/>
                        </a:buClr>
                        <a:buSzPts val="2175"/>
                        <a:buFont typeface="Arial"/>
                        <a:buNone/>
                      </a:pPr>
                      <a:r>
                        <a:rPr b="0" lang="en-US" sz="2175">
                          <a:solidFill>
                            <a:srgbClr val="F4F0E7"/>
                          </a:solidFill>
                          <a:latin typeface="Arial"/>
                          <a:ea typeface="Arial"/>
                          <a:cs typeface="Arial"/>
                          <a:sym typeface="Arial"/>
                        </a:rPr>
                        <a:t>512</a:t>
                      </a:r>
                      <a:endParaRPr/>
                    </a:p>
                  </a:txBody>
                  <a:tcPr marT="45725" marB="45725" marR="91450" marL="91450" anchor="ctr">
                    <a:lnL cap="flat" cmpd="sng" w="9525">
                      <a:solidFill>
                        <a:srgbClr val="354857"/>
                      </a:solidFill>
                      <a:prstDash val="solid"/>
                      <a:round/>
                      <a:headEnd len="sm" w="sm" type="none"/>
                      <a:tailEnd len="sm" w="sm" type="none"/>
                    </a:lnL>
                    <a:solidFill>
                      <a:srgbClr val="101A25"/>
                    </a:solidFill>
                  </a:tcPr>
                </a:tc>
                <a:tc>
                  <a:txBody>
                    <a:bodyPr/>
                    <a:lstStyle/>
                    <a:p>
                      <a:pPr indent="0" lvl="0" marL="0" marR="0" rtl="0" algn="ctr">
                        <a:spcBef>
                          <a:spcPts val="0"/>
                        </a:spcBef>
                        <a:spcAft>
                          <a:spcPts val="0"/>
                        </a:spcAft>
                        <a:buClr>
                          <a:srgbClr val="F4F0E7"/>
                        </a:buClr>
                        <a:buSzPts val="2175"/>
                        <a:buFont typeface="Arial"/>
                        <a:buNone/>
                      </a:pPr>
                      <a:r>
                        <a:rPr b="0" lang="en-US" sz="2175">
                          <a:solidFill>
                            <a:srgbClr val="F4F0E7"/>
                          </a:solidFill>
                          <a:latin typeface="Arial"/>
                          <a:ea typeface="Arial"/>
                          <a:cs typeface="Arial"/>
                          <a:sym typeface="Arial"/>
                        </a:rPr>
                        <a:t>100 %</a:t>
                      </a:r>
                      <a:endParaRPr/>
                    </a:p>
                  </a:txBody>
                  <a:tcPr marT="45725" marB="45725" marR="91450" marL="91450" anchor="ctr">
                    <a:solidFill>
                      <a:srgbClr val="101A25"/>
                    </a:solidFill>
                  </a:tcPr>
                </a:tc>
                <a:tc>
                  <a:txBody>
                    <a:bodyPr/>
                    <a:lstStyle/>
                    <a:p>
                      <a:pPr indent="0" lvl="0" marL="0" marR="0" rtl="0" algn="ctr">
                        <a:spcBef>
                          <a:spcPts val="0"/>
                        </a:spcBef>
                        <a:spcAft>
                          <a:spcPts val="0"/>
                        </a:spcAft>
                        <a:buClr>
                          <a:srgbClr val="F4F0E7"/>
                        </a:buClr>
                        <a:buSzPts val="2175"/>
                        <a:buFont typeface="Arial"/>
                        <a:buNone/>
                      </a:pPr>
                      <a:r>
                        <a:rPr b="0" lang="en-US" sz="2175">
                          <a:solidFill>
                            <a:srgbClr val="F4F0E7"/>
                          </a:solidFill>
                          <a:latin typeface="Arial"/>
                          <a:ea typeface="Arial"/>
                          <a:cs typeface="Arial"/>
                          <a:sym typeface="Arial"/>
                        </a:rPr>
                        <a:t>100 %</a:t>
                      </a:r>
                      <a:endParaRPr/>
                    </a:p>
                  </a:txBody>
                  <a:tcPr marT="45725" marB="45725" marR="91450" marL="91450" anchor="ctr">
                    <a:solidFill>
                      <a:srgbClr val="101A25"/>
                    </a:solidFill>
                  </a:tcPr>
                </a:tc>
                <a:tc>
                  <a:txBody>
                    <a:bodyPr/>
                    <a:lstStyle/>
                    <a:p>
                      <a:pPr indent="0" lvl="0" marL="0" marR="0" rtl="0" algn="ctr">
                        <a:spcBef>
                          <a:spcPts val="0"/>
                        </a:spcBef>
                        <a:spcAft>
                          <a:spcPts val="0"/>
                        </a:spcAft>
                        <a:buClr>
                          <a:srgbClr val="F4F0E7"/>
                        </a:buClr>
                        <a:buSzPts val="2175"/>
                        <a:buFont typeface="Arial"/>
                        <a:buNone/>
                      </a:pPr>
                      <a:r>
                        <a:rPr b="0" lang="en-US" sz="2175">
                          <a:solidFill>
                            <a:srgbClr val="F4F0E7"/>
                          </a:solidFill>
                          <a:latin typeface="Arial"/>
                          <a:ea typeface="Arial"/>
                          <a:cs typeface="Arial"/>
                          <a:sym typeface="Arial"/>
                        </a:rPr>
                        <a:t>24,34</a:t>
                      </a:r>
                      <a:endParaRPr/>
                    </a:p>
                  </a:txBody>
                  <a:tcPr marT="45725" marB="45725" marR="91450" marL="91450" anchor="ctr">
                    <a:solidFill>
                      <a:srgbClr val="101A25"/>
                    </a:solidFill>
                  </a:tcPr>
                </a:tc>
                <a:tc>
                  <a:txBody>
                    <a:bodyPr/>
                    <a:lstStyle/>
                    <a:p>
                      <a:pPr indent="0" lvl="0" marL="0" marR="0" rtl="0" algn="ctr">
                        <a:spcBef>
                          <a:spcPts val="0"/>
                        </a:spcBef>
                        <a:spcAft>
                          <a:spcPts val="0"/>
                        </a:spcAft>
                        <a:buClr>
                          <a:srgbClr val="F4F0E7"/>
                        </a:buClr>
                        <a:buSzPts val="2175"/>
                        <a:buFont typeface="Arial"/>
                        <a:buNone/>
                      </a:pPr>
                      <a:r>
                        <a:rPr b="0" lang="en-US" sz="2175">
                          <a:solidFill>
                            <a:srgbClr val="F4F0E7"/>
                          </a:solidFill>
                          <a:latin typeface="Arial"/>
                          <a:ea typeface="Arial"/>
                          <a:cs typeface="Arial"/>
                          <a:sym typeface="Arial"/>
                        </a:rPr>
                        <a:t>23,49</a:t>
                      </a:r>
                      <a:endParaRPr/>
                    </a:p>
                  </a:txBody>
                  <a:tcPr marT="45725" marB="45725" marR="91450" marL="91450" anchor="ctr">
                    <a:lnR cap="flat" cmpd="sng" w="9525">
                      <a:solidFill>
                        <a:srgbClr val="354857"/>
                      </a:solidFill>
                      <a:prstDash val="solid"/>
                      <a:round/>
                      <a:headEnd len="sm" w="sm" type="none"/>
                      <a:tailEnd len="sm" w="sm" type="none"/>
                    </a:lnR>
                    <a:solidFill>
                      <a:srgbClr val="101A25"/>
                    </a:solidFill>
                  </a:tcPr>
                </a:tc>
              </a:tr>
              <a:tr h="538175">
                <a:tc>
                  <a:txBody>
                    <a:bodyPr/>
                    <a:lstStyle/>
                    <a:p>
                      <a:pPr indent="0" lvl="0" marL="0" marR="0" rtl="0" algn="l">
                        <a:spcBef>
                          <a:spcPts val="0"/>
                        </a:spcBef>
                        <a:spcAft>
                          <a:spcPts val="0"/>
                        </a:spcAft>
                        <a:buClr>
                          <a:srgbClr val="F4F0E7"/>
                        </a:buClr>
                        <a:buSzPts val="2175"/>
                        <a:buFont typeface="Arial"/>
                        <a:buNone/>
                      </a:pPr>
                      <a:r>
                        <a:rPr b="0" lang="en-US" sz="2175">
                          <a:solidFill>
                            <a:srgbClr val="F4F0E7"/>
                          </a:solidFill>
                          <a:latin typeface="Arial"/>
                          <a:ea typeface="Arial"/>
                          <a:cs typeface="Arial"/>
                          <a:sym typeface="Arial"/>
                        </a:rPr>
                        <a:t>4096</a:t>
                      </a:r>
                      <a:endParaRPr/>
                    </a:p>
                  </a:txBody>
                  <a:tcPr marT="45725" marB="45725" marR="91450" marL="91450" anchor="ctr">
                    <a:lnL cap="flat" cmpd="sng" w="9525">
                      <a:solidFill>
                        <a:srgbClr val="354857"/>
                      </a:solidFill>
                      <a:prstDash val="solid"/>
                      <a:round/>
                      <a:headEnd len="sm" w="sm" type="none"/>
                      <a:tailEnd len="sm" w="sm" type="none"/>
                    </a:lnL>
                    <a:solidFill>
                      <a:srgbClr val="101A25"/>
                    </a:solidFill>
                  </a:tcPr>
                </a:tc>
                <a:tc>
                  <a:txBody>
                    <a:bodyPr/>
                    <a:lstStyle/>
                    <a:p>
                      <a:pPr indent="0" lvl="0" marL="0" marR="0" rtl="0" algn="ctr">
                        <a:spcBef>
                          <a:spcPts val="0"/>
                        </a:spcBef>
                        <a:spcAft>
                          <a:spcPts val="0"/>
                        </a:spcAft>
                        <a:buClr>
                          <a:srgbClr val="F4F0E7"/>
                        </a:buClr>
                        <a:buSzPts val="2175"/>
                        <a:buFont typeface="Arial"/>
                        <a:buNone/>
                      </a:pPr>
                      <a:r>
                        <a:rPr b="0" lang="en-US" sz="2175">
                          <a:solidFill>
                            <a:srgbClr val="F4F0E7"/>
                          </a:solidFill>
                          <a:latin typeface="Arial"/>
                          <a:ea typeface="Arial"/>
                          <a:cs typeface="Arial"/>
                          <a:sym typeface="Arial"/>
                        </a:rPr>
                        <a:t>100 %</a:t>
                      </a:r>
                      <a:endParaRPr/>
                    </a:p>
                  </a:txBody>
                  <a:tcPr marT="45725" marB="45725" marR="91450" marL="91450" anchor="ctr">
                    <a:solidFill>
                      <a:srgbClr val="101A25"/>
                    </a:solidFill>
                  </a:tcPr>
                </a:tc>
                <a:tc>
                  <a:txBody>
                    <a:bodyPr/>
                    <a:lstStyle/>
                    <a:p>
                      <a:pPr indent="0" lvl="0" marL="0" marR="0" rtl="0" algn="ctr">
                        <a:spcBef>
                          <a:spcPts val="0"/>
                        </a:spcBef>
                        <a:spcAft>
                          <a:spcPts val="0"/>
                        </a:spcAft>
                        <a:buClr>
                          <a:srgbClr val="F4F0E7"/>
                        </a:buClr>
                        <a:buSzPts val="2175"/>
                        <a:buFont typeface="Arial"/>
                        <a:buNone/>
                      </a:pPr>
                      <a:r>
                        <a:rPr b="0" lang="en-US" sz="2175">
                          <a:solidFill>
                            <a:srgbClr val="F4F0E7"/>
                          </a:solidFill>
                          <a:latin typeface="Arial"/>
                          <a:ea typeface="Arial"/>
                          <a:cs typeface="Arial"/>
                          <a:sym typeface="Arial"/>
                        </a:rPr>
                        <a:t>100 %</a:t>
                      </a:r>
                      <a:endParaRPr/>
                    </a:p>
                  </a:txBody>
                  <a:tcPr marT="45725" marB="45725" marR="91450" marL="91450" anchor="ctr">
                    <a:solidFill>
                      <a:srgbClr val="101A25"/>
                    </a:solidFill>
                  </a:tcPr>
                </a:tc>
                <a:tc>
                  <a:txBody>
                    <a:bodyPr/>
                    <a:lstStyle/>
                    <a:p>
                      <a:pPr indent="0" lvl="0" marL="0" marR="0" rtl="0" algn="ctr">
                        <a:spcBef>
                          <a:spcPts val="0"/>
                        </a:spcBef>
                        <a:spcAft>
                          <a:spcPts val="0"/>
                        </a:spcAft>
                        <a:buClr>
                          <a:srgbClr val="F4F0E7"/>
                        </a:buClr>
                        <a:buSzPts val="2175"/>
                        <a:buFont typeface="Arial"/>
                        <a:buNone/>
                      </a:pPr>
                      <a:r>
                        <a:rPr b="0" lang="en-US" sz="2175">
                          <a:solidFill>
                            <a:srgbClr val="F4F0E7"/>
                          </a:solidFill>
                          <a:latin typeface="Arial"/>
                          <a:ea typeface="Arial"/>
                          <a:cs typeface="Arial"/>
                          <a:sym typeface="Arial"/>
                        </a:rPr>
                        <a:t>22,44</a:t>
                      </a:r>
                      <a:endParaRPr/>
                    </a:p>
                  </a:txBody>
                  <a:tcPr marT="45725" marB="45725" marR="91450" marL="91450" anchor="ctr">
                    <a:solidFill>
                      <a:srgbClr val="101A25"/>
                    </a:solidFill>
                  </a:tcPr>
                </a:tc>
                <a:tc>
                  <a:txBody>
                    <a:bodyPr/>
                    <a:lstStyle/>
                    <a:p>
                      <a:pPr indent="0" lvl="0" marL="0" marR="0" rtl="0" algn="ctr">
                        <a:spcBef>
                          <a:spcPts val="0"/>
                        </a:spcBef>
                        <a:spcAft>
                          <a:spcPts val="0"/>
                        </a:spcAft>
                        <a:buClr>
                          <a:srgbClr val="F4F0E7"/>
                        </a:buClr>
                        <a:buSzPts val="2175"/>
                        <a:buFont typeface="Arial"/>
                        <a:buNone/>
                      </a:pPr>
                      <a:r>
                        <a:rPr b="0" lang="en-US" sz="2175">
                          <a:solidFill>
                            <a:srgbClr val="F4F0E7"/>
                          </a:solidFill>
                          <a:latin typeface="Arial"/>
                          <a:ea typeface="Arial"/>
                          <a:cs typeface="Arial"/>
                          <a:sym typeface="Arial"/>
                        </a:rPr>
                        <a:t>22,42</a:t>
                      </a:r>
                      <a:endParaRPr/>
                    </a:p>
                  </a:txBody>
                  <a:tcPr marT="45725" marB="45725" marR="91450" marL="91450" anchor="ctr">
                    <a:lnR cap="flat" cmpd="sng" w="9525">
                      <a:solidFill>
                        <a:srgbClr val="354857"/>
                      </a:solidFill>
                      <a:prstDash val="solid"/>
                      <a:round/>
                      <a:headEnd len="sm" w="sm" type="none"/>
                      <a:tailEnd len="sm" w="sm" type="none"/>
                    </a:lnR>
                    <a:solidFill>
                      <a:srgbClr val="101A25"/>
                    </a:solidFill>
                  </a:tcPr>
                </a:tc>
              </a:tr>
              <a:tr h="538175">
                <a:tc>
                  <a:txBody>
                    <a:bodyPr/>
                    <a:lstStyle/>
                    <a:p>
                      <a:pPr indent="0" lvl="0" marL="0" marR="0" rtl="0" algn="l">
                        <a:spcBef>
                          <a:spcPts val="0"/>
                        </a:spcBef>
                        <a:spcAft>
                          <a:spcPts val="0"/>
                        </a:spcAft>
                        <a:buClr>
                          <a:srgbClr val="F4F0E7"/>
                        </a:buClr>
                        <a:buSzPts val="2175"/>
                        <a:buFont typeface="Arial"/>
                        <a:buNone/>
                      </a:pPr>
                      <a:r>
                        <a:rPr b="0" lang="en-US" sz="2175">
                          <a:solidFill>
                            <a:srgbClr val="F4F0E7"/>
                          </a:solidFill>
                          <a:latin typeface="Arial"/>
                          <a:ea typeface="Arial"/>
                          <a:cs typeface="Arial"/>
                          <a:sym typeface="Arial"/>
                        </a:rPr>
                        <a:t>262 144</a:t>
                      </a:r>
                      <a:endParaRPr/>
                    </a:p>
                  </a:txBody>
                  <a:tcPr marT="45725" marB="45725" marR="91450" marL="91450" anchor="ctr">
                    <a:lnL cap="flat" cmpd="sng" w="9525">
                      <a:solidFill>
                        <a:srgbClr val="354857"/>
                      </a:solidFill>
                      <a:prstDash val="solid"/>
                      <a:round/>
                      <a:headEnd len="sm" w="sm" type="none"/>
                      <a:tailEnd len="sm" w="sm" type="none"/>
                    </a:lnL>
                    <a:lnB cap="flat" cmpd="sng" w="9525">
                      <a:solidFill>
                        <a:srgbClr val="354857"/>
                      </a:solidFill>
                      <a:prstDash val="solid"/>
                      <a:round/>
                      <a:headEnd len="sm" w="sm" type="none"/>
                      <a:tailEnd len="sm" w="sm" type="none"/>
                    </a:lnB>
                    <a:solidFill>
                      <a:srgbClr val="101A25"/>
                    </a:solidFill>
                  </a:tcPr>
                </a:tc>
                <a:tc>
                  <a:txBody>
                    <a:bodyPr/>
                    <a:lstStyle/>
                    <a:p>
                      <a:pPr indent="0" lvl="0" marL="0" marR="0" rtl="0" algn="ctr">
                        <a:spcBef>
                          <a:spcPts val="0"/>
                        </a:spcBef>
                        <a:spcAft>
                          <a:spcPts val="0"/>
                        </a:spcAft>
                        <a:buClr>
                          <a:srgbClr val="F4F0E7"/>
                        </a:buClr>
                        <a:buSzPts val="2175"/>
                        <a:buFont typeface="Arial"/>
                        <a:buNone/>
                      </a:pPr>
                      <a:r>
                        <a:rPr b="0" lang="en-US" sz="2175">
                          <a:solidFill>
                            <a:srgbClr val="F4F0E7"/>
                          </a:solidFill>
                          <a:latin typeface="Arial"/>
                          <a:ea typeface="Arial"/>
                          <a:cs typeface="Arial"/>
                          <a:sym typeface="Arial"/>
                        </a:rPr>
                        <a:t>100 %</a:t>
                      </a:r>
                      <a:endParaRPr/>
                    </a:p>
                  </a:txBody>
                  <a:tcPr marT="45725" marB="45725" marR="91450" marL="91450" anchor="ctr">
                    <a:lnB cap="flat" cmpd="sng" w="9525">
                      <a:solidFill>
                        <a:srgbClr val="354857"/>
                      </a:solidFill>
                      <a:prstDash val="solid"/>
                      <a:round/>
                      <a:headEnd len="sm" w="sm" type="none"/>
                      <a:tailEnd len="sm" w="sm" type="none"/>
                    </a:lnB>
                    <a:solidFill>
                      <a:srgbClr val="101A25"/>
                    </a:solidFill>
                  </a:tcPr>
                </a:tc>
                <a:tc>
                  <a:txBody>
                    <a:bodyPr/>
                    <a:lstStyle/>
                    <a:p>
                      <a:pPr indent="0" lvl="0" marL="0" marR="0" rtl="0" algn="ctr">
                        <a:spcBef>
                          <a:spcPts val="0"/>
                        </a:spcBef>
                        <a:spcAft>
                          <a:spcPts val="0"/>
                        </a:spcAft>
                        <a:buClr>
                          <a:srgbClr val="F4F0E7"/>
                        </a:buClr>
                        <a:buSzPts val="2175"/>
                        <a:buFont typeface="Arial"/>
                        <a:buNone/>
                      </a:pPr>
                      <a:r>
                        <a:rPr b="0" lang="en-US" sz="2175">
                          <a:solidFill>
                            <a:srgbClr val="F4F0E7"/>
                          </a:solidFill>
                          <a:latin typeface="Arial"/>
                          <a:ea typeface="Arial"/>
                          <a:cs typeface="Arial"/>
                          <a:sym typeface="Arial"/>
                        </a:rPr>
                        <a:t>100 %</a:t>
                      </a:r>
                      <a:endParaRPr/>
                    </a:p>
                  </a:txBody>
                  <a:tcPr marT="45725" marB="45725" marR="91450" marL="91450" anchor="ctr">
                    <a:lnB cap="flat" cmpd="sng" w="9525">
                      <a:solidFill>
                        <a:srgbClr val="354857"/>
                      </a:solidFill>
                      <a:prstDash val="solid"/>
                      <a:round/>
                      <a:headEnd len="sm" w="sm" type="none"/>
                      <a:tailEnd len="sm" w="sm" type="none"/>
                    </a:lnB>
                    <a:solidFill>
                      <a:srgbClr val="101A25"/>
                    </a:solidFill>
                  </a:tcPr>
                </a:tc>
                <a:tc>
                  <a:txBody>
                    <a:bodyPr/>
                    <a:lstStyle/>
                    <a:p>
                      <a:pPr indent="0" lvl="0" marL="0" marR="0" rtl="0" algn="ctr">
                        <a:spcBef>
                          <a:spcPts val="0"/>
                        </a:spcBef>
                        <a:spcAft>
                          <a:spcPts val="0"/>
                        </a:spcAft>
                        <a:buClr>
                          <a:srgbClr val="F4F0E7"/>
                        </a:buClr>
                        <a:buSzPts val="2175"/>
                        <a:buFont typeface="Arial"/>
                        <a:buNone/>
                      </a:pPr>
                      <a:r>
                        <a:rPr b="0" lang="en-US" sz="2175">
                          <a:solidFill>
                            <a:srgbClr val="F4F0E7"/>
                          </a:solidFill>
                          <a:latin typeface="Arial"/>
                          <a:ea typeface="Arial"/>
                          <a:cs typeface="Arial"/>
                          <a:sym typeface="Arial"/>
                        </a:rPr>
                        <a:t>21,15</a:t>
                      </a:r>
                      <a:endParaRPr/>
                    </a:p>
                  </a:txBody>
                  <a:tcPr marT="45725" marB="45725" marR="91450" marL="91450" anchor="ctr">
                    <a:lnB cap="flat" cmpd="sng" w="9525">
                      <a:solidFill>
                        <a:srgbClr val="354857"/>
                      </a:solidFill>
                      <a:prstDash val="solid"/>
                      <a:round/>
                      <a:headEnd len="sm" w="sm" type="none"/>
                      <a:tailEnd len="sm" w="sm" type="none"/>
                    </a:lnB>
                    <a:solidFill>
                      <a:srgbClr val="101A25"/>
                    </a:solidFill>
                  </a:tcPr>
                </a:tc>
                <a:tc>
                  <a:txBody>
                    <a:bodyPr/>
                    <a:lstStyle/>
                    <a:p>
                      <a:pPr indent="0" lvl="0" marL="0" marR="0" rtl="0" algn="ctr">
                        <a:spcBef>
                          <a:spcPts val="0"/>
                        </a:spcBef>
                        <a:spcAft>
                          <a:spcPts val="0"/>
                        </a:spcAft>
                        <a:buClr>
                          <a:srgbClr val="F4F0E7"/>
                        </a:buClr>
                        <a:buSzPts val="2175"/>
                        <a:buFont typeface="Arial"/>
                        <a:buNone/>
                      </a:pPr>
                      <a:r>
                        <a:rPr b="0" lang="en-US" sz="2175">
                          <a:solidFill>
                            <a:srgbClr val="F4F0E7"/>
                          </a:solidFill>
                          <a:latin typeface="Arial"/>
                          <a:ea typeface="Arial"/>
                          <a:cs typeface="Arial"/>
                          <a:sym typeface="Arial"/>
                        </a:rPr>
                        <a:t>21,24</a:t>
                      </a:r>
                      <a:endParaRPr/>
                    </a:p>
                  </a:txBody>
                  <a:tcPr marT="45725" marB="45725" marR="91450" marL="91450" anchor="ctr">
                    <a:lnR cap="flat" cmpd="sng" w="9525">
                      <a:solidFill>
                        <a:srgbClr val="354857"/>
                      </a:solidFill>
                      <a:prstDash val="solid"/>
                      <a:round/>
                      <a:headEnd len="sm" w="sm" type="none"/>
                      <a:tailEnd len="sm" w="sm" type="none"/>
                    </a:lnR>
                    <a:lnB cap="flat" cmpd="sng" w="9525">
                      <a:solidFill>
                        <a:srgbClr val="354857"/>
                      </a:solidFill>
                      <a:prstDash val="solid"/>
                      <a:round/>
                      <a:headEnd len="sm" w="sm" type="none"/>
                      <a:tailEnd len="sm" w="sm" type="none"/>
                    </a:lnB>
                    <a:solidFill>
                      <a:srgbClr val="101A25"/>
                    </a:solidFill>
                  </a:tcPr>
                </a:tc>
              </a:tr>
            </a:tbl>
          </a:graphicData>
        </a:graphic>
      </p:graphicFrame>
      <p:sp>
        <p:nvSpPr>
          <p:cNvPr id="2084" name="Google Shape;2084;p68"/>
          <p:cNvSpPr/>
          <p:nvPr/>
        </p:nvSpPr>
        <p:spPr>
          <a:xfrm>
            <a:off x="838200" y="7219950"/>
            <a:ext cx="13563600" cy="3714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2025"/>
              <a:buFont typeface="Arial"/>
              <a:buNone/>
            </a:pPr>
            <a:r>
              <a:rPr b="0" lang="en-US" sz="2025">
                <a:solidFill>
                  <a:srgbClr val="F4F0E7"/>
                </a:solidFill>
                <a:latin typeface="Arial"/>
                <a:ea typeface="Arial"/>
                <a:cs typeface="Arial"/>
                <a:sym typeface="Arial"/>
              </a:rPr>
              <a:t>При W = 262 144 на H200: GFlowNet 1,74 с; CayleyPy Cube 6,19 с</a:t>
            </a:r>
            <a:endParaRPr/>
          </a:p>
        </p:txBody>
      </p:sp>
      <p:sp>
        <p:nvSpPr>
          <p:cNvPr id="2085" name="Google Shape;2085;p68"/>
          <p:cNvSpPr/>
          <p:nvPr/>
        </p:nvSpPr>
        <p:spPr>
          <a:xfrm>
            <a:off x="838200" y="7629525"/>
            <a:ext cx="13563600" cy="2571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575"/>
              <a:buFont typeface="Arial"/>
              <a:buNone/>
            </a:pPr>
            <a:r>
              <a:rPr b="0" lang="en-US" sz="1575">
                <a:solidFill>
                  <a:srgbClr val="A5B5C3"/>
                </a:solidFill>
                <a:latin typeface="Arial"/>
                <a:ea typeface="Arial"/>
                <a:cs typeface="Arial"/>
                <a:sym typeface="Arial"/>
              </a:rPr>
              <a:t>Morozov и др., 2026 · таблица 1, строки для 3×3×3 · QTM · 1000 задач · лимит 100 шагов</a:t>
            </a:r>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A25"/>
        </a:solidFill>
      </p:bgPr>
    </p:bg>
    <p:spTree>
      <p:nvGrpSpPr>
        <p:cNvPr id="2090" name="Shape 2090"/>
        <p:cNvGrpSpPr/>
        <p:nvPr/>
      </p:nvGrpSpPr>
      <p:grpSpPr>
        <a:xfrm>
          <a:off x="0" y="0"/>
          <a:ext cx="0" cy="0"/>
          <a:chOff x="0" y="0"/>
          <a:chExt cx="0" cy="0"/>
        </a:xfrm>
      </p:grpSpPr>
      <p:sp>
        <p:nvSpPr>
          <p:cNvPr id="2091" name="Google Shape;2091;p69"/>
          <p:cNvSpPr/>
          <p:nvPr/>
        </p:nvSpPr>
        <p:spPr>
          <a:xfrm>
            <a:off x="838200" y="476250"/>
            <a:ext cx="13335000" cy="3333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350"/>
              <a:buFont typeface="Arial"/>
              <a:buNone/>
            </a:pPr>
            <a:r>
              <a:rPr b="1" lang="en-US" sz="1350">
                <a:solidFill>
                  <a:srgbClr val="A5B5C3"/>
                </a:solidFill>
                <a:latin typeface="Arial"/>
                <a:ea typeface="Arial"/>
                <a:cs typeface="Arial"/>
                <a:sym typeface="Arial"/>
              </a:rPr>
              <a:t>ДАЛЬНЕЙШИЕ ЗАДАЧИ</a:t>
            </a:r>
            <a:endParaRPr/>
          </a:p>
        </p:txBody>
      </p:sp>
      <p:sp>
        <p:nvSpPr>
          <p:cNvPr id="2092" name="Google Shape;2092;p69"/>
          <p:cNvSpPr/>
          <p:nvPr/>
        </p:nvSpPr>
        <p:spPr>
          <a:xfrm>
            <a:off x="838200" y="1057275"/>
            <a:ext cx="13563600" cy="1295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3900"/>
              <a:buFont typeface="Arial"/>
              <a:buNone/>
            </a:pPr>
            <a:r>
              <a:rPr b="1" lang="en-US" sz="3900">
                <a:solidFill>
                  <a:srgbClr val="F4F0E7"/>
                </a:solidFill>
                <a:latin typeface="Arial"/>
                <a:ea typeface="Arial"/>
                <a:cs typeface="Arial"/>
                <a:sym typeface="Arial"/>
              </a:rPr>
              <a:t>Что исследовать дальше</a:t>
            </a:r>
            <a:endParaRPr/>
          </a:p>
        </p:txBody>
      </p:sp>
      <p:sp>
        <p:nvSpPr>
          <p:cNvPr id="2093" name="Google Shape;2093;p69"/>
          <p:cNvSpPr/>
          <p:nvPr/>
        </p:nvSpPr>
        <p:spPr>
          <a:xfrm>
            <a:off x="838200" y="7934325"/>
            <a:ext cx="13563600" cy="9525"/>
          </a:xfrm>
          <a:custGeom>
            <a:rect b="b" l="l" r="r" t="t"/>
            <a:pathLst>
              <a:path extrusionOk="0" h="9525" w="13563600">
                <a:moveTo>
                  <a:pt x="0" y="0"/>
                </a:moveTo>
                <a:lnTo>
                  <a:pt x="13563600" y="0"/>
                </a:lnTo>
              </a:path>
            </a:pathLst>
          </a:custGeom>
          <a:noFill/>
          <a:ln cap="flat" cmpd="sng" w="9525">
            <a:solidFill>
              <a:srgbClr val="354857"/>
            </a:solidFill>
            <a:prstDash val="solid"/>
            <a:round/>
            <a:headEnd len="sm" w="sm" type="none"/>
            <a:tailEnd len="sm" w="sm" type="none"/>
          </a:ln>
        </p:spPr>
      </p:sp>
      <p:sp>
        <p:nvSpPr>
          <p:cNvPr id="2094" name="Google Shape;2094;p69"/>
          <p:cNvSpPr/>
          <p:nvPr/>
        </p:nvSpPr>
        <p:spPr>
          <a:xfrm>
            <a:off x="13620750" y="8039100"/>
            <a:ext cx="781050" cy="333375"/>
          </a:xfrm>
          <a:prstGeom prst="rect">
            <a:avLst/>
          </a:prstGeom>
          <a:noFill/>
          <a:ln>
            <a:noFill/>
          </a:ln>
        </p:spPr>
        <p:txBody>
          <a:bodyPr anchorCtr="0" anchor="t" bIns="0" lIns="0" spcFirstLastPara="1" rIns="0" wrap="square" tIns="0">
            <a:noAutofit/>
          </a:bodyPr>
          <a:lstStyle/>
          <a:p>
            <a:pPr indent="0" lvl="0" marL="0" marR="0" rtl="0" algn="r">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65</a:t>
            </a:r>
            <a:endParaRPr/>
          </a:p>
        </p:txBody>
      </p:sp>
      <p:sp>
        <p:nvSpPr>
          <p:cNvPr id="2095" name="Google Shape;2095;p69"/>
          <p:cNvSpPr/>
          <p:nvPr/>
        </p:nvSpPr>
        <p:spPr>
          <a:xfrm>
            <a:off x="838200" y="2819400"/>
            <a:ext cx="5143500" cy="14478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64DEC3"/>
              </a:buClr>
              <a:buSzPts val="7875"/>
              <a:buFont typeface="Arial"/>
              <a:buNone/>
            </a:pPr>
            <a:r>
              <a:rPr b="1" lang="en-US" sz="7875">
                <a:solidFill>
                  <a:srgbClr val="64DEC3"/>
                </a:solidFill>
                <a:latin typeface="Arial"/>
                <a:ea typeface="Arial"/>
                <a:cs typeface="Arial"/>
                <a:sym typeface="Arial"/>
              </a:rPr>
              <a:t>N ≥ 6</a:t>
            </a:r>
            <a:endParaRPr/>
          </a:p>
        </p:txBody>
      </p:sp>
      <p:sp>
        <p:nvSpPr>
          <p:cNvPr id="2096" name="Google Shape;2096;p69"/>
          <p:cNvSpPr/>
          <p:nvPr/>
        </p:nvSpPr>
        <p:spPr>
          <a:xfrm>
            <a:off x="838200" y="4286250"/>
            <a:ext cx="6096000" cy="10382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3000"/>
              <a:buFont typeface="Arial"/>
              <a:buNone/>
            </a:pPr>
            <a:r>
              <a:rPr b="1" lang="en-US" sz="3000">
                <a:solidFill>
                  <a:srgbClr val="F4F0E7"/>
                </a:solidFill>
                <a:latin typeface="Arial"/>
                <a:ea typeface="Arial"/>
                <a:cs typeface="Arial"/>
                <a:sym typeface="Arial"/>
              </a:rPr>
              <a:t>Кубики большего размера</a:t>
            </a:r>
            <a:endParaRPr/>
          </a:p>
        </p:txBody>
      </p:sp>
      <p:sp>
        <p:nvSpPr>
          <p:cNvPr id="2097" name="Google Shape;2097;p69"/>
          <p:cNvSpPr/>
          <p:nvPr/>
        </p:nvSpPr>
        <p:spPr>
          <a:xfrm>
            <a:off x="838200" y="5686425"/>
            <a:ext cx="6286500" cy="105727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2250"/>
              <a:buFont typeface="Arial"/>
              <a:buNone/>
            </a:pPr>
            <a:r>
              <a:rPr b="0" lang="en-US" sz="2250">
                <a:solidFill>
                  <a:srgbClr val="A5B5C3"/>
                </a:solidFill>
                <a:latin typeface="Arial"/>
                <a:ea typeface="Arial"/>
                <a:cs typeface="Arial"/>
                <a:sym typeface="Arial"/>
              </a:rPr>
              <a:t>Больше фацетов и генераторов</a:t>
            </a:r>
            <a:endParaRPr/>
          </a:p>
          <a:p>
            <a:pPr indent="0" lvl="0" marL="0" marR="0" rtl="0" algn="l">
              <a:lnSpc>
                <a:spcPct val="112000"/>
              </a:lnSpc>
              <a:spcBef>
                <a:spcPts val="0"/>
              </a:spcBef>
              <a:spcAft>
                <a:spcPts val="0"/>
              </a:spcAft>
              <a:buClr>
                <a:srgbClr val="A5B5C3"/>
              </a:buClr>
              <a:buSzPts val="2250"/>
              <a:buFont typeface="Arial"/>
              <a:buNone/>
            </a:pPr>
            <a:r>
              <a:rPr b="0" lang="en-US" sz="2250">
                <a:solidFill>
                  <a:srgbClr val="A5B5C3"/>
                </a:solidFill>
                <a:latin typeface="Arial"/>
                <a:ea typeface="Arial"/>
                <a:cs typeface="Arial"/>
                <a:sym typeface="Arial"/>
              </a:rPr>
              <a:t>Сложнее память и inference</a:t>
            </a:r>
            <a:endParaRPr/>
          </a:p>
        </p:txBody>
      </p:sp>
      <p:sp>
        <p:nvSpPr>
          <p:cNvPr id="2098" name="Google Shape;2098;p69"/>
          <p:cNvSpPr/>
          <p:nvPr/>
        </p:nvSpPr>
        <p:spPr>
          <a:xfrm>
            <a:off x="7477125" y="2752725"/>
            <a:ext cx="9525" cy="4248150"/>
          </a:xfrm>
          <a:custGeom>
            <a:rect b="b" l="l" r="r" t="t"/>
            <a:pathLst>
              <a:path extrusionOk="0" h="4248150" w="9525">
                <a:moveTo>
                  <a:pt x="0" y="0"/>
                </a:moveTo>
                <a:lnTo>
                  <a:pt x="0" y="4248150"/>
                </a:lnTo>
              </a:path>
            </a:pathLst>
          </a:custGeom>
          <a:noFill/>
          <a:ln cap="flat" cmpd="sng" w="9525">
            <a:solidFill>
              <a:srgbClr val="354857"/>
            </a:solidFill>
            <a:prstDash val="solid"/>
            <a:round/>
            <a:headEnd len="sm" w="sm" type="none"/>
            <a:tailEnd len="sm" w="sm" type="none"/>
          </a:ln>
        </p:spPr>
      </p:sp>
      <p:sp>
        <p:nvSpPr>
          <p:cNvPr id="2099" name="Google Shape;2099;p69"/>
          <p:cNvSpPr/>
          <p:nvPr/>
        </p:nvSpPr>
        <p:spPr>
          <a:xfrm>
            <a:off x="8143875" y="2886075"/>
            <a:ext cx="6143625" cy="5143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79BFFF"/>
              </a:buClr>
              <a:buSzPts val="2700"/>
              <a:buFont typeface="Arial"/>
              <a:buNone/>
            </a:pPr>
            <a:r>
              <a:rPr b="1" lang="en-US" sz="2700">
                <a:solidFill>
                  <a:srgbClr val="79BFFF"/>
                </a:solidFill>
                <a:latin typeface="Arial"/>
                <a:ea typeface="Arial"/>
                <a:cs typeface="Arial"/>
                <a:sym typeface="Arial"/>
              </a:rPr>
              <a:t>Новые среды</a:t>
            </a:r>
            <a:endParaRPr/>
          </a:p>
        </p:txBody>
      </p:sp>
      <p:sp>
        <p:nvSpPr>
          <p:cNvPr id="2100" name="Google Shape;2100;p69"/>
          <p:cNvSpPr/>
          <p:nvPr/>
        </p:nvSpPr>
        <p:spPr>
          <a:xfrm>
            <a:off x="8143875" y="3495675"/>
            <a:ext cx="6143625" cy="9620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2250"/>
              <a:buFont typeface="Arial"/>
              <a:buNone/>
            </a:pPr>
            <a:r>
              <a:rPr b="0" lang="en-US" sz="2250">
                <a:solidFill>
                  <a:srgbClr val="F4F0E7"/>
                </a:solidFill>
                <a:latin typeface="Arial"/>
                <a:ea typeface="Arial"/>
                <a:cs typeface="Arial"/>
                <a:sym typeface="Arial"/>
              </a:rPr>
              <a:t>Сложные головоломки</a:t>
            </a:r>
            <a:endParaRPr/>
          </a:p>
          <a:p>
            <a:pPr indent="0" lvl="0" marL="0" marR="0" rtl="0" algn="l">
              <a:lnSpc>
                <a:spcPct val="112000"/>
              </a:lnSpc>
              <a:spcBef>
                <a:spcPts val="0"/>
              </a:spcBef>
              <a:spcAft>
                <a:spcPts val="0"/>
              </a:spcAft>
              <a:buClr>
                <a:srgbClr val="F4F0E7"/>
              </a:buClr>
              <a:buSzPts val="2250"/>
              <a:buFont typeface="Arial"/>
              <a:buNone/>
            </a:pPr>
            <a:r>
              <a:rPr b="0" lang="en-US" sz="2250">
                <a:solidFill>
                  <a:srgbClr val="F4F0E7"/>
                </a:solidFill>
                <a:latin typeface="Arial"/>
                <a:ea typeface="Arial"/>
                <a:cs typeface="Arial"/>
                <a:sym typeface="Arial"/>
              </a:rPr>
              <a:t>и другие графы Кэли</a:t>
            </a:r>
            <a:endParaRPr/>
          </a:p>
        </p:txBody>
      </p:sp>
      <p:sp>
        <p:nvSpPr>
          <p:cNvPr id="2101" name="Google Shape;2101;p69"/>
          <p:cNvSpPr/>
          <p:nvPr/>
        </p:nvSpPr>
        <p:spPr>
          <a:xfrm>
            <a:off x="838200" y="7353300"/>
            <a:ext cx="13563600" cy="5048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725"/>
              <a:buFont typeface="Arial"/>
              <a:buNone/>
            </a:pPr>
            <a:r>
              <a:rPr b="0" lang="en-US" sz="1725">
                <a:solidFill>
                  <a:srgbClr val="A5B5C3"/>
                </a:solidFill>
                <a:latin typeface="Arial"/>
                <a:ea typeface="Arial"/>
                <a:cs typeface="Arial"/>
                <a:sym typeface="Arial"/>
              </a:rPr>
              <a:t>Проверить большие задачи, новые среды и качество решений при одинаковых ограничениях</a:t>
            </a:r>
            <a:endParaRPr/>
          </a:p>
        </p:txBody>
      </p:sp>
      <p:sp>
        <p:nvSpPr>
          <p:cNvPr id="2102" name="Google Shape;2102;p69"/>
          <p:cNvSpPr/>
          <p:nvPr/>
        </p:nvSpPr>
        <p:spPr>
          <a:xfrm>
            <a:off x="8143875" y="4838700"/>
            <a:ext cx="6143625" cy="8382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6C86B"/>
              </a:buClr>
              <a:buSzPts val="2550"/>
              <a:buFont typeface="Arial"/>
              <a:buNone/>
            </a:pPr>
            <a:r>
              <a:rPr b="1" lang="en-US" sz="2550">
                <a:solidFill>
                  <a:srgbClr val="F6C86B"/>
                </a:solidFill>
                <a:latin typeface="Arial"/>
                <a:ea typeface="Arial"/>
                <a:cs typeface="Arial"/>
                <a:sym typeface="Arial"/>
              </a:rPr>
              <a:t>Больше решений за то же время</a:t>
            </a:r>
            <a:endParaRPr/>
          </a:p>
        </p:txBody>
      </p:sp>
      <p:sp>
        <p:nvSpPr>
          <p:cNvPr id="2103" name="Google Shape;2103;p69"/>
          <p:cNvSpPr/>
          <p:nvPr/>
        </p:nvSpPr>
        <p:spPr>
          <a:xfrm>
            <a:off x="8143875" y="5838825"/>
            <a:ext cx="6143625" cy="11430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2175"/>
              <a:buFont typeface="Arial"/>
              <a:buNone/>
            </a:pPr>
            <a:r>
              <a:rPr b="0" lang="en-US" sz="2175">
                <a:solidFill>
                  <a:srgbClr val="F4F0E7"/>
                </a:solidFill>
                <a:latin typeface="Arial"/>
                <a:ea typeface="Arial"/>
                <a:cs typeface="Arial"/>
                <a:sym typeface="Arial"/>
              </a:rPr>
              <a:t>Одинаковое время и лимит памяти.</a:t>
            </a:r>
            <a:endParaRPr/>
          </a:p>
          <a:p>
            <a:pPr indent="0" lvl="0" marL="0" marR="0" rtl="0" algn="l">
              <a:lnSpc>
                <a:spcPct val="112000"/>
              </a:lnSpc>
              <a:spcBef>
                <a:spcPts val="0"/>
              </a:spcBef>
              <a:spcAft>
                <a:spcPts val="0"/>
              </a:spcAft>
              <a:buClr>
                <a:srgbClr val="F4F0E7"/>
              </a:buClr>
              <a:buSzPts val="2175"/>
              <a:buFont typeface="Arial"/>
              <a:buNone/>
            </a:pPr>
            <a:r>
              <a:rPr b="0" lang="en-US" sz="2175">
                <a:solidFill>
                  <a:srgbClr val="F4F0E7"/>
                </a:solidFill>
                <a:latin typeface="Arial"/>
                <a:ea typeface="Arial"/>
                <a:cs typeface="Arial"/>
                <a:sym typeface="Arial"/>
              </a:rPr>
              <a:t>Сравнить долю решённых задач</a:t>
            </a:r>
            <a:endParaRPr/>
          </a:p>
          <a:p>
            <a:pPr indent="0" lvl="0" marL="0" marR="0" rtl="0" algn="l">
              <a:lnSpc>
                <a:spcPct val="112000"/>
              </a:lnSpc>
              <a:spcBef>
                <a:spcPts val="0"/>
              </a:spcBef>
              <a:spcAft>
                <a:spcPts val="0"/>
              </a:spcAft>
              <a:buClr>
                <a:srgbClr val="F4F0E7"/>
              </a:buClr>
              <a:buSzPts val="2175"/>
              <a:buFont typeface="Arial"/>
              <a:buNone/>
            </a:pPr>
            <a:r>
              <a:rPr b="0" lang="en-US" sz="2175">
                <a:solidFill>
                  <a:srgbClr val="F4F0E7"/>
                </a:solidFill>
                <a:latin typeface="Arial"/>
                <a:ea typeface="Arial"/>
                <a:cs typeface="Arial"/>
                <a:sym typeface="Arial"/>
              </a:rPr>
              <a:t>и длины найденных путей.</a:t>
            </a:r>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1A25"/>
        </a:solidFill>
      </p:bgPr>
    </p:bg>
    <p:spTree>
      <p:nvGrpSpPr>
        <p:cNvPr id="2108" name="Shape 2108"/>
        <p:cNvGrpSpPr/>
        <p:nvPr/>
      </p:nvGrpSpPr>
      <p:grpSpPr>
        <a:xfrm>
          <a:off x="0" y="0"/>
          <a:ext cx="0" cy="0"/>
          <a:chOff x="0" y="0"/>
          <a:chExt cx="0" cy="0"/>
        </a:xfrm>
      </p:grpSpPr>
      <p:sp>
        <p:nvSpPr>
          <p:cNvPr id="2109" name="Google Shape;2109;p70"/>
          <p:cNvSpPr/>
          <p:nvPr/>
        </p:nvSpPr>
        <p:spPr>
          <a:xfrm>
            <a:off x="838200" y="428625"/>
            <a:ext cx="13239750" cy="2857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1350"/>
              <a:buFont typeface="Arial"/>
              <a:buNone/>
            </a:pPr>
            <a:r>
              <a:rPr b="1" lang="en-US" sz="1350">
                <a:solidFill>
                  <a:srgbClr val="A5B5C3"/>
                </a:solidFill>
                <a:latin typeface="Arial"/>
                <a:ea typeface="Arial"/>
                <a:cs typeface="Arial"/>
                <a:sym typeface="Arial"/>
              </a:rPr>
              <a:t>ИТОГИ</a:t>
            </a:r>
            <a:endParaRPr/>
          </a:p>
        </p:txBody>
      </p:sp>
      <p:sp>
        <p:nvSpPr>
          <p:cNvPr id="2110" name="Google Shape;2110;p70"/>
          <p:cNvSpPr/>
          <p:nvPr/>
        </p:nvSpPr>
        <p:spPr>
          <a:xfrm>
            <a:off x="838200" y="1028700"/>
            <a:ext cx="13563600" cy="129540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3900"/>
              <a:buFont typeface="Arial"/>
              <a:buNone/>
            </a:pPr>
            <a:r>
              <a:rPr b="1" lang="en-US" sz="3900">
                <a:solidFill>
                  <a:srgbClr val="F4F0E7"/>
                </a:solidFill>
                <a:latin typeface="Arial"/>
                <a:ea typeface="Arial"/>
                <a:cs typeface="Arial"/>
                <a:sym typeface="Arial"/>
              </a:rPr>
              <a:t>Обучаемая эвристика и устойчивый поиск</a:t>
            </a:r>
            <a:endParaRPr/>
          </a:p>
        </p:txBody>
      </p:sp>
      <p:sp>
        <p:nvSpPr>
          <p:cNvPr id="2111" name="Google Shape;2111;p70"/>
          <p:cNvSpPr/>
          <p:nvPr/>
        </p:nvSpPr>
        <p:spPr>
          <a:xfrm>
            <a:off x="838200" y="7934325"/>
            <a:ext cx="13563600" cy="9525"/>
          </a:xfrm>
          <a:custGeom>
            <a:rect b="b" l="l" r="r" t="t"/>
            <a:pathLst>
              <a:path extrusionOk="0" h="9525" w="13563600">
                <a:moveTo>
                  <a:pt x="0" y="0"/>
                </a:moveTo>
                <a:lnTo>
                  <a:pt x="13563600" y="0"/>
                </a:lnTo>
              </a:path>
            </a:pathLst>
          </a:custGeom>
          <a:noFill/>
          <a:ln cap="flat" cmpd="sng" w="9525">
            <a:solidFill>
              <a:srgbClr val="354857"/>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p>
        </p:txBody>
      </p:sp>
      <p:sp>
        <p:nvSpPr>
          <p:cNvPr id="2112" name="Google Shape;2112;p70"/>
          <p:cNvSpPr/>
          <p:nvPr/>
        </p:nvSpPr>
        <p:spPr>
          <a:xfrm>
            <a:off x="1028700" y="3190875"/>
            <a:ext cx="9525" cy="1438275"/>
          </a:xfrm>
          <a:custGeom>
            <a:rect b="b" l="l" r="r" t="t"/>
            <a:pathLst>
              <a:path extrusionOk="0" h="1438275" w="9525">
                <a:moveTo>
                  <a:pt x="0" y="0"/>
                </a:moveTo>
                <a:lnTo>
                  <a:pt x="0" y="1438275"/>
                </a:lnTo>
              </a:path>
            </a:pathLst>
          </a:custGeom>
          <a:noFill/>
          <a:ln cap="flat" cmpd="sng" w="28575">
            <a:solidFill>
              <a:srgbClr val="64DEC3"/>
            </a:solidFill>
            <a:prstDash val="solid"/>
            <a:round/>
            <a:headEnd len="sm" w="sm" type="none"/>
            <a:tailEnd len="sm" w="sm" type="none"/>
          </a:ln>
        </p:spPr>
      </p:sp>
      <p:sp>
        <p:nvSpPr>
          <p:cNvPr id="2113" name="Google Shape;2113;p70"/>
          <p:cNvSpPr/>
          <p:nvPr/>
        </p:nvSpPr>
        <p:spPr>
          <a:xfrm>
            <a:off x="982093" y="4524784"/>
            <a:ext cx="93214" cy="104366"/>
          </a:xfrm>
          <a:custGeom>
            <a:rect b="b" l="l" r="r" t="t"/>
            <a:pathLst>
              <a:path extrusionOk="0" h="104366" w="93214">
                <a:moveTo>
                  <a:pt x="46607" y="104366"/>
                </a:moveTo>
                <a:lnTo>
                  <a:pt x="0" y="0"/>
                </a:lnTo>
                <a:lnTo>
                  <a:pt x="93214" y="0"/>
                </a:lnTo>
                <a:close/>
              </a:path>
            </a:pathLst>
          </a:custGeom>
          <a:solidFill>
            <a:srgbClr val="64DEC3"/>
          </a:solidFill>
          <a:ln cap="flat" cmpd="sng" w="19050">
            <a:solidFill>
              <a:srgbClr val="101A25"/>
            </a:solidFill>
            <a:prstDash val="solid"/>
            <a:round/>
            <a:headEnd len="sm" w="sm" type="none"/>
            <a:tailEnd len="sm" w="sm" type="none"/>
          </a:ln>
        </p:spPr>
      </p:sp>
      <p:sp>
        <p:nvSpPr>
          <p:cNvPr id="2114" name="Google Shape;2114;p70"/>
          <p:cNvSpPr/>
          <p:nvPr/>
        </p:nvSpPr>
        <p:spPr>
          <a:xfrm>
            <a:off x="1028700" y="4953000"/>
            <a:ext cx="9525" cy="1438275"/>
          </a:xfrm>
          <a:custGeom>
            <a:rect b="b" l="l" r="r" t="t"/>
            <a:pathLst>
              <a:path extrusionOk="0" h="1438275" w="9525">
                <a:moveTo>
                  <a:pt x="0" y="0"/>
                </a:moveTo>
                <a:lnTo>
                  <a:pt x="0" y="1438275"/>
                </a:lnTo>
              </a:path>
            </a:pathLst>
          </a:custGeom>
          <a:noFill/>
          <a:ln cap="flat" cmpd="sng" w="28575">
            <a:solidFill>
              <a:srgbClr val="64DEC3"/>
            </a:solidFill>
            <a:prstDash val="solid"/>
            <a:round/>
            <a:headEnd len="sm" w="sm" type="none"/>
            <a:tailEnd len="sm" w="sm" type="none"/>
          </a:ln>
        </p:spPr>
      </p:sp>
      <p:sp>
        <p:nvSpPr>
          <p:cNvPr id="2115" name="Google Shape;2115;p70"/>
          <p:cNvSpPr/>
          <p:nvPr/>
        </p:nvSpPr>
        <p:spPr>
          <a:xfrm>
            <a:off x="982093" y="6286909"/>
            <a:ext cx="93214" cy="104366"/>
          </a:xfrm>
          <a:custGeom>
            <a:rect b="b" l="l" r="r" t="t"/>
            <a:pathLst>
              <a:path extrusionOk="0" h="104366" w="93214">
                <a:moveTo>
                  <a:pt x="46607" y="104366"/>
                </a:moveTo>
                <a:lnTo>
                  <a:pt x="0" y="0"/>
                </a:lnTo>
                <a:lnTo>
                  <a:pt x="93214" y="0"/>
                </a:lnTo>
                <a:close/>
              </a:path>
            </a:pathLst>
          </a:custGeom>
          <a:solidFill>
            <a:srgbClr val="64DEC3"/>
          </a:solidFill>
          <a:ln cap="flat" cmpd="sng" w="19050">
            <a:solidFill>
              <a:srgbClr val="101A25"/>
            </a:solidFill>
            <a:prstDash val="solid"/>
            <a:round/>
            <a:headEnd len="sm" w="sm" type="none"/>
            <a:tailEnd len="sm" w="sm" type="none"/>
          </a:ln>
        </p:spPr>
      </p:sp>
      <p:sp>
        <p:nvSpPr>
          <p:cNvPr id="2116" name="Google Shape;2116;p70"/>
          <p:cNvSpPr/>
          <p:nvPr/>
        </p:nvSpPr>
        <p:spPr>
          <a:xfrm>
            <a:off x="933450" y="3000375"/>
            <a:ext cx="190500" cy="190500"/>
          </a:xfrm>
          <a:prstGeom prst="ellipse">
            <a:avLst/>
          </a:prstGeom>
          <a:solidFill>
            <a:srgbClr val="79B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7" name="Google Shape;2117;p70"/>
          <p:cNvSpPr/>
          <p:nvPr/>
        </p:nvSpPr>
        <p:spPr>
          <a:xfrm>
            <a:off x="1381125" y="2724150"/>
            <a:ext cx="6762750" cy="6191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3300"/>
              <a:buFont typeface="Arial"/>
              <a:buNone/>
            </a:pPr>
            <a:r>
              <a:rPr b="1" lang="en-US" sz="3300">
                <a:solidFill>
                  <a:srgbClr val="F4F0E7"/>
                </a:solidFill>
                <a:latin typeface="Arial"/>
                <a:ea typeface="Arial"/>
                <a:cs typeface="Arial"/>
                <a:sym typeface="Arial"/>
              </a:rPr>
              <a:t>Данные</a:t>
            </a:r>
            <a:endParaRPr/>
          </a:p>
        </p:txBody>
      </p:sp>
      <p:sp>
        <p:nvSpPr>
          <p:cNvPr id="2118" name="Google Shape;2118;p70"/>
          <p:cNvSpPr/>
          <p:nvPr/>
        </p:nvSpPr>
        <p:spPr>
          <a:xfrm>
            <a:off x="1381125" y="3409950"/>
            <a:ext cx="6667500" cy="8572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2250"/>
              <a:buFont typeface="Arial"/>
              <a:buNone/>
            </a:pPr>
            <a:r>
              <a:rPr b="0" lang="en-US" sz="2250">
                <a:solidFill>
                  <a:srgbClr val="A5B5C3"/>
                </a:solidFill>
                <a:latin typeface="Arial"/>
                <a:ea typeface="Arial"/>
                <a:cs typeface="Arial"/>
                <a:sym typeface="Arial"/>
              </a:rPr>
              <a:t>Частичная информация</a:t>
            </a:r>
            <a:endParaRPr/>
          </a:p>
          <a:p>
            <a:pPr indent="0" lvl="0" marL="0" marR="0" rtl="0" algn="l">
              <a:lnSpc>
                <a:spcPct val="112000"/>
              </a:lnSpc>
              <a:spcBef>
                <a:spcPts val="0"/>
              </a:spcBef>
              <a:spcAft>
                <a:spcPts val="0"/>
              </a:spcAft>
              <a:buClr>
                <a:srgbClr val="A5B5C3"/>
              </a:buClr>
              <a:buSzPts val="2250"/>
              <a:buFont typeface="Arial"/>
              <a:buNone/>
            </a:pPr>
            <a:r>
              <a:rPr b="0" lang="en-US" sz="2250">
                <a:solidFill>
                  <a:srgbClr val="A5B5C3"/>
                </a:solidFill>
                <a:latin typeface="Arial"/>
                <a:ea typeface="Arial"/>
                <a:cs typeface="Arial"/>
                <a:sym typeface="Arial"/>
              </a:rPr>
              <a:t>о геометрии графа</a:t>
            </a:r>
            <a:endParaRPr/>
          </a:p>
        </p:txBody>
      </p:sp>
      <p:sp>
        <p:nvSpPr>
          <p:cNvPr id="2119" name="Google Shape;2119;p70"/>
          <p:cNvSpPr/>
          <p:nvPr/>
        </p:nvSpPr>
        <p:spPr>
          <a:xfrm>
            <a:off x="933450" y="4762500"/>
            <a:ext cx="190500" cy="190500"/>
          </a:xfrm>
          <a:prstGeom prst="ellipse">
            <a:avLst/>
          </a:prstGeom>
          <a:solidFill>
            <a:srgbClr val="79B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0" name="Google Shape;2120;p70"/>
          <p:cNvSpPr/>
          <p:nvPr/>
        </p:nvSpPr>
        <p:spPr>
          <a:xfrm>
            <a:off x="1381125" y="4486275"/>
            <a:ext cx="6762750" cy="6191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F4F0E7"/>
              </a:buClr>
              <a:buSzPts val="3300"/>
              <a:buFont typeface="Arial"/>
              <a:buNone/>
            </a:pPr>
            <a:r>
              <a:rPr b="1" lang="en-US" sz="3300">
                <a:solidFill>
                  <a:srgbClr val="F4F0E7"/>
                </a:solidFill>
                <a:latin typeface="Arial"/>
                <a:ea typeface="Arial"/>
                <a:cs typeface="Arial"/>
                <a:sym typeface="Arial"/>
              </a:rPr>
              <a:t>Модель</a:t>
            </a:r>
            <a:endParaRPr/>
          </a:p>
        </p:txBody>
      </p:sp>
      <p:sp>
        <p:nvSpPr>
          <p:cNvPr id="2121" name="Google Shape;2121;p70"/>
          <p:cNvSpPr/>
          <p:nvPr/>
        </p:nvSpPr>
        <p:spPr>
          <a:xfrm>
            <a:off x="1381125" y="5172075"/>
            <a:ext cx="6667500" cy="8572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2250"/>
              <a:buFont typeface="Arial"/>
              <a:buNone/>
            </a:pPr>
            <a:r>
              <a:rPr b="0" lang="en-US" sz="2250">
                <a:solidFill>
                  <a:srgbClr val="A5B5C3"/>
                </a:solidFill>
                <a:latin typeface="Arial"/>
                <a:ea typeface="Arial"/>
                <a:cs typeface="Arial"/>
                <a:sym typeface="Arial"/>
              </a:rPr>
              <a:t>Оценка состояния,</a:t>
            </a:r>
            <a:endParaRPr/>
          </a:p>
          <a:p>
            <a:pPr indent="0" lvl="0" marL="0" marR="0" rtl="0" algn="l">
              <a:lnSpc>
                <a:spcPct val="112000"/>
              </a:lnSpc>
              <a:spcBef>
                <a:spcPts val="0"/>
              </a:spcBef>
              <a:spcAft>
                <a:spcPts val="0"/>
              </a:spcAft>
              <a:buClr>
                <a:srgbClr val="A5B5C3"/>
              </a:buClr>
              <a:buSzPts val="2250"/>
              <a:buFont typeface="Arial"/>
              <a:buNone/>
            </a:pPr>
            <a:r>
              <a:rPr b="0" lang="en-US" sz="2250">
                <a:solidFill>
                  <a:srgbClr val="A5B5C3"/>
                </a:solidFill>
                <a:latin typeface="Arial"/>
                <a:ea typeface="Arial"/>
                <a:cs typeface="Arial"/>
                <a:sym typeface="Arial"/>
              </a:rPr>
              <a:t>которую можно быстро вычислить</a:t>
            </a:r>
            <a:endParaRPr/>
          </a:p>
        </p:txBody>
      </p:sp>
      <p:sp>
        <p:nvSpPr>
          <p:cNvPr id="2122" name="Google Shape;2122;p70"/>
          <p:cNvSpPr/>
          <p:nvPr/>
        </p:nvSpPr>
        <p:spPr>
          <a:xfrm>
            <a:off x="933450" y="6524625"/>
            <a:ext cx="190500" cy="190500"/>
          </a:xfrm>
          <a:prstGeom prst="ellipse">
            <a:avLst/>
          </a:prstGeom>
          <a:solidFill>
            <a:srgbClr val="64DEC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3" name="Google Shape;2123;p70"/>
          <p:cNvSpPr/>
          <p:nvPr/>
        </p:nvSpPr>
        <p:spPr>
          <a:xfrm>
            <a:off x="1381125" y="6248400"/>
            <a:ext cx="6762750" cy="619125"/>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64DEC3"/>
              </a:buClr>
              <a:buSzPts val="3300"/>
              <a:buFont typeface="Arial"/>
              <a:buNone/>
            </a:pPr>
            <a:r>
              <a:rPr b="1" lang="en-US" sz="3300">
                <a:solidFill>
                  <a:srgbClr val="64DEC3"/>
                </a:solidFill>
                <a:latin typeface="Arial"/>
                <a:ea typeface="Arial"/>
                <a:cs typeface="Arial"/>
                <a:sym typeface="Arial"/>
              </a:rPr>
              <a:t>Поиск</a:t>
            </a:r>
            <a:endParaRPr/>
          </a:p>
        </p:txBody>
      </p:sp>
      <p:sp>
        <p:nvSpPr>
          <p:cNvPr id="2124" name="Google Shape;2124;p70"/>
          <p:cNvSpPr/>
          <p:nvPr/>
        </p:nvSpPr>
        <p:spPr>
          <a:xfrm>
            <a:off x="1381125" y="6934200"/>
            <a:ext cx="6667500" cy="857250"/>
          </a:xfrm>
          <a:prstGeom prst="rect">
            <a:avLst/>
          </a:prstGeom>
          <a:noFill/>
          <a:ln>
            <a:noFill/>
          </a:ln>
        </p:spPr>
        <p:txBody>
          <a:bodyPr anchorCtr="0" anchor="t" bIns="0" lIns="0" spcFirstLastPara="1" rIns="0" wrap="square" tIns="0">
            <a:noAutofit/>
          </a:bodyPr>
          <a:lstStyle/>
          <a:p>
            <a:pPr indent="0" lvl="0" marL="0" marR="0" rtl="0" algn="l">
              <a:lnSpc>
                <a:spcPct val="112000"/>
              </a:lnSpc>
              <a:spcBef>
                <a:spcPts val="0"/>
              </a:spcBef>
              <a:spcAft>
                <a:spcPts val="0"/>
              </a:spcAft>
              <a:buClr>
                <a:srgbClr val="A5B5C3"/>
              </a:buClr>
              <a:buSzPts val="2250"/>
              <a:buFont typeface="Arial"/>
              <a:buNone/>
            </a:pPr>
            <a:r>
              <a:rPr b="0" lang="en-US" sz="2250">
                <a:solidFill>
                  <a:srgbClr val="A5B5C3"/>
                </a:solidFill>
                <a:latin typeface="Arial"/>
                <a:ea typeface="Arial"/>
                <a:cs typeface="Arial"/>
                <a:sym typeface="Arial"/>
              </a:rPr>
              <a:t>Конкретный путь</a:t>
            </a:r>
            <a:endParaRPr/>
          </a:p>
          <a:p>
            <a:pPr indent="0" lvl="0" marL="0" marR="0" rtl="0" algn="l">
              <a:lnSpc>
                <a:spcPct val="112000"/>
              </a:lnSpc>
              <a:spcBef>
                <a:spcPts val="0"/>
              </a:spcBef>
              <a:spcAft>
                <a:spcPts val="0"/>
              </a:spcAft>
              <a:buClr>
                <a:srgbClr val="A5B5C3"/>
              </a:buClr>
              <a:buSzPts val="2250"/>
              <a:buFont typeface="Arial"/>
              <a:buNone/>
            </a:pPr>
            <a:r>
              <a:rPr b="0" lang="en-US" sz="2250">
                <a:solidFill>
                  <a:srgbClr val="A5B5C3"/>
                </a:solidFill>
                <a:latin typeface="Arial"/>
                <a:ea typeface="Arial"/>
                <a:cs typeface="Arial"/>
                <a:sym typeface="Arial"/>
              </a:rPr>
              <a:t>из несовершенных оценок</a:t>
            </a:r>
            <a:endParaRPr/>
          </a:p>
        </p:txBody>
      </p:sp>
      <p:pic>
        <p:nvPicPr>
          <p:cNvPr id="2125" name="Google Shape;2125;p70"/>
          <p:cNvPicPr preferRelativeResize="0"/>
          <p:nvPr/>
        </p:nvPicPr>
        <p:blipFill rotWithShape="1">
          <a:blip r:embed="rId3">
            <a:alphaModFix/>
          </a:blip>
          <a:srcRect b="0" l="0" r="0" t="0"/>
          <a:stretch/>
        </p:blipFill>
        <p:spPr>
          <a:xfrm>
            <a:off x="8763000" y="2482002"/>
            <a:ext cx="5095875" cy="4989620"/>
          </a:xfrm>
          <a:prstGeom prst="rect">
            <a:avLst/>
          </a:prstGeom>
          <a:noFill/>
          <a:ln>
            <a:noFill/>
          </a:ln>
        </p:spPr>
      </p:pic>
      <p:sp>
        <p:nvSpPr>
          <p:cNvPr id="2126" name="Google Shape;2126;p70"/>
          <p:cNvSpPr/>
          <p:nvPr/>
        </p:nvSpPr>
        <p:spPr>
          <a:xfrm>
            <a:off x="8763000" y="7496175"/>
            <a:ext cx="5095875" cy="371475"/>
          </a:xfrm>
          <a:prstGeom prst="rect">
            <a:avLst/>
          </a:prstGeom>
          <a:noFill/>
          <a:ln>
            <a:noFill/>
          </a:ln>
        </p:spPr>
        <p:txBody>
          <a:bodyPr anchorCtr="0" anchor="t" bIns="0" lIns="0" spcFirstLastPara="1" rIns="0" wrap="square" tIns="0">
            <a:noAutofit/>
          </a:bodyPr>
          <a:lstStyle/>
          <a:p>
            <a:pPr indent="0" lvl="0" marL="0" marR="0" rtl="0" algn="ctr">
              <a:lnSpc>
                <a:spcPct val="112000"/>
              </a:lnSpc>
              <a:spcBef>
                <a:spcPts val="0"/>
              </a:spcBef>
              <a:spcAft>
                <a:spcPts val="0"/>
              </a:spcAft>
              <a:buClr>
                <a:srgbClr val="64DEC3"/>
              </a:buClr>
              <a:buSzPts val="2250"/>
              <a:buFont typeface="Arial"/>
              <a:buNone/>
            </a:pPr>
            <a:r>
              <a:rPr b="1" lang="en-US" sz="2250">
                <a:solidFill>
                  <a:srgbClr val="64DEC3"/>
                </a:solidFill>
                <a:latin typeface="Arial"/>
                <a:ea typeface="Arial"/>
                <a:cs typeface="Arial"/>
                <a:sym typeface="Arial"/>
              </a:rPr>
              <a:t>Найденный путь</a:t>
            </a:r>
            <a:endParaRPr/>
          </a:p>
        </p:txBody>
      </p:sp>
      <p:sp>
        <p:nvSpPr>
          <p:cNvPr id="2127" name="Google Shape;2127;p70"/>
          <p:cNvSpPr/>
          <p:nvPr/>
        </p:nvSpPr>
        <p:spPr>
          <a:xfrm>
            <a:off x="13620750" y="8039100"/>
            <a:ext cx="781050" cy="333375"/>
          </a:xfrm>
          <a:prstGeom prst="rect">
            <a:avLst/>
          </a:prstGeom>
          <a:noFill/>
          <a:ln>
            <a:noFill/>
          </a:ln>
        </p:spPr>
        <p:txBody>
          <a:bodyPr anchorCtr="0" anchor="t" bIns="0" lIns="0" spcFirstLastPara="1" rIns="0" wrap="square" tIns="0">
            <a:noAutofit/>
          </a:bodyPr>
          <a:lstStyle/>
          <a:p>
            <a:pPr indent="0" lvl="0" marL="0" marR="0" rtl="0" algn="r">
              <a:lnSpc>
                <a:spcPct val="112000"/>
              </a:lnSpc>
              <a:spcBef>
                <a:spcPts val="0"/>
              </a:spcBef>
              <a:spcAft>
                <a:spcPts val="0"/>
              </a:spcAft>
              <a:buClr>
                <a:srgbClr val="A5B5C3"/>
              </a:buClr>
              <a:buSzPts val="1650"/>
              <a:buFont typeface="Arial"/>
              <a:buNone/>
            </a:pPr>
            <a:r>
              <a:rPr b="0" lang="en-US" sz="1650">
                <a:solidFill>
                  <a:srgbClr val="A5B5C3"/>
                </a:solidFill>
                <a:latin typeface="Arial"/>
                <a:ea typeface="Arial"/>
                <a:cs typeface="Arial"/>
                <a:sym typeface="Arial"/>
              </a:rPr>
              <a:t>66</a:t>
            </a:r>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31" name="Shape 2131"/>
        <p:cNvGrpSpPr/>
        <p:nvPr/>
      </p:nvGrpSpPr>
      <p:grpSpPr>
        <a:xfrm>
          <a:off x="0" y="0"/>
          <a:ext cx="0" cy="0"/>
          <a:chOff x="0" y="0"/>
          <a:chExt cx="0" cy="0"/>
        </a:xfrm>
      </p:grpSpPr>
      <p:sp>
        <p:nvSpPr>
          <p:cNvPr id="2132" name="Google Shape;2132;p71"/>
          <p:cNvSpPr txBox="1"/>
          <p:nvPr>
            <p:ph type="ctrTitle"/>
          </p:nvPr>
        </p:nvSpPr>
        <p:spPr>
          <a:xfrm>
            <a:off x="519513" y="768583"/>
            <a:ext cx="14201100" cy="3420900"/>
          </a:xfrm>
          <a:prstGeom prst="rect">
            <a:avLst/>
          </a:prstGeom>
          <a:noFill/>
          <a:ln>
            <a:noFill/>
          </a:ln>
        </p:spPr>
        <p:txBody>
          <a:bodyPr anchorCtr="0" anchor="b" bIns="152375" lIns="152375" spcFirstLastPara="1" rIns="152375" wrap="square" tIns="152375">
            <a:noAutofit/>
          </a:bodyPr>
          <a:lstStyle/>
          <a:p>
            <a:pPr indent="0" lvl="0" marL="0" rtl="0" algn="ctr">
              <a:lnSpc>
                <a:spcPct val="115000"/>
              </a:lnSpc>
              <a:spcBef>
                <a:spcPts val="0"/>
              </a:spcBef>
              <a:spcAft>
                <a:spcPts val="0"/>
              </a:spcAft>
              <a:buClr>
                <a:schemeClr val="dk1"/>
              </a:buClr>
              <a:buSzPts val="1800"/>
              <a:buFont typeface="Arial"/>
              <a:buNone/>
            </a:pPr>
            <a:r>
              <a:rPr lang="en-US" sz="5200"/>
              <a:t>Методы эвристического поиска и машинного обучения для решения головоломок</a:t>
            </a:r>
            <a:endParaRPr sz="5200"/>
          </a:p>
        </p:txBody>
      </p:sp>
      <p:sp>
        <p:nvSpPr>
          <p:cNvPr id="2133" name="Google Shape;2133;p71"/>
          <p:cNvSpPr txBox="1"/>
          <p:nvPr>
            <p:ph idx="1" type="subTitle"/>
          </p:nvPr>
        </p:nvSpPr>
        <p:spPr>
          <a:xfrm>
            <a:off x="4844000" y="6523625"/>
            <a:ext cx="5552100" cy="959100"/>
          </a:xfrm>
          <a:prstGeom prst="rect">
            <a:avLst/>
          </a:prstGeom>
          <a:noFill/>
          <a:ln>
            <a:noFill/>
          </a:ln>
        </p:spPr>
        <p:txBody>
          <a:bodyPr anchorCtr="0" anchor="t" bIns="152375" lIns="152375" spcFirstLastPara="1" rIns="152375" wrap="square" tIns="152375">
            <a:normAutofit lnSpcReduction="10000"/>
          </a:bodyPr>
          <a:lstStyle/>
          <a:p>
            <a:pPr indent="0" lvl="0" marL="0" rtl="0" algn="ctr">
              <a:lnSpc>
                <a:spcPct val="100000"/>
              </a:lnSpc>
              <a:spcBef>
                <a:spcPts val="0"/>
              </a:spcBef>
              <a:spcAft>
                <a:spcPts val="0"/>
              </a:spcAft>
              <a:buSzPts val="5500"/>
              <a:buNone/>
            </a:pPr>
            <a:r>
              <a:rPr lang="en-US" sz="2300">
                <a:solidFill>
                  <a:schemeClr val="dk1"/>
                </a:solidFill>
              </a:rPr>
              <a:t>Ананикян А. </a:t>
            </a:r>
            <a:br>
              <a:rPr lang="en-US" sz="2300">
                <a:solidFill>
                  <a:schemeClr val="dk1"/>
                </a:solidFill>
              </a:rPr>
            </a:br>
            <a:r>
              <a:rPr lang="en-US" sz="2300">
                <a:solidFill>
                  <a:schemeClr val="dk1"/>
                </a:solidFill>
              </a:rPr>
              <a:t>Лаборатория Маркова</a:t>
            </a:r>
            <a:endParaRPr sz="2300">
              <a:solidFill>
                <a:schemeClr val="dk1"/>
              </a:solidFill>
            </a:endParaRPr>
          </a:p>
        </p:txBody>
      </p:sp>
      <p:sp>
        <p:nvSpPr>
          <p:cNvPr id="2134" name="Google Shape;2134;p71"/>
          <p:cNvSpPr txBox="1"/>
          <p:nvPr/>
        </p:nvSpPr>
        <p:spPr>
          <a:xfrm>
            <a:off x="4180250" y="4518458"/>
            <a:ext cx="6879600" cy="800400"/>
          </a:xfrm>
          <a:prstGeom prst="rect">
            <a:avLst/>
          </a:prstGeom>
          <a:noFill/>
          <a:ln>
            <a:noFill/>
          </a:ln>
        </p:spPr>
        <p:txBody>
          <a:bodyPr anchorCtr="0" anchor="t" bIns="152375" lIns="152375" spcFirstLastPara="1" rIns="152375" wrap="square" tIns="152375">
            <a:spAutoFit/>
          </a:bodyPr>
          <a:lstStyle/>
          <a:p>
            <a:pPr indent="0" lvl="0" marL="0" marR="0" rtl="0" algn="ctr">
              <a:lnSpc>
                <a:spcPct val="100000"/>
              </a:lnSpc>
              <a:spcBef>
                <a:spcPts val="0"/>
              </a:spcBef>
              <a:spcAft>
                <a:spcPts val="0"/>
              </a:spcAft>
              <a:buClr>
                <a:srgbClr val="000000"/>
              </a:buClr>
              <a:buSzPts val="3700"/>
              <a:buFont typeface="Arial"/>
              <a:buNone/>
            </a:pPr>
            <a:r>
              <a:rPr lang="en-US" sz="3200">
                <a:solidFill>
                  <a:schemeClr val="dk1"/>
                </a:solidFill>
              </a:rPr>
              <a:t>Про Sokoban и Pushworld</a:t>
            </a:r>
            <a:endParaRPr b="0" i="0" sz="3200" u="none" cap="none" strike="noStrike">
              <a:solidFill>
                <a:schemeClr val="dk1"/>
              </a:solidFill>
              <a:latin typeface="Arial"/>
              <a:ea typeface="Arial"/>
              <a:cs typeface="Arial"/>
              <a:sym typeface="Arial"/>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38" name="Shape 2138"/>
        <p:cNvGrpSpPr/>
        <p:nvPr/>
      </p:nvGrpSpPr>
      <p:grpSpPr>
        <a:xfrm>
          <a:off x="0" y="0"/>
          <a:ext cx="0" cy="0"/>
          <a:chOff x="0" y="0"/>
          <a:chExt cx="0" cy="0"/>
        </a:xfrm>
      </p:grpSpPr>
      <p:sp>
        <p:nvSpPr>
          <p:cNvPr id="2139" name="Google Shape;2139;p72"/>
          <p:cNvSpPr txBox="1"/>
          <p:nvPr>
            <p:ph type="title"/>
          </p:nvPr>
        </p:nvSpPr>
        <p:spPr>
          <a:xfrm>
            <a:off x="519500" y="360708"/>
            <a:ext cx="14201100" cy="954600"/>
          </a:xfrm>
          <a:prstGeom prst="rect">
            <a:avLst/>
          </a:prstGeom>
          <a:noFill/>
          <a:ln>
            <a:noFill/>
          </a:ln>
        </p:spPr>
        <p:txBody>
          <a:bodyPr anchorCtr="0" anchor="t" bIns="152375" lIns="152375" spcFirstLastPara="1" rIns="152375" wrap="square" tIns="152375">
            <a:normAutofit/>
          </a:bodyPr>
          <a:lstStyle/>
          <a:p>
            <a:pPr indent="0" lvl="0" marL="0" rtl="0" algn="l">
              <a:lnSpc>
                <a:spcPct val="100000"/>
              </a:lnSpc>
              <a:spcBef>
                <a:spcPts val="0"/>
              </a:spcBef>
              <a:spcAft>
                <a:spcPts val="0"/>
              </a:spcAft>
              <a:buSzPts val="5200"/>
              <a:buNone/>
            </a:pPr>
            <a:r>
              <a:rPr b="1" lang="en-US"/>
              <a:t>Sokoban</a:t>
            </a:r>
            <a:endParaRPr b="1"/>
          </a:p>
        </p:txBody>
      </p:sp>
      <p:sp>
        <p:nvSpPr>
          <p:cNvPr id="2140" name="Google Shape;2140;p72"/>
          <p:cNvSpPr txBox="1"/>
          <p:nvPr/>
        </p:nvSpPr>
        <p:spPr>
          <a:xfrm>
            <a:off x="583125" y="1753083"/>
            <a:ext cx="7493100" cy="5548800"/>
          </a:xfrm>
          <a:prstGeom prst="rect">
            <a:avLst/>
          </a:prstGeom>
          <a:noFill/>
          <a:ln>
            <a:noFill/>
          </a:ln>
        </p:spPr>
        <p:txBody>
          <a:bodyPr anchorCtr="0" anchor="t" bIns="152375" lIns="152375" spcFirstLastPara="1" rIns="152375" wrap="square" tIns="152375">
            <a:spAutoFit/>
          </a:bodyPr>
          <a:lstStyle/>
          <a:p>
            <a:pPr indent="-571500" lvl="0" marL="762000" marR="0" rtl="0" algn="l">
              <a:lnSpc>
                <a:spcPct val="115000"/>
              </a:lnSpc>
              <a:spcBef>
                <a:spcPts val="0"/>
              </a:spcBef>
              <a:spcAft>
                <a:spcPts val="0"/>
              </a:spcAft>
              <a:buClr>
                <a:schemeClr val="dk1"/>
              </a:buClr>
              <a:buSzPts val="3000"/>
              <a:buFont typeface="Arial"/>
              <a:buChar char="●"/>
            </a:pPr>
            <a:r>
              <a:rPr b="0" i="0" lang="en-US" spc="0" sz="3000" u="none" cap="none" strike="noStrike">
                <a:solidFill>
                  <a:schemeClr val="dk1"/>
                </a:solidFill>
                <a:latin typeface="Arial"/>
                <a:ea typeface="Arial"/>
                <a:cs typeface="Arial"/>
                <a:sym typeface="Arial"/>
              </a:rPr>
              <a:t>Hiroyuki Imabayashi, 1981</a:t>
            </a:r>
            <a:endParaRPr b="0" i="0" spc="0" sz="3000" u="none" cap="none" strike="noStrike">
              <a:solidFill>
                <a:schemeClr val="dk1"/>
              </a:solidFill>
              <a:latin typeface="Arial"/>
              <a:ea typeface="Arial"/>
              <a:cs typeface="Arial"/>
              <a:sym typeface="Arial"/>
            </a:endParaRPr>
          </a:p>
          <a:p>
            <a:pPr indent="-571500" lvl="0" marL="762000" marR="0" rtl="0" algn="l">
              <a:lnSpc>
                <a:spcPct val="115000"/>
              </a:lnSpc>
              <a:spcBef>
                <a:spcPts val="0"/>
              </a:spcBef>
              <a:spcAft>
                <a:spcPts val="0"/>
              </a:spcAft>
              <a:buClr>
                <a:schemeClr val="dk1"/>
              </a:buClr>
              <a:buSzPts val="3000"/>
              <a:buFont typeface="Arial"/>
              <a:buChar char="●"/>
            </a:pPr>
            <a:r>
              <a:rPr b="0" i="0" lang="en-US" spc="0" sz="3000" u="none" cap="none" strike="noStrike">
                <a:solidFill>
                  <a:schemeClr val="dk1"/>
                </a:solidFill>
                <a:latin typeface="Arial"/>
                <a:ea typeface="Arial"/>
                <a:cs typeface="Arial"/>
                <a:sym typeface="Arial"/>
              </a:rPr>
              <a:t>Thinking Rabbit, 1982 </a:t>
            </a:r>
            <a:endParaRPr b="0" i="0" spc="0" sz="3000" u="none" cap="none" strike="noStrike">
              <a:solidFill>
                <a:schemeClr val="dk1"/>
              </a:solidFill>
              <a:latin typeface="Arial"/>
              <a:ea typeface="Arial"/>
              <a:cs typeface="Arial"/>
              <a:sym typeface="Arial"/>
            </a:endParaRPr>
          </a:p>
          <a:p>
            <a:pPr indent="-571500" lvl="0" marL="762000" marR="0" rtl="0" algn="l">
              <a:lnSpc>
                <a:spcPct val="115000"/>
              </a:lnSpc>
              <a:spcBef>
                <a:spcPts val="0"/>
              </a:spcBef>
              <a:spcAft>
                <a:spcPts val="0"/>
              </a:spcAft>
              <a:buClr>
                <a:schemeClr val="dk1"/>
              </a:buClr>
              <a:buSzPts val="3000"/>
              <a:buFont typeface="Arial"/>
              <a:buChar char="●"/>
            </a:pPr>
            <a:r>
              <a:rPr b="0" i="0" lang="en-US" spc="0" sz="3000" u="none" cap="none" strike="noStrike">
                <a:solidFill>
                  <a:schemeClr val="dk1"/>
                </a:solidFill>
                <a:latin typeface="Arial"/>
                <a:ea typeface="Arial"/>
                <a:cs typeface="Arial"/>
                <a:sym typeface="Arial"/>
              </a:rPr>
              <a:t>В начале – пара десятков задач</a:t>
            </a:r>
            <a:endParaRPr b="0" i="0" spc="0" sz="3000" u="none" cap="none" strike="noStrike">
              <a:solidFill>
                <a:schemeClr val="dk1"/>
              </a:solidFill>
              <a:latin typeface="Arial"/>
              <a:ea typeface="Arial"/>
              <a:cs typeface="Arial"/>
              <a:sym typeface="Arial"/>
            </a:endParaRPr>
          </a:p>
          <a:p>
            <a:pPr indent="-571500" lvl="0" marL="762000" marR="0" rtl="0" algn="l">
              <a:lnSpc>
                <a:spcPct val="115000"/>
              </a:lnSpc>
              <a:spcBef>
                <a:spcPts val="0"/>
              </a:spcBef>
              <a:spcAft>
                <a:spcPts val="0"/>
              </a:spcAft>
              <a:buClr>
                <a:schemeClr val="dk1"/>
              </a:buClr>
              <a:buSzPts val="3000"/>
              <a:buFont typeface="Arial"/>
              <a:buChar char="●"/>
            </a:pPr>
            <a:r>
              <a:rPr b="0" i="0" lang="en-US" spc="0" sz="3000" u="none" cap="none" strike="noStrike">
                <a:solidFill>
                  <a:schemeClr val="dk1"/>
                </a:solidFill>
                <a:latin typeface="Arial"/>
                <a:ea typeface="Arial"/>
                <a:cs typeface="Arial"/>
                <a:sym typeface="Arial"/>
              </a:rPr>
              <a:t>Сейчас</a:t>
            </a:r>
            <a:endParaRPr b="0" i="0" spc="0" sz="3000" u="none" cap="none" strike="noStrike">
              <a:solidFill>
                <a:schemeClr val="dk1"/>
              </a:solidFill>
              <a:latin typeface="Arial"/>
              <a:ea typeface="Arial"/>
              <a:cs typeface="Arial"/>
              <a:sym typeface="Arial"/>
            </a:endParaRPr>
          </a:p>
          <a:p>
            <a:pPr indent="-571500" lvl="1" marL="1524000" marR="0" rtl="0" algn="l">
              <a:lnSpc>
                <a:spcPct val="115000"/>
              </a:lnSpc>
              <a:spcBef>
                <a:spcPts val="0"/>
              </a:spcBef>
              <a:spcAft>
                <a:spcPts val="0"/>
              </a:spcAft>
              <a:buClr>
                <a:schemeClr val="dk1"/>
              </a:buClr>
              <a:buSzPts val="3000"/>
              <a:buFont typeface="Arial"/>
              <a:buChar char="○"/>
            </a:pPr>
            <a:r>
              <a:rPr b="0" i="0" lang="en-US" spc="0" sz="3000" u="none" cap="none" strike="noStrike">
                <a:solidFill>
                  <a:schemeClr val="dk1"/>
                </a:solidFill>
                <a:latin typeface="Arial"/>
                <a:ea typeface="Arial"/>
                <a:cs typeface="Arial"/>
                <a:sym typeface="Arial"/>
              </a:rPr>
              <a:t>десятки тысяч ручных</a:t>
            </a:r>
            <a:endParaRPr b="0" i="0" spc="0" sz="3000" u="none" cap="none" strike="noStrike">
              <a:solidFill>
                <a:schemeClr val="dk1"/>
              </a:solidFill>
              <a:latin typeface="Arial"/>
              <a:ea typeface="Arial"/>
              <a:cs typeface="Arial"/>
              <a:sym typeface="Arial"/>
            </a:endParaRPr>
          </a:p>
          <a:p>
            <a:pPr indent="-571500" lvl="1" marL="1524000" marR="0" rtl="0" algn="l">
              <a:lnSpc>
                <a:spcPct val="115000"/>
              </a:lnSpc>
              <a:spcBef>
                <a:spcPts val="0"/>
              </a:spcBef>
              <a:spcAft>
                <a:spcPts val="0"/>
              </a:spcAft>
              <a:buClr>
                <a:schemeClr val="dk1"/>
              </a:buClr>
              <a:buSzPts val="3000"/>
              <a:buFont typeface="Arial"/>
              <a:buChar char="○"/>
            </a:pPr>
            <a:r>
              <a:rPr b="0" i="0" lang="en-US" spc="0" sz="3000" u="none" cap="none" strike="noStrike">
                <a:solidFill>
                  <a:schemeClr val="dk1"/>
                </a:solidFill>
                <a:latin typeface="Arial"/>
                <a:ea typeface="Arial"/>
                <a:cs typeface="Arial"/>
                <a:sym typeface="Arial"/>
              </a:rPr>
              <a:t>миллионы сгенерированных  </a:t>
            </a:r>
            <a:endParaRPr b="0" i="0" spc="0" sz="3000" u="none" cap="none" strike="noStrike">
              <a:solidFill>
                <a:schemeClr val="dk1"/>
              </a:solidFill>
              <a:latin typeface="Arial"/>
              <a:ea typeface="Arial"/>
              <a:cs typeface="Arial"/>
              <a:sym typeface="Arial"/>
            </a:endParaRPr>
          </a:p>
          <a:p>
            <a:pPr indent="-571500" lvl="0" marL="762000" marR="0" rtl="0" algn="l">
              <a:lnSpc>
                <a:spcPct val="115000"/>
              </a:lnSpc>
              <a:spcBef>
                <a:spcPts val="0"/>
              </a:spcBef>
              <a:spcAft>
                <a:spcPts val="0"/>
              </a:spcAft>
              <a:buClr>
                <a:schemeClr val="dk1"/>
              </a:buClr>
              <a:buSzPts val="3000"/>
              <a:buFont typeface="Arial"/>
              <a:buChar char="●"/>
            </a:pPr>
            <a:r>
              <a:rPr b="0" i="0" lang="en-US" spc="0" sz="3000" u="none" cap="none" strike="noStrike">
                <a:solidFill>
                  <a:schemeClr val="dk1"/>
                </a:solidFill>
                <a:latin typeface="Arial"/>
                <a:ea typeface="Arial"/>
                <a:cs typeface="Arial"/>
                <a:sym typeface="Arial"/>
              </a:rPr>
              <a:t>NP-трудный, 1996; Dor &amp; Zwick</a:t>
            </a:r>
            <a:endParaRPr b="0" i="0" spc="0" sz="3000" u="none" cap="none" strike="noStrike">
              <a:solidFill>
                <a:schemeClr val="dk1"/>
              </a:solidFill>
              <a:latin typeface="Arial"/>
              <a:ea typeface="Arial"/>
              <a:cs typeface="Arial"/>
              <a:sym typeface="Arial"/>
            </a:endParaRPr>
          </a:p>
          <a:p>
            <a:pPr indent="-571500" lvl="0" marL="762000" marR="0" rtl="0" algn="l">
              <a:lnSpc>
                <a:spcPct val="115000"/>
              </a:lnSpc>
              <a:spcBef>
                <a:spcPts val="0"/>
              </a:spcBef>
              <a:spcAft>
                <a:spcPts val="0"/>
              </a:spcAft>
              <a:buClr>
                <a:schemeClr val="dk1"/>
              </a:buClr>
              <a:buSzPts val="3000"/>
              <a:buFont typeface="Arial"/>
              <a:buChar char="●"/>
            </a:pPr>
            <a:r>
              <a:rPr b="0" i="0" lang="en-US" spc="0" sz="3000" u="none" cap="none" strike="noStrike">
                <a:solidFill>
                  <a:schemeClr val="dk1"/>
                </a:solidFill>
                <a:latin typeface="Arial"/>
                <a:ea typeface="Arial"/>
                <a:cs typeface="Arial"/>
                <a:sym typeface="Arial"/>
              </a:rPr>
              <a:t>PSPACE-полный, 1997; Culberson</a:t>
            </a:r>
            <a:endParaRPr b="0" i="0" spc="0" sz="3000" u="none" cap="none" strike="noStrike">
              <a:solidFill>
                <a:schemeClr val="dk1"/>
              </a:solidFill>
              <a:latin typeface="Arial"/>
              <a:ea typeface="Arial"/>
              <a:cs typeface="Arial"/>
              <a:sym typeface="Arial"/>
            </a:endParaRPr>
          </a:p>
          <a:p>
            <a:pPr indent="-571500" lvl="0" marL="762000" marR="0" rtl="0" algn="l">
              <a:lnSpc>
                <a:spcPct val="115000"/>
              </a:lnSpc>
              <a:spcBef>
                <a:spcPts val="0"/>
              </a:spcBef>
              <a:spcAft>
                <a:spcPts val="0"/>
              </a:spcAft>
              <a:buClr>
                <a:schemeClr val="dk1"/>
              </a:buClr>
              <a:buSzPts val="3000"/>
              <a:buChar char="●"/>
            </a:pPr>
            <a:r>
              <a:rPr lang="en-US" sz="3000">
                <a:solidFill>
                  <a:schemeClr val="dk1"/>
                </a:solidFill>
              </a:rPr>
              <a:t>Два основных направления для решения компьютером</a:t>
            </a:r>
            <a:endParaRPr sz="3000">
              <a:solidFill>
                <a:schemeClr val="dk1"/>
              </a:solidFill>
            </a:endParaRPr>
          </a:p>
        </p:txBody>
      </p:sp>
      <p:pic>
        <p:nvPicPr>
          <p:cNvPr id="2141" name="Google Shape;2141;p72" title="Sokoban_ani.gif"/>
          <p:cNvPicPr preferRelativeResize="0"/>
          <p:nvPr/>
        </p:nvPicPr>
        <p:blipFill rotWithShape="1">
          <a:blip r:embed="rId4">
            <a:alphaModFix/>
          </a:blip>
          <a:srcRect b="0" l="0" r="0" t="0"/>
          <a:stretch/>
        </p:blipFill>
        <p:spPr>
          <a:xfrm>
            <a:off x="9562375" y="1753095"/>
            <a:ext cx="4181625" cy="4649967"/>
          </a:xfrm>
          <a:prstGeom prst="rect">
            <a:avLst/>
          </a:prstGeom>
          <a:noFill/>
          <a:ln>
            <a:noFill/>
          </a:ln>
        </p:spPr>
      </p:pic>
      <p:sp>
        <p:nvSpPr>
          <p:cNvPr id="2142" name="Google Shape;2142;p72"/>
          <p:cNvSpPr txBox="1"/>
          <p:nvPr>
            <p:ph idx="12" type="sldNum"/>
          </p:nvPr>
        </p:nvSpPr>
        <p:spPr>
          <a:xfrm>
            <a:off x="14120763" y="7772028"/>
            <a:ext cx="914400" cy="656100"/>
          </a:xfrm>
          <a:prstGeom prst="rect">
            <a:avLst/>
          </a:prstGeom>
          <a:noFill/>
          <a:ln>
            <a:noFill/>
          </a:ln>
        </p:spPr>
        <p:txBody>
          <a:bodyPr anchorCtr="0" anchor="ctr" bIns="152375" lIns="152375" spcFirstLastPara="1" rIns="152375" wrap="square" tIns="152375">
            <a:normAutofit/>
          </a:bodyPr>
          <a:lstStyle/>
          <a:p>
            <a:pPr indent="0" lvl="0" marL="0" rtl="0" algn="r">
              <a:lnSpc>
                <a:spcPct val="100000"/>
              </a:lnSpc>
              <a:spcBef>
                <a:spcPts val="0"/>
              </a:spcBef>
              <a:spcAft>
                <a:spcPts val="0"/>
              </a:spcAft>
              <a:buSzPts val="1700"/>
              <a:buNone/>
            </a:pPr>
            <a:fld id="{00000000-1234-1234-1234-123412341234}" type="slidenum">
              <a:rPr lang="en-US"/>
              <a:t>‹#›</a:t>
            </a:fld>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46" name="Shape 2146"/>
        <p:cNvGrpSpPr/>
        <p:nvPr/>
      </p:nvGrpSpPr>
      <p:grpSpPr>
        <a:xfrm>
          <a:off x="0" y="0"/>
          <a:ext cx="0" cy="0"/>
          <a:chOff x="0" y="0"/>
          <a:chExt cx="0" cy="0"/>
        </a:xfrm>
      </p:grpSpPr>
      <p:sp>
        <p:nvSpPr>
          <p:cNvPr id="2147" name="Google Shape;2147;p73"/>
          <p:cNvSpPr txBox="1"/>
          <p:nvPr>
            <p:ph type="title"/>
          </p:nvPr>
        </p:nvSpPr>
        <p:spPr>
          <a:xfrm>
            <a:off x="519500" y="360708"/>
            <a:ext cx="14201100" cy="954600"/>
          </a:xfrm>
          <a:prstGeom prst="rect">
            <a:avLst/>
          </a:prstGeom>
          <a:noFill/>
          <a:ln>
            <a:noFill/>
          </a:ln>
        </p:spPr>
        <p:txBody>
          <a:bodyPr anchorCtr="0" anchor="t" bIns="152375" lIns="152375" spcFirstLastPara="1" rIns="152375" wrap="square" tIns="152375">
            <a:normAutofit/>
          </a:bodyPr>
          <a:lstStyle/>
          <a:p>
            <a:pPr indent="0" lvl="0" marL="0" rtl="0" algn="l">
              <a:lnSpc>
                <a:spcPct val="100000"/>
              </a:lnSpc>
              <a:spcBef>
                <a:spcPts val="0"/>
              </a:spcBef>
              <a:spcAft>
                <a:spcPts val="0"/>
              </a:spcAft>
              <a:buSzPts val="5200"/>
              <a:buNone/>
            </a:pPr>
            <a:r>
              <a:rPr b="1" lang="en-US"/>
              <a:t>Sokoban: алгоритмы</a:t>
            </a:r>
            <a:endParaRPr b="1"/>
          </a:p>
        </p:txBody>
      </p:sp>
      <p:sp>
        <p:nvSpPr>
          <p:cNvPr id="2148" name="Google Shape;2148;p73"/>
          <p:cNvSpPr txBox="1"/>
          <p:nvPr>
            <p:ph idx="12" type="sldNum"/>
          </p:nvPr>
        </p:nvSpPr>
        <p:spPr>
          <a:xfrm>
            <a:off x="14120763" y="7772028"/>
            <a:ext cx="914400" cy="656100"/>
          </a:xfrm>
          <a:prstGeom prst="rect">
            <a:avLst/>
          </a:prstGeom>
          <a:noFill/>
          <a:ln>
            <a:noFill/>
          </a:ln>
        </p:spPr>
        <p:txBody>
          <a:bodyPr anchorCtr="0" anchor="ctr" bIns="152375" lIns="152375" spcFirstLastPara="1" rIns="152375" wrap="square" tIns="152375">
            <a:normAutofit/>
          </a:bodyPr>
          <a:lstStyle/>
          <a:p>
            <a:pPr indent="0" lvl="0" marL="0" rtl="0" algn="r">
              <a:lnSpc>
                <a:spcPct val="100000"/>
              </a:lnSpc>
              <a:spcBef>
                <a:spcPts val="0"/>
              </a:spcBef>
              <a:spcAft>
                <a:spcPts val="0"/>
              </a:spcAft>
              <a:buSzPts val="1700"/>
              <a:buNone/>
            </a:pPr>
            <a:fld id="{00000000-1234-1234-1234-123412341234}" type="slidenum">
              <a:rPr lang="en-US"/>
              <a:t>‹#›</a:t>
            </a:fld>
            <a:endParaRPr/>
          </a:p>
        </p:txBody>
      </p:sp>
      <p:pic>
        <p:nvPicPr>
          <p:cNvPr id="2149" name="Google Shape;2149;p73" title="sokoban-algorithmic-matched.png"/>
          <p:cNvPicPr preferRelativeResize="0"/>
          <p:nvPr/>
        </p:nvPicPr>
        <p:blipFill>
          <a:blip r:embed="rId4">
            <a:alphaModFix/>
          </a:blip>
          <a:stretch>
            <a:fillRect/>
          </a:stretch>
        </p:blipFill>
        <p:spPr>
          <a:xfrm>
            <a:off x="254000" y="1569208"/>
            <a:ext cx="7267185" cy="6475885"/>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53" name="Shape 2153"/>
        <p:cNvGrpSpPr/>
        <p:nvPr/>
      </p:nvGrpSpPr>
      <p:grpSpPr>
        <a:xfrm>
          <a:off x="0" y="0"/>
          <a:ext cx="0" cy="0"/>
          <a:chOff x="0" y="0"/>
          <a:chExt cx="0" cy="0"/>
        </a:xfrm>
      </p:grpSpPr>
      <p:sp>
        <p:nvSpPr>
          <p:cNvPr id="2154" name="Google Shape;2154;p74"/>
          <p:cNvSpPr txBox="1"/>
          <p:nvPr>
            <p:ph type="title"/>
          </p:nvPr>
        </p:nvSpPr>
        <p:spPr>
          <a:xfrm>
            <a:off x="519500" y="360708"/>
            <a:ext cx="14201100" cy="954600"/>
          </a:xfrm>
          <a:prstGeom prst="rect">
            <a:avLst/>
          </a:prstGeom>
          <a:noFill/>
          <a:ln>
            <a:noFill/>
          </a:ln>
        </p:spPr>
        <p:txBody>
          <a:bodyPr anchorCtr="0" anchor="t" bIns="152375" lIns="152375" spcFirstLastPara="1" rIns="152375" wrap="square" tIns="152375">
            <a:normAutofit/>
          </a:bodyPr>
          <a:lstStyle/>
          <a:p>
            <a:pPr indent="0" lvl="0" marL="0" rtl="0" algn="l">
              <a:lnSpc>
                <a:spcPct val="100000"/>
              </a:lnSpc>
              <a:spcBef>
                <a:spcPts val="0"/>
              </a:spcBef>
              <a:spcAft>
                <a:spcPts val="0"/>
              </a:spcAft>
              <a:buSzPts val="5200"/>
              <a:buNone/>
            </a:pPr>
            <a:r>
              <a:rPr b="1" lang="en-US"/>
              <a:t>Sokoban: алгоритмы</a:t>
            </a:r>
            <a:endParaRPr b="1"/>
          </a:p>
        </p:txBody>
      </p:sp>
      <p:sp>
        <p:nvSpPr>
          <p:cNvPr id="2155" name="Google Shape;2155;p74"/>
          <p:cNvSpPr txBox="1"/>
          <p:nvPr>
            <p:ph idx="12" type="sldNum"/>
          </p:nvPr>
        </p:nvSpPr>
        <p:spPr>
          <a:xfrm>
            <a:off x="14120763" y="7772028"/>
            <a:ext cx="914400" cy="656100"/>
          </a:xfrm>
          <a:prstGeom prst="rect">
            <a:avLst/>
          </a:prstGeom>
          <a:noFill/>
          <a:ln>
            <a:noFill/>
          </a:ln>
        </p:spPr>
        <p:txBody>
          <a:bodyPr anchorCtr="0" anchor="ctr" bIns="152375" lIns="152375" spcFirstLastPara="1" rIns="152375" wrap="square" tIns="152375">
            <a:normAutofit/>
          </a:bodyPr>
          <a:lstStyle/>
          <a:p>
            <a:pPr indent="0" lvl="0" marL="0" rtl="0" algn="r">
              <a:lnSpc>
                <a:spcPct val="100000"/>
              </a:lnSpc>
              <a:spcBef>
                <a:spcPts val="0"/>
              </a:spcBef>
              <a:spcAft>
                <a:spcPts val="0"/>
              </a:spcAft>
              <a:buSzPts val="1700"/>
              <a:buNone/>
            </a:pPr>
            <a:fld id="{00000000-1234-1234-1234-123412341234}" type="slidenum">
              <a:rPr lang="en-US"/>
              <a:t>‹#›</a:t>
            </a:fld>
            <a:endParaRPr/>
          </a:p>
        </p:txBody>
      </p:sp>
      <p:pic>
        <p:nvPicPr>
          <p:cNvPr id="2156" name="Google Shape;2156;p74"/>
          <p:cNvPicPr preferRelativeResize="0"/>
          <p:nvPr/>
        </p:nvPicPr>
        <p:blipFill>
          <a:blip r:embed="rId4">
            <a:alphaModFix/>
          </a:blip>
          <a:stretch>
            <a:fillRect/>
          </a:stretch>
        </p:blipFill>
        <p:spPr>
          <a:xfrm>
            <a:off x="10620898" y="1430020"/>
            <a:ext cx="4171768" cy="4171730"/>
          </a:xfrm>
          <a:prstGeom prst="rect">
            <a:avLst/>
          </a:prstGeom>
          <a:noFill/>
          <a:ln>
            <a:noFill/>
          </a:ln>
        </p:spPr>
      </p:pic>
      <p:sp>
        <p:nvSpPr>
          <p:cNvPr id="2157" name="Google Shape;2157;p74"/>
          <p:cNvSpPr txBox="1"/>
          <p:nvPr/>
        </p:nvSpPr>
        <p:spPr>
          <a:xfrm>
            <a:off x="7775188" y="1236875"/>
            <a:ext cx="2968500" cy="4656900"/>
          </a:xfrm>
          <a:prstGeom prst="rect">
            <a:avLst/>
          </a:prstGeom>
          <a:noFill/>
          <a:ln>
            <a:noFill/>
          </a:ln>
        </p:spPr>
        <p:txBody>
          <a:bodyPr anchorCtr="0" anchor="t" bIns="152375" lIns="152375" spcFirstLastPara="1" rIns="152375" wrap="square" tIns="152375">
            <a:spAutoFit/>
          </a:bodyPr>
          <a:lstStyle/>
          <a:p>
            <a:pPr indent="0" lvl="0" marL="0" rtl="0" algn="l">
              <a:lnSpc>
                <a:spcPct val="137500"/>
              </a:lnSpc>
              <a:spcBef>
                <a:spcPts val="2800"/>
              </a:spcBef>
              <a:spcAft>
                <a:spcPts val="0"/>
              </a:spcAft>
              <a:buNone/>
            </a:pPr>
            <a:r>
              <a:rPr lang="en-US" sz="3700">
                <a:solidFill>
                  <a:schemeClr val="dk1"/>
                </a:solidFill>
                <a:latin typeface="Georgia"/>
                <a:ea typeface="Georgia"/>
                <a:cs typeface="Georgia"/>
                <a:sym typeface="Georgia"/>
              </a:rPr>
              <a:t>Conclusion</a:t>
            </a:r>
            <a:endParaRPr sz="3700">
              <a:solidFill>
                <a:schemeClr val="dk1"/>
              </a:solidFill>
              <a:latin typeface="Georgia"/>
              <a:ea typeface="Georgia"/>
              <a:cs typeface="Georgia"/>
              <a:sym typeface="Georgia"/>
            </a:endParaRPr>
          </a:p>
          <a:p>
            <a:pPr indent="0" lvl="0" marL="0" rtl="0" algn="l">
              <a:lnSpc>
                <a:spcPct val="115000"/>
              </a:lnSpc>
              <a:spcBef>
                <a:spcPts val="800"/>
              </a:spcBef>
              <a:spcAft>
                <a:spcPts val="800"/>
              </a:spcAft>
              <a:buClr>
                <a:schemeClr val="dk1"/>
              </a:buClr>
              <a:buSzPts val="1800"/>
              <a:buFont typeface="Arial"/>
              <a:buNone/>
            </a:pPr>
            <a:r>
              <a:rPr lang="en-US" sz="1800">
                <a:solidFill>
                  <a:srgbClr val="202122"/>
                </a:solidFill>
              </a:rPr>
              <a:t>I worked on Sokolution since January 2013, the project is almost finished because I don't want to have a </a:t>
            </a:r>
            <a:r>
              <a:rPr b="1" lang="en-US" sz="1800">
                <a:solidFill>
                  <a:srgbClr val="202122"/>
                </a:solidFill>
              </a:rPr>
              <a:t>burn-out</a:t>
            </a:r>
            <a:r>
              <a:rPr lang="en-US" sz="1800">
                <a:solidFill>
                  <a:srgbClr val="202122"/>
                </a:solidFill>
              </a:rPr>
              <a:t>. It was really hard to be focused on it during the last </a:t>
            </a:r>
            <a:r>
              <a:rPr b="1" lang="en-US" sz="1800">
                <a:solidFill>
                  <a:srgbClr val="202122"/>
                </a:solidFill>
              </a:rPr>
              <a:t>5 years</a:t>
            </a:r>
            <a:r>
              <a:rPr lang="en-US" sz="1800">
                <a:solidFill>
                  <a:srgbClr val="202122"/>
                </a:solidFill>
              </a:rPr>
              <a:t> working sometimes </a:t>
            </a:r>
            <a:r>
              <a:rPr b="1" lang="en-US" sz="1800">
                <a:solidFill>
                  <a:srgbClr val="202122"/>
                </a:solidFill>
              </a:rPr>
              <a:t>until 3 a.m</a:t>
            </a:r>
            <a:r>
              <a:rPr lang="en-US" sz="1800">
                <a:solidFill>
                  <a:srgbClr val="202122"/>
                </a:solidFill>
              </a:rPr>
              <a:t> to debug a new feature or waiting for the end of a bench. It was  </a:t>
            </a:r>
            <a:endParaRPr sz="2700">
              <a:solidFill>
                <a:srgbClr val="0E1013"/>
              </a:solidFill>
              <a:highlight>
                <a:srgbClr val="FFFFFF"/>
              </a:highlight>
              <a:latin typeface="Georgia"/>
              <a:ea typeface="Georgia"/>
              <a:cs typeface="Georgia"/>
              <a:sym typeface="Georgia"/>
            </a:endParaRPr>
          </a:p>
        </p:txBody>
      </p:sp>
      <p:sp>
        <p:nvSpPr>
          <p:cNvPr id="2158" name="Google Shape;2158;p74"/>
          <p:cNvSpPr txBox="1"/>
          <p:nvPr/>
        </p:nvSpPr>
        <p:spPr>
          <a:xfrm>
            <a:off x="7775208" y="5482042"/>
            <a:ext cx="7128600" cy="2701800"/>
          </a:xfrm>
          <a:prstGeom prst="rect">
            <a:avLst/>
          </a:prstGeom>
          <a:noFill/>
          <a:ln>
            <a:noFill/>
          </a:ln>
        </p:spPr>
        <p:txBody>
          <a:bodyPr anchorCtr="0" anchor="t" bIns="152375" lIns="152375" spcFirstLastPara="1" rIns="152375" wrap="square" tIns="152375">
            <a:spAutoFit/>
          </a:bodyPr>
          <a:lstStyle/>
          <a:p>
            <a:pPr indent="0" lvl="0" marL="0" rtl="0" algn="l">
              <a:lnSpc>
                <a:spcPct val="115000"/>
              </a:lnSpc>
              <a:spcBef>
                <a:spcPts val="800"/>
              </a:spcBef>
              <a:spcAft>
                <a:spcPts val="0"/>
              </a:spcAft>
              <a:buClr>
                <a:schemeClr val="dk1"/>
              </a:buClr>
              <a:buSzPts val="1800"/>
              <a:buFont typeface="Arial"/>
              <a:buNone/>
            </a:pPr>
            <a:r>
              <a:rPr lang="en-US" sz="1800">
                <a:solidFill>
                  <a:srgbClr val="202122"/>
                </a:solidFill>
              </a:rPr>
              <a:t>a real pleasure to work on this subject and exchange information with Brian and Matthias.</a:t>
            </a:r>
            <a:endParaRPr sz="1800">
              <a:solidFill>
                <a:srgbClr val="202122"/>
              </a:solidFill>
            </a:endParaRPr>
          </a:p>
          <a:p>
            <a:pPr indent="0" lvl="0" marL="0" rtl="0" algn="l">
              <a:lnSpc>
                <a:spcPct val="115000"/>
              </a:lnSpc>
              <a:spcBef>
                <a:spcPts val="800"/>
              </a:spcBef>
              <a:spcAft>
                <a:spcPts val="0"/>
              </a:spcAft>
              <a:buClr>
                <a:schemeClr val="dk1"/>
              </a:buClr>
              <a:buSzPts val="1800"/>
              <a:buFont typeface="Arial"/>
              <a:buNone/>
            </a:pPr>
            <a:r>
              <a:rPr lang="en-US" sz="1800">
                <a:solidFill>
                  <a:srgbClr val="202122"/>
                </a:solidFill>
              </a:rPr>
              <a:t>Even if I have a lack of self-confidence, I really don't realize that I have created the best solver of the world in the Sokoban world. I think I am proud of me even if very few people know this domain.</a:t>
            </a:r>
            <a:endParaRPr sz="1800">
              <a:solidFill>
                <a:srgbClr val="202122"/>
              </a:solidFill>
            </a:endParaRPr>
          </a:p>
          <a:p>
            <a:pPr indent="0" lvl="0" marL="0" rtl="0" algn="l">
              <a:lnSpc>
                <a:spcPct val="115000"/>
              </a:lnSpc>
              <a:spcBef>
                <a:spcPts val="800"/>
              </a:spcBef>
              <a:spcAft>
                <a:spcPts val="800"/>
              </a:spcAft>
              <a:buNone/>
            </a:pPr>
            <a:r>
              <a:rPr lang="en-US" sz="1800">
                <a:solidFill>
                  <a:srgbClr val="202122"/>
                </a:solidFill>
              </a:rPr>
              <a:t>That's all ! I revealed all features inside Sokolution. I hope it will help other solvers to be more powerful and beat Sokolution :)</a:t>
            </a:r>
            <a:endParaRPr sz="3000">
              <a:solidFill>
                <a:schemeClr val="dk2"/>
              </a:solidFill>
            </a:endParaRPr>
          </a:p>
        </p:txBody>
      </p:sp>
      <p:pic>
        <p:nvPicPr>
          <p:cNvPr id="2159" name="Google Shape;2159;p74" title="sokoban-algorithmic-matched.png"/>
          <p:cNvPicPr preferRelativeResize="0"/>
          <p:nvPr/>
        </p:nvPicPr>
        <p:blipFill>
          <a:blip r:embed="rId5">
            <a:alphaModFix/>
          </a:blip>
          <a:stretch>
            <a:fillRect/>
          </a:stretch>
        </p:blipFill>
        <p:spPr>
          <a:xfrm>
            <a:off x="254000" y="1569208"/>
            <a:ext cx="7267185" cy="6475885"/>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63" name="Shape 2163"/>
        <p:cNvGrpSpPr/>
        <p:nvPr/>
      </p:nvGrpSpPr>
      <p:grpSpPr>
        <a:xfrm>
          <a:off x="0" y="0"/>
          <a:ext cx="0" cy="0"/>
          <a:chOff x="0" y="0"/>
          <a:chExt cx="0" cy="0"/>
        </a:xfrm>
      </p:grpSpPr>
      <p:sp>
        <p:nvSpPr>
          <p:cNvPr id="2164" name="Google Shape;2164;p75"/>
          <p:cNvSpPr txBox="1"/>
          <p:nvPr>
            <p:ph type="title"/>
          </p:nvPr>
        </p:nvSpPr>
        <p:spPr>
          <a:xfrm>
            <a:off x="519500" y="360708"/>
            <a:ext cx="14201100" cy="954600"/>
          </a:xfrm>
          <a:prstGeom prst="rect">
            <a:avLst/>
          </a:prstGeom>
          <a:noFill/>
          <a:ln>
            <a:noFill/>
          </a:ln>
        </p:spPr>
        <p:txBody>
          <a:bodyPr anchorCtr="0" anchor="t" bIns="152375" lIns="152375" spcFirstLastPara="1" rIns="152375" wrap="square" tIns="152375">
            <a:normAutofit/>
          </a:bodyPr>
          <a:lstStyle/>
          <a:p>
            <a:pPr indent="0" lvl="0" marL="0" rtl="0" algn="l">
              <a:lnSpc>
                <a:spcPct val="100000"/>
              </a:lnSpc>
              <a:spcBef>
                <a:spcPts val="0"/>
              </a:spcBef>
              <a:spcAft>
                <a:spcPts val="0"/>
              </a:spcAft>
              <a:buSzPts val="5200"/>
              <a:buNone/>
            </a:pPr>
            <a:r>
              <a:rPr b="1" lang="en-US"/>
              <a:t>Sokoban: алгоритмы</a:t>
            </a:r>
            <a:endParaRPr b="1"/>
          </a:p>
        </p:txBody>
      </p:sp>
      <p:sp>
        <p:nvSpPr>
          <p:cNvPr id="2165" name="Google Shape;2165;p75"/>
          <p:cNvSpPr txBox="1"/>
          <p:nvPr>
            <p:ph idx="12" type="sldNum"/>
          </p:nvPr>
        </p:nvSpPr>
        <p:spPr>
          <a:xfrm>
            <a:off x="14120763" y="7772028"/>
            <a:ext cx="914400" cy="656100"/>
          </a:xfrm>
          <a:prstGeom prst="rect">
            <a:avLst/>
          </a:prstGeom>
          <a:noFill/>
          <a:ln>
            <a:noFill/>
          </a:ln>
        </p:spPr>
        <p:txBody>
          <a:bodyPr anchorCtr="0" anchor="ctr" bIns="152375" lIns="152375" spcFirstLastPara="1" rIns="152375" wrap="square" tIns="152375">
            <a:normAutofit/>
          </a:bodyPr>
          <a:lstStyle/>
          <a:p>
            <a:pPr indent="0" lvl="0" marL="0" rtl="0" algn="r">
              <a:lnSpc>
                <a:spcPct val="100000"/>
              </a:lnSpc>
              <a:spcBef>
                <a:spcPts val="0"/>
              </a:spcBef>
              <a:spcAft>
                <a:spcPts val="0"/>
              </a:spcAft>
              <a:buSzPts val="1700"/>
              <a:buNone/>
            </a:pPr>
            <a:fld id="{00000000-1234-1234-1234-123412341234}" type="slidenum">
              <a:rPr lang="en-US"/>
              <a:t>‹#›</a:t>
            </a:fld>
            <a:endParaRPr/>
          </a:p>
        </p:txBody>
      </p:sp>
      <p:pic>
        <p:nvPicPr>
          <p:cNvPr id="2166" name="Google Shape;2166;p75"/>
          <p:cNvPicPr preferRelativeResize="0"/>
          <p:nvPr/>
        </p:nvPicPr>
        <p:blipFill>
          <a:blip r:embed="rId4">
            <a:alphaModFix/>
          </a:blip>
          <a:stretch>
            <a:fillRect/>
          </a:stretch>
        </p:blipFill>
        <p:spPr>
          <a:xfrm>
            <a:off x="10620898" y="1430020"/>
            <a:ext cx="4171768" cy="4171730"/>
          </a:xfrm>
          <a:prstGeom prst="rect">
            <a:avLst/>
          </a:prstGeom>
          <a:noFill/>
          <a:ln>
            <a:noFill/>
          </a:ln>
        </p:spPr>
      </p:pic>
      <p:sp>
        <p:nvSpPr>
          <p:cNvPr id="2167" name="Google Shape;2167;p75"/>
          <p:cNvSpPr txBox="1"/>
          <p:nvPr/>
        </p:nvSpPr>
        <p:spPr>
          <a:xfrm>
            <a:off x="7775188" y="1236875"/>
            <a:ext cx="2968500" cy="4656900"/>
          </a:xfrm>
          <a:prstGeom prst="rect">
            <a:avLst/>
          </a:prstGeom>
          <a:noFill/>
          <a:ln>
            <a:noFill/>
          </a:ln>
        </p:spPr>
        <p:txBody>
          <a:bodyPr anchorCtr="0" anchor="t" bIns="152375" lIns="152375" spcFirstLastPara="1" rIns="152375" wrap="square" tIns="152375">
            <a:spAutoFit/>
          </a:bodyPr>
          <a:lstStyle/>
          <a:p>
            <a:pPr indent="0" lvl="0" marL="0" rtl="0" algn="l">
              <a:lnSpc>
                <a:spcPct val="137500"/>
              </a:lnSpc>
              <a:spcBef>
                <a:spcPts val="2800"/>
              </a:spcBef>
              <a:spcAft>
                <a:spcPts val="0"/>
              </a:spcAft>
              <a:buNone/>
            </a:pPr>
            <a:r>
              <a:rPr lang="en-US" sz="3700">
                <a:solidFill>
                  <a:schemeClr val="dk1"/>
                </a:solidFill>
                <a:latin typeface="Georgia"/>
                <a:ea typeface="Georgia"/>
                <a:cs typeface="Georgia"/>
                <a:sym typeface="Georgia"/>
              </a:rPr>
              <a:t>Conclusion</a:t>
            </a:r>
            <a:endParaRPr sz="3700">
              <a:solidFill>
                <a:schemeClr val="dk1"/>
              </a:solidFill>
              <a:latin typeface="Georgia"/>
              <a:ea typeface="Georgia"/>
              <a:cs typeface="Georgia"/>
              <a:sym typeface="Georgia"/>
            </a:endParaRPr>
          </a:p>
          <a:p>
            <a:pPr indent="0" lvl="0" marL="0" rtl="0" algn="l">
              <a:lnSpc>
                <a:spcPct val="115000"/>
              </a:lnSpc>
              <a:spcBef>
                <a:spcPts val="800"/>
              </a:spcBef>
              <a:spcAft>
                <a:spcPts val="800"/>
              </a:spcAft>
              <a:buNone/>
            </a:pPr>
            <a:r>
              <a:rPr lang="en-US" sz="1800">
                <a:solidFill>
                  <a:srgbClr val="202122"/>
                </a:solidFill>
              </a:rPr>
              <a:t>I worked on Sokolution since January 2013, the project is almost finished because I don't want to have a </a:t>
            </a:r>
            <a:r>
              <a:rPr b="1" lang="en-US" sz="1800">
                <a:solidFill>
                  <a:srgbClr val="202122"/>
                </a:solidFill>
              </a:rPr>
              <a:t>burn-out</a:t>
            </a:r>
            <a:r>
              <a:rPr lang="en-US" sz="1800">
                <a:solidFill>
                  <a:srgbClr val="202122"/>
                </a:solidFill>
              </a:rPr>
              <a:t>. It was really hard to be focused on it during the last </a:t>
            </a:r>
            <a:r>
              <a:rPr b="1" lang="en-US" sz="1800">
                <a:solidFill>
                  <a:srgbClr val="202122"/>
                </a:solidFill>
              </a:rPr>
              <a:t>5 years</a:t>
            </a:r>
            <a:r>
              <a:rPr lang="en-US" sz="1800">
                <a:solidFill>
                  <a:srgbClr val="202122"/>
                </a:solidFill>
              </a:rPr>
              <a:t> working sometimes </a:t>
            </a:r>
            <a:r>
              <a:rPr b="1" lang="en-US" sz="1800">
                <a:solidFill>
                  <a:srgbClr val="202122"/>
                </a:solidFill>
              </a:rPr>
              <a:t>until 3 a.m</a:t>
            </a:r>
            <a:r>
              <a:rPr lang="en-US" sz="1800">
                <a:solidFill>
                  <a:srgbClr val="202122"/>
                </a:solidFill>
              </a:rPr>
              <a:t> to debug a new feature or waiting for the end of a bench. It was  </a:t>
            </a:r>
            <a:endParaRPr sz="2700">
              <a:solidFill>
                <a:srgbClr val="0E1013"/>
              </a:solidFill>
              <a:highlight>
                <a:srgbClr val="FFFFFF"/>
              </a:highlight>
              <a:latin typeface="Georgia"/>
              <a:ea typeface="Georgia"/>
              <a:cs typeface="Georgia"/>
              <a:sym typeface="Georgia"/>
            </a:endParaRPr>
          </a:p>
        </p:txBody>
      </p:sp>
      <p:sp>
        <p:nvSpPr>
          <p:cNvPr id="2168" name="Google Shape;2168;p75"/>
          <p:cNvSpPr txBox="1"/>
          <p:nvPr/>
        </p:nvSpPr>
        <p:spPr>
          <a:xfrm>
            <a:off x="7775208" y="5482042"/>
            <a:ext cx="7128600" cy="2701800"/>
          </a:xfrm>
          <a:prstGeom prst="rect">
            <a:avLst/>
          </a:prstGeom>
          <a:noFill/>
          <a:ln>
            <a:noFill/>
          </a:ln>
        </p:spPr>
        <p:txBody>
          <a:bodyPr anchorCtr="0" anchor="t" bIns="152375" lIns="152375" spcFirstLastPara="1" rIns="152375" wrap="square" tIns="152375">
            <a:spAutoFit/>
          </a:bodyPr>
          <a:lstStyle/>
          <a:p>
            <a:pPr indent="0" lvl="0" marL="0" rtl="0" algn="l">
              <a:lnSpc>
                <a:spcPct val="115000"/>
              </a:lnSpc>
              <a:spcBef>
                <a:spcPts val="800"/>
              </a:spcBef>
              <a:spcAft>
                <a:spcPts val="0"/>
              </a:spcAft>
              <a:buNone/>
            </a:pPr>
            <a:r>
              <a:rPr lang="en-US" sz="1800">
                <a:solidFill>
                  <a:srgbClr val="202122"/>
                </a:solidFill>
              </a:rPr>
              <a:t>a real pleasure to work on this subject and exchange information with Brian and Matthias.</a:t>
            </a:r>
            <a:endParaRPr sz="1800">
              <a:solidFill>
                <a:srgbClr val="202122"/>
              </a:solidFill>
            </a:endParaRPr>
          </a:p>
          <a:p>
            <a:pPr indent="0" lvl="0" marL="0" rtl="0" algn="l">
              <a:lnSpc>
                <a:spcPct val="115000"/>
              </a:lnSpc>
              <a:spcBef>
                <a:spcPts val="800"/>
              </a:spcBef>
              <a:spcAft>
                <a:spcPts val="0"/>
              </a:spcAft>
              <a:buNone/>
            </a:pPr>
            <a:r>
              <a:rPr lang="en-US" sz="1800">
                <a:solidFill>
                  <a:srgbClr val="202122"/>
                </a:solidFill>
              </a:rPr>
              <a:t>Even if I have a lack of self-confidence, I really don't realize that I have created the best solver of the world in the Sokoban world. I think I am proud of me even if very few people know this domain.</a:t>
            </a:r>
            <a:endParaRPr sz="1800">
              <a:solidFill>
                <a:srgbClr val="202122"/>
              </a:solidFill>
            </a:endParaRPr>
          </a:p>
          <a:p>
            <a:pPr indent="0" lvl="0" marL="0" rtl="0" algn="l">
              <a:lnSpc>
                <a:spcPct val="115000"/>
              </a:lnSpc>
              <a:spcBef>
                <a:spcPts val="800"/>
              </a:spcBef>
              <a:spcAft>
                <a:spcPts val="800"/>
              </a:spcAft>
              <a:buNone/>
            </a:pPr>
            <a:r>
              <a:rPr lang="en-US" sz="1800">
                <a:solidFill>
                  <a:srgbClr val="202122"/>
                </a:solidFill>
              </a:rPr>
              <a:t>That's all ! I revealed all features inside Sokolution. I hope it will help other solvers to be more powerful and beat Sokolution :)</a:t>
            </a:r>
            <a:endParaRPr sz="3000">
              <a:solidFill>
                <a:schemeClr val="dk2"/>
              </a:solidFill>
            </a:endParaRPr>
          </a:p>
        </p:txBody>
      </p:sp>
      <p:pic>
        <p:nvPicPr>
          <p:cNvPr id="2169" name="Google Shape;2169;p75" title="sokoban-algorithmic-matched.png"/>
          <p:cNvPicPr preferRelativeResize="0"/>
          <p:nvPr/>
        </p:nvPicPr>
        <p:blipFill>
          <a:blip r:embed="rId5">
            <a:alphaModFix/>
          </a:blip>
          <a:stretch>
            <a:fillRect/>
          </a:stretch>
        </p:blipFill>
        <p:spPr>
          <a:xfrm>
            <a:off x="254000" y="1569208"/>
            <a:ext cx="7267185" cy="6475885"/>
          </a:xfrm>
          <a:prstGeom prst="rect">
            <a:avLst/>
          </a:prstGeom>
          <a:noFill/>
          <a:ln>
            <a:noFill/>
          </a:ln>
        </p:spPr>
      </p:pic>
      <p:cxnSp>
        <p:nvCxnSpPr>
          <p:cNvPr id="2170" name="Google Shape;2170;p75"/>
          <p:cNvCxnSpPr/>
          <p:nvPr/>
        </p:nvCxnSpPr>
        <p:spPr>
          <a:xfrm flipH="1" rot="10800000">
            <a:off x="4163042" y="6645525"/>
            <a:ext cx="1154400" cy="722100"/>
          </a:xfrm>
          <a:prstGeom prst="straightConnector1">
            <a:avLst/>
          </a:prstGeom>
          <a:noFill/>
          <a:ln cap="flat" cmpd="sng" w="47625">
            <a:solidFill>
              <a:srgbClr val="FF0000"/>
            </a:solidFill>
            <a:prstDash val="solid"/>
            <a:round/>
            <a:headEnd len="med" w="med" type="none"/>
            <a:tailEnd len="med" w="med" type="triangle"/>
          </a:ln>
        </p:spPr>
      </p:cxnSp>
      <p:sp>
        <p:nvSpPr>
          <p:cNvPr id="2171" name="Google Shape;2171;p75"/>
          <p:cNvSpPr txBox="1"/>
          <p:nvPr/>
        </p:nvSpPr>
        <p:spPr>
          <a:xfrm>
            <a:off x="1387583" y="7248792"/>
            <a:ext cx="5000100" cy="723300"/>
          </a:xfrm>
          <a:prstGeom prst="rect">
            <a:avLst/>
          </a:prstGeom>
          <a:noFill/>
          <a:ln>
            <a:noFill/>
          </a:ln>
        </p:spPr>
        <p:txBody>
          <a:bodyPr anchorCtr="0" anchor="t" bIns="152375" lIns="152375" spcFirstLastPara="1" rIns="152375" wrap="square" tIns="152375">
            <a:spAutoFit/>
          </a:bodyPr>
          <a:lstStyle/>
          <a:p>
            <a:pPr indent="0" lvl="0" marL="0" rtl="0" algn="ctr">
              <a:spcBef>
                <a:spcPts val="0"/>
              </a:spcBef>
              <a:spcAft>
                <a:spcPts val="0"/>
              </a:spcAft>
              <a:buNone/>
            </a:pPr>
            <a:r>
              <a:rPr lang="en-US" sz="2700">
                <a:solidFill>
                  <a:schemeClr val="dk1"/>
                </a:solidFill>
              </a:rPr>
              <a:t>conference?</a:t>
            </a:r>
            <a:endParaRPr sz="2700">
              <a:solidFill>
                <a:schemeClr val="dk1"/>
              </a:solidFill>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75" name="Shape 2175"/>
        <p:cNvGrpSpPr/>
        <p:nvPr/>
      </p:nvGrpSpPr>
      <p:grpSpPr>
        <a:xfrm>
          <a:off x="0" y="0"/>
          <a:ext cx="0" cy="0"/>
          <a:chOff x="0" y="0"/>
          <a:chExt cx="0" cy="0"/>
        </a:xfrm>
      </p:grpSpPr>
      <p:sp>
        <p:nvSpPr>
          <p:cNvPr id="2176" name="Google Shape;2176;p76"/>
          <p:cNvSpPr txBox="1"/>
          <p:nvPr>
            <p:ph type="title"/>
          </p:nvPr>
        </p:nvSpPr>
        <p:spPr>
          <a:xfrm>
            <a:off x="519500" y="360708"/>
            <a:ext cx="14201100" cy="954600"/>
          </a:xfrm>
          <a:prstGeom prst="rect">
            <a:avLst/>
          </a:prstGeom>
          <a:noFill/>
          <a:ln>
            <a:noFill/>
          </a:ln>
        </p:spPr>
        <p:txBody>
          <a:bodyPr anchorCtr="0" anchor="t" bIns="152375" lIns="152375" spcFirstLastPara="1" rIns="152375" wrap="square" tIns="152375">
            <a:normAutofit/>
          </a:bodyPr>
          <a:lstStyle/>
          <a:p>
            <a:pPr indent="0" lvl="0" marL="0" rtl="0" algn="l">
              <a:lnSpc>
                <a:spcPct val="100000"/>
              </a:lnSpc>
              <a:spcBef>
                <a:spcPts val="0"/>
              </a:spcBef>
              <a:spcAft>
                <a:spcPts val="0"/>
              </a:spcAft>
              <a:buSzPts val="5200"/>
              <a:buNone/>
            </a:pPr>
            <a:r>
              <a:rPr b="1" lang="en-US"/>
              <a:t>Sokoban: алгоритмы</a:t>
            </a:r>
            <a:endParaRPr b="1"/>
          </a:p>
        </p:txBody>
      </p:sp>
      <p:sp>
        <p:nvSpPr>
          <p:cNvPr id="2177" name="Google Shape;2177;p76"/>
          <p:cNvSpPr txBox="1"/>
          <p:nvPr>
            <p:ph idx="12" type="sldNum"/>
          </p:nvPr>
        </p:nvSpPr>
        <p:spPr>
          <a:xfrm>
            <a:off x="14120763" y="7772028"/>
            <a:ext cx="914400" cy="656100"/>
          </a:xfrm>
          <a:prstGeom prst="rect">
            <a:avLst/>
          </a:prstGeom>
          <a:noFill/>
          <a:ln>
            <a:noFill/>
          </a:ln>
        </p:spPr>
        <p:txBody>
          <a:bodyPr anchorCtr="0" anchor="ctr" bIns="152375" lIns="152375" spcFirstLastPara="1" rIns="152375" wrap="square" tIns="152375">
            <a:normAutofit/>
          </a:bodyPr>
          <a:lstStyle/>
          <a:p>
            <a:pPr indent="0" lvl="0" marL="0" rtl="0" algn="r">
              <a:lnSpc>
                <a:spcPct val="100000"/>
              </a:lnSpc>
              <a:spcBef>
                <a:spcPts val="0"/>
              </a:spcBef>
              <a:spcAft>
                <a:spcPts val="0"/>
              </a:spcAft>
              <a:buSzPts val="1700"/>
              <a:buNone/>
            </a:pPr>
            <a:fld id="{00000000-1234-1234-1234-123412341234}" type="slidenum">
              <a:rPr lang="en-US"/>
              <a:t>‹#›</a:t>
            </a:fld>
            <a:endParaRPr/>
          </a:p>
        </p:txBody>
      </p:sp>
      <p:pic>
        <p:nvPicPr>
          <p:cNvPr id="2178" name="Google Shape;2178;p76"/>
          <p:cNvPicPr preferRelativeResize="0"/>
          <p:nvPr/>
        </p:nvPicPr>
        <p:blipFill>
          <a:blip r:embed="rId4">
            <a:alphaModFix/>
          </a:blip>
          <a:stretch>
            <a:fillRect/>
          </a:stretch>
        </p:blipFill>
        <p:spPr>
          <a:xfrm>
            <a:off x="10620898" y="1430020"/>
            <a:ext cx="4171768" cy="4171730"/>
          </a:xfrm>
          <a:prstGeom prst="rect">
            <a:avLst/>
          </a:prstGeom>
          <a:noFill/>
          <a:ln>
            <a:noFill/>
          </a:ln>
        </p:spPr>
      </p:pic>
      <p:sp>
        <p:nvSpPr>
          <p:cNvPr id="2179" name="Google Shape;2179;p76"/>
          <p:cNvSpPr txBox="1"/>
          <p:nvPr/>
        </p:nvSpPr>
        <p:spPr>
          <a:xfrm>
            <a:off x="7775188" y="1236875"/>
            <a:ext cx="2968500" cy="4656900"/>
          </a:xfrm>
          <a:prstGeom prst="rect">
            <a:avLst/>
          </a:prstGeom>
          <a:noFill/>
          <a:ln>
            <a:noFill/>
          </a:ln>
        </p:spPr>
        <p:txBody>
          <a:bodyPr anchorCtr="0" anchor="t" bIns="152375" lIns="152375" spcFirstLastPara="1" rIns="152375" wrap="square" tIns="152375">
            <a:spAutoFit/>
          </a:bodyPr>
          <a:lstStyle/>
          <a:p>
            <a:pPr indent="0" lvl="0" marL="0" rtl="0" algn="l">
              <a:lnSpc>
                <a:spcPct val="137500"/>
              </a:lnSpc>
              <a:spcBef>
                <a:spcPts val="2800"/>
              </a:spcBef>
              <a:spcAft>
                <a:spcPts val="0"/>
              </a:spcAft>
              <a:buNone/>
            </a:pPr>
            <a:r>
              <a:rPr lang="en-US" sz="3700">
                <a:solidFill>
                  <a:schemeClr val="dk1"/>
                </a:solidFill>
                <a:latin typeface="Georgia"/>
                <a:ea typeface="Georgia"/>
                <a:cs typeface="Georgia"/>
                <a:sym typeface="Georgia"/>
              </a:rPr>
              <a:t>Conclusion</a:t>
            </a:r>
            <a:endParaRPr sz="3700">
              <a:solidFill>
                <a:schemeClr val="dk1"/>
              </a:solidFill>
              <a:latin typeface="Georgia"/>
              <a:ea typeface="Georgia"/>
              <a:cs typeface="Georgia"/>
              <a:sym typeface="Georgia"/>
            </a:endParaRPr>
          </a:p>
          <a:p>
            <a:pPr indent="0" lvl="0" marL="0" rtl="0" algn="l">
              <a:lnSpc>
                <a:spcPct val="115000"/>
              </a:lnSpc>
              <a:spcBef>
                <a:spcPts val="800"/>
              </a:spcBef>
              <a:spcAft>
                <a:spcPts val="800"/>
              </a:spcAft>
              <a:buNone/>
            </a:pPr>
            <a:r>
              <a:rPr lang="en-US" sz="1800">
                <a:solidFill>
                  <a:srgbClr val="202122"/>
                </a:solidFill>
              </a:rPr>
              <a:t>I worked on Sokolution since January 2013, the project is almost finished because I don't want to have a </a:t>
            </a:r>
            <a:r>
              <a:rPr b="1" lang="en-US" sz="1800">
                <a:solidFill>
                  <a:srgbClr val="202122"/>
                </a:solidFill>
              </a:rPr>
              <a:t>burn-out</a:t>
            </a:r>
            <a:r>
              <a:rPr lang="en-US" sz="1800">
                <a:solidFill>
                  <a:srgbClr val="202122"/>
                </a:solidFill>
              </a:rPr>
              <a:t>. It was really hard to be focused on it during the last </a:t>
            </a:r>
            <a:r>
              <a:rPr b="1" lang="en-US" sz="1800">
                <a:solidFill>
                  <a:srgbClr val="202122"/>
                </a:solidFill>
              </a:rPr>
              <a:t>5 years</a:t>
            </a:r>
            <a:r>
              <a:rPr lang="en-US" sz="1800">
                <a:solidFill>
                  <a:srgbClr val="202122"/>
                </a:solidFill>
              </a:rPr>
              <a:t> working sometimes </a:t>
            </a:r>
            <a:r>
              <a:rPr b="1" lang="en-US" sz="1800">
                <a:solidFill>
                  <a:srgbClr val="202122"/>
                </a:solidFill>
              </a:rPr>
              <a:t>until 3 a.m</a:t>
            </a:r>
            <a:r>
              <a:rPr lang="en-US" sz="1800">
                <a:solidFill>
                  <a:srgbClr val="202122"/>
                </a:solidFill>
              </a:rPr>
              <a:t> to debug a new feature or waiting for the end of a bench. It was  </a:t>
            </a:r>
            <a:endParaRPr sz="2700">
              <a:solidFill>
                <a:srgbClr val="0E1013"/>
              </a:solidFill>
              <a:highlight>
                <a:srgbClr val="FFFFFF"/>
              </a:highlight>
              <a:latin typeface="Georgia"/>
              <a:ea typeface="Georgia"/>
              <a:cs typeface="Georgia"/>
              <a:sym typeface="Georgia"/>
            </a:endParaRPr>
          </a:p>
        </p:txBody>
      </p:sp>
      <p:sp>
        <p:nvSpPr>
          <p:cNvPr id="2180" name="Google Shape;2180;p76"/>
          <p:cNvSpPr txBox="1"/>
          <p:nvPr/>
        </p:nvSpPr>
        <p:spPr>
          <a:xfrm>
            <a:off x="7775208" y="5482042"/>
            <a:ext cx="7128600" cy="2701800"/>
          </a:xfrm>
          <a:prstGeom prst="rect">
            <a:avLst/>
          </a:prstGeom>
          <a:noFill/>
          <a:ln>
            <a:noFill/>
          </a:ln>
        </p:spPr>
        <p:txBody>
          <a:bodyPr anchorCtr="0" anchor="t" bIns="152375" lIns="152375" spcFirstLastPara="1" rIns="152375" wrap="square" tIns="152375">
            <a:spAutoFit/>
          </a:bodyPr>
          <a:lstStyle/>
          <a:p>
            <a:pPr indent="0" lvl="0" marL="0" rtl="0" algn="l">
              <a:lnSpc>
                <a:spcPct val="115000"/>
              </a:lnSpc>
              <a:spcBef>
                <a:spcPts val="800"/>
              </a:spcBef>
              <a:spcAft>
                <a:spcPts val="0"/>
              </a:spcAft>
              <a:buNone/>
            </a:pPr>
            <a:r>
              <a:rPr lang="en-US" sz="1800">
                <a:solidFill>
                  <a:srgbClr val="202122"/>
                </a:solidFill>
              </a:rPr>
              <a:t>a real pleasure to work on this subject and exchange information with Brian and Matthias.</a:t>
            </a:r>
            <a:endParaRPr sz="1800">
              <a:solidFill>
                <a:srgbClr val="202122"/>
              </a:solidFill>
            </a:endParaRPr>
          </a:p>
          <a:p>
            <a:pPr indent="0" lvl="0" marL="0" rtl="0" algn="l">
              <a:lnSpc>
                <a:spcPct val="115000"/>
              </a:lnSpc>
              <a:spcBef>
                <a:spcPts val="800"/>
              </a:spcBef>
              <a:spcAft>
                <a:spcPts val="0"/>
              </a:spcAft>
              <a:buNone/>
            </a:pPr>
            <a:r>
              <a:rPr lang="en-US" sz="1800">
                <a:solidFill>
                  <a:srgbClr val="202122"/>
                </a:solidFill>
              </a:rPr>
              <a:t>Even if I have a lack of self-confidence, I really don't realize that I have created the best solver of the world in the Sokoban world. I think I am proud of me even if very few people know this domain.</a:t>
            </a:r>
            <a:endParaRPr sz="1800">
              <a:solidFill>
                <a:srgbClr val="202122"/>
              </a:solidFill>
            </a:endParaRPr>
          </a:p>
          <a:p>
            <a:pPr indent="0" lvl="0" marL="0" rtl="0" algn="l">
              <a:lnSpc>
                <a:spcPct val="115000"/>
              </a:lnSpc>
              <a:spcBef>
                <a:spcPts val="800"/>
              </a:spcBef>
              <a:spcAft>
                <a:spcPts val="800"/>
              </a:spcAft>
              <a:buNone/>
            </a:pPr>
            <a:r>
              <a:rPr lang="en-US" sz="1800">
                <a:solidFill>
                  <a:srgbClr val="202122"/>
                </a:solidFill>
              </a:rPr>
              <a:t>That's all ! I revealed all features inside Sokolution. I hope it will help other solvers to be more powerful and beat Sokolution :)</a:t>
            </a:r>
            <a:endParaRPr sz="3000">
              <a:solidFill>
                <a:schemeClr val="dk2"/>
              </a:solidFill>
            </a:endParaRPr>
          </a:p>
        </p:txBody>
      </p:sp>
      <p:pic>
        <p:nvPicPr>
          <p:cNvPr id="2181" name="Google Shape;2181;p76" title="sokoban-algorithmic-matched.png"/>
          <p:cNvPicPr preferRelativeResize="0"/>
          <p:nvPr/>
        </p:nvPicPr>
        <p:blipFill>
          <a:blip r:embed="rId5">
            <a:alphaModFix/>
          </a:blip>
          <a:stretch>
            <a:fillRect/>
          </a:stretch>
        </p:blipFill>
        <p:spPr>
          <a:xfrm>
            <a:off x="254000" y="1569208"/>
            <a:ext cx="7267185" cy="6475885"/>
          </a:xfrm>
          <a:prstGeom prst="rect">
            <a:avLst/>
          </a:prstGeom>
          <a:noFill/>
          <a:ln>
            <a:noFill/>
          </a:ln>
        </p:spPr>
      </p:pic>
      <p:cxnSp>
        <p:nvCxnSpPr>
          <p:cNvPr id="2182" name="Google Shape;2182;p76"/>
          <p:cNvCxnSpPr/>
          <p:nvPr/>
        </p:nvCxnSpPr>
        <p:spPr>
          <a:xfrm flipH="1" rot="10800000">
            <a:off x="4163042" y="6645525"/>
            <a:ext cx="1154400" cy="722100"/>
          </a:xfrm>
          <a:prstGeom prst="straightConnector1">
            <a:avLst/>
          </a:prstGeom>
          <a:noFill/>
          <a:ln cap="flat" cmpd="sng" w="47625">
            <a:solidFill>
              <a:srgbClr val="FF0000"/>
            </a:solidFill>
            <a:prstDash val="solid"/>
            <a:round/>
            <a:headEnd len="med" w="med" type="none"/>
            <a:tailEnd len="med" w="med" type="triangle"/>
          </a:ln>
        </p:spPr>
      </p:cxnSp>
      <p:sp>
        <p:nvSpPr>
          <p:cNvPr id="2183" name="Google Shape;2183;p76"/>
          <p:cNvSpPr txBox="1"/>
          <p:nvPr/>
        </p:nvSpPr>
        <p:spPr>
          <a:xfrm>
            <a:off x="1387583" y="7248792"/>
            <a:ext cx="5000100" cy="723300"/>
          </a:xfrm>
          <a:prstGeom prst="rect">
            <a:avLst/>
          </a:prstGeom>
          <a:noFill/>
          <a:ln>
            <a:noFill/>
          </a:ln>
        </p:spPr>
        <p:txBody>
          <a:bodyPr anchorCtr="0" anchor="t" bIns="152375" lIns="152375" spcFirstLastPara="1" rIns="152375" wrap="square" tIns="152375">
            <a:spAutoFit/>
          </a:bodyPr>
          <a:lstStyle/>
          <a:p>
            <a:pPr indent="0" lvl="0" marL="0" rtl="0" algn="ctr">
              <a:spcBef>
                <a:spcPts val="0"/>
              </a:spcBef>
              <a:spcAft>
                <a:spcPts val="0"/>
              </a:spcAft>
              <a:buNone/>
            </a:pPr>
            <a:r>
              <a:rPr lang="en-US" sz="2700">
                <a:solidFill>
                  <a:schemeClr val="dk1"/>
                </a:solidFill>
              </a:rPr>
              <a:t>Conference on Games</a:t>
            </a:r>
            <a:endParaRPr sz="2700">
              <a:solidFill>
                <a:schemeClr val="dk1"/>
              </a:solidFill>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87" name="Shape 2187"/>
        <p:cNvGrpSpPr/>
        <p:nvPr/>
      </p:nvGrpSpPr>
      <p:grpSpPr>
        <a:xfrm>
          <a:off x="0" y="0"/>
          <a:ext cx="0" cy="0"/>
          <a:chOff x="0" y="0"/>
          <a:chExt cx="0" cy="0"/>
        </a:xfrm>
      </p:grpSpPr>
      <p:sp>
        <p:nvSpPr>
          <p:cNvPr id="2188" name="Google Shape;2188;p77"/>
          <p:cNvSpPr txBox="1"/>
          <p:nvPr>
            <p:ph type="title"/>
          </p:nvPr>
        </p:nvSpPr>
        <p:spPr>
          <a:xfrm>
            <a:off x="519500" y="360708"/>
            <a:ext cx="14201100" cy="954600"/>
          </a:xfrm>
          <a:prstGeom prst="rect">
            <a:avLst/>
          </a:prstGeom>
          <a:noFill/>
          <a:ln>
            <a:noFill/>
          </a:ln>
        </p:spPr>
        <p:txBody>
          <a:bodyPr anchorCtr="0" anchor="t" bIns="152375" lIns="152375" spcFirstLastPara="1" rIns="152375" wrap="square" tIns="152375">
            <a:normAutofit/>
          </a:bodyPr>
          <a:lstStyle/>
          <a:p>
            <a:pPr indent="0" lvl="0" marL="0" rtl="0" algn="l">
              <a:lnSpc>
                <a:spcPct val="100000"/>
              </a:lnSpc>
              <a:spcBef>
                <a:spcPts val="0"/>
              </a:spcBef>
              <a:spcAft>
                <a:spcPts val="0"/>
              </a:spcAft>
              <a:buSzPts val="5200"/>
              <a:buNone/>
            </a:pPr>
            <a:r>
              <a:rPr b="1" lang="en-US"/>
              <a:t>Sokoban: алгоритмы</a:t>
            </a:r>
            <a:endParaRPr b="1"/>
          </a:p>
        </p:txBody>
      </p:sp>
      <p:sp>
        <p:nvSpPr>
          <p:cNvPr id="2189" name="Google Shape;2189;p77"/>
          <p:cNvSpPr txBox="1"/>
          <p:nvPr>
            <p:ph idx="12" type="sldNum"/>
          </p:nvPr>
        </p:nvSpPr>
        <p:spPr>
          <a:xfrm>
            <a:off x="14120763" y="7772028"/>
            <a:ext cx="914400" cy="656100"/>
          </a:xfrm>
          <a:prstGeom prst="rect">
            <a:avLst/>
          </a:prstGeom>
          <a:noFill/>
          <a:ln>
            <a:noFill/>
          </a:ln>
        </p:spPr>
        <p:txBody>
          <a:bodyPr anchorCtr="0" anchor="ctr" bIns="152375" lIns="152375" spcFirstLastPara="1" rIns="152375" wrap="square" tIns="152375">
            <a:normAutofit/>
          </a:bodyPr>
          <a:lstStyle/>
          <a:p>
            <a:pPr indent="0" lvl="0" marL="0" rtl="0" algn="r">
              <a:lnSpc>
                <a:spcPct val="100000"/>
              </a:lnSpc>
              <a:spcBef>
                <a:spcPts val="0"/>
              </a:spcBef>
              <a:spcAft>
                <a:spcPts val="0"/>
              </a:spcAft>
              <a:buSzPts val="1700"/>
              <a:buNone/>
            </a:pPr>
            <a:fld id="{00000000-1234-1234-1234-123412341234}" type="slidenum">
              <a:rPr lang="en-US"/>
              <a:t>‹#›</a:t>
            </a:fld>
            <a:endParaRPr/>
          </a:p>
        </p:txBody>
      </p:sp>
      <p:pic>
        <p:nvPicPr>
          <p:cNvPr id="2190" name="Google Shape;2190;p77"/>
          <p:cNvPicPr preferRelativeResize="0"/>
          <p:nvPr/>
        </p:nvPicPr>
        <p:blipFill>
          <a:blip r:embed="rId4">
            <a:alphaModFix/>
          </a:blip>
          <a:stretch>
            <a:fillRect/>
          </a:stretch>
        </p:blipFill>
        <p:spPr>
          <a:xfrm>
            <a:off x="10620898" y="1430020"/>
            <a:ext cx="4171768" cy="4171730"/>
          </a:xfrm>
          <a:prstGeom prst="rect">
            <a:avLst/>
          </a:prstGeom>
          <a:noFill/>
          <a:ln>
            <a:noFill/>
          </a:ln>
        </p:spPr>
      </p:pic>
      <p:sp>
        <p:nvSpPr>
          <p:cNvPr id="2191" name="Google Shape;2191;p77"/>
          <p:cNvSpPr txBox="1"/>
          <p:nvPr/>
        </p:nvSpPr>
        <p:spPr>
          <a:xfrm>
            <a:off x="7775188" y="1236875"/>
            <a:ext cx="2968500" cy="4656900"/>
          </a:xfrm>
          <a:prstGeom prst="rect">
            <a:avLst/>
          </a:prstGeom>
          <a:noFill/>
          <a:ln>
            <a:noFill/>
          </a:ln>
        </p:spPr>
        <p:txBody>
          <a:bodyPr anchorCtr="0" anchor="t" bIns="152375" lIns="152375" spcFirstLastPara="1" rIns="152375" wrap="square" tIns="152375">
            <a:spAutoFit/>
          </a:bodyPr>
          <a:lstStyle/>
          <a:p>
            <a:pPr indent="0" lvl="0" marL="0" rtl="0" algn="l">
              <a:lnSpc>
                <a:spcPct val="137500"/>
              </a:lnSpc>
              <a:spcBef>
                <a:spcPts val="2800"/>
              </a:spcBef>
              <a:spcAft>
                <a:spcPts val="0"/>
              </a:spcAft>
              <a:buNone/>
            </a:pPr>
            <a:r>
              <a:rPr lang="en-US" sz="3700">
                <a:solidFill>
                  <a:schemeClr val="dk1"/>
                </a:solidFill>
                <a:latin typeface="Georgia"/>
                <a:ea typeface="Georgia"/>
                <a:cs typeface="Georgia"/>
                <a:sym typeface="Georgia"/>
              </a:rPr>
              <a:t>Conclusion</a:t>
            </a:r>
            <a:endParaRPr sz="3700">
              <a:solidFill>
                <a:schemeClr val="dk1"/>
              </a:solidFill>
              <a:latin typeface="Georgia"/>
              <a:ea typeface="Georgia"/>
              <a:cs typeface="Georgia"/>
              <a:sym typeface="Georgia"/>
            </a:endParaRPr>
          </a:p>
          <a:p>
            <a:pPr indent="0" lvl="0" marL="0" rtl="0" algn="l">
              <a:lnSpc>
                <a:spcPct val="115000"/>
              </a:lnSpc>
              <a:spcBef>
                <a:spcPts val="800"/>
              </a:spcBef>
              <a:spcAft>
                <a:spcPts val="800"/>
              </a:spcAft>
              <a:buNone/>
            </a:pPr>
            <a:r>
              <a:rPr lang="en-US" sz="1800">
                <a:solidFill>
                  <a:srgbClr val="202122"/>
                </a:solidFill>
              </a:rPr>
              <a:t>I worked on Sokolution since January 2013, the project is almost finished because I don't want to have a </a:t>
            </a:r>
            <a:r>
              <a:rPr b="1" lang="en-US" sz="1800">
                <a:solidFill>
                  <a:srgbClr val="202122"/>
                </a:solidFill>
              </a:rPr>
              <a:t>burn-out</a:t>
            </a:r>
            <a:r>
              <a:rPr lang="en-US" sz="1800">
                <a:solidFill>
                  <a:srgbClr val="202122"/>
                </a:solidFill>
              </a:rPr>
              <a:t>. It was really hard to be focused on it during the last </a:t>
            </a:r>
            <a:r>
              <a:rPr b="1" lang="en-US" sz="1800">
                <a:solidFill>
                  <a:srgbClr val="202122"/>
                </a:solidFill>
              </a:rPr>
              <a:t>5 years</a:t>
            </a:r>
            <a:r>
              <a:rPr lang="en-US" sz="1800">
                <a:solidFill>
                  <a:srgbClr val="202122"/>
                </a:solidFill>
              </a:rPr>
              <a:t> working sometimes </a:t>
            </a:r>
            <a:r>
              <a:rPr b="1" lang="en-US" sz="1800">
                <a:solidFill>
                  <a:srgbClr val="202122"/>
                </a:solidFill>
              </a:rPr>
              <a:t>until 3 a.m</a:t>
            </a:r>
            <a:r>
              <a:rPr lang="en-US" sz="1800">
                <a:solidFill>
                  <a:srgbClr val="202122"/>
                </a:solidFill>
              </a:rPr>
              <a:t> to debug a new feature or waiting for the end of a bench. It was  </a:t>
            </a:r>
            <a:endParaRPr sz="2700">
              <a:solidFill>
                <a:srgbClr val="0E1013"/>
              </a:solidFill>
              <a:highlight>
                <a:srgbClr val="FFFFFF"/>
              </a:highlight>
              <a:latin typeface="Georgia"/>
              <a:ea typeface="Georgia"/>
              <a:cs typeface="Georgia"/>
              <a:sym typeface="Georgia"/>
            </a:endParaRPr>
          </a:p>
        </p:txBody>
      </p:sp>
      <p:sp>
        <p:nvSpPr>
          <p:cNvPr id="2192" name="Google Shape;2192;p77"/>
          <p:cNvSpPr txBox="1"/>
          <p:nvPr/>
        </p:nvSpPr>
        <p:spPr>
          <a:xfrm>
            <a:off x="7775208" y="5482042"/>
            <a:ext cx="7128600" cy="2701800"/>
          </a:xfrm>
          <a:prstGeom prst="rect">
            <a:avLst/>
          </a:prstGeom>
          <a:noFill/>
          <a:ln>
            <a:noFill/>
          </a:ln>
        </p:spPr>
        <p:txBody>
          <a:bodyPr anchorCtr="0" anchor="t" bIns="152375" lIns="152375" spcFirstLastPara="1" rIns="152375" wrap="square" tIns="152375">
            <a:spAutoFit/>
          </a:bodyPr>
          <a:lstStyle/>
          <a:p>
            <a:pPr indent="0" lvl="0" marL="0" rtl="0" algn="l">
              <a:lnSpc>
                <a:spcPct val="115000"/>
              </a:lnSpc>
              <a:spcBef>
                <a:spcPts val="800"/>
              </a:spcBef>
              <a:spcAft>
                <a:spcPts val="0"/>
              </a:spcAft>
              <a:buNone/>
            </a:pPr>
            <a:r>
              <a:rPr lang="en-US" sz="1800">
                <a:solidFill>
                  <a:srgbClr val="202122"/>
                </a:solidFill>
              </a:rPr>
              <a:t>a real pleasure to work on this subject and exchange information with Brian and Matthias.</a:t>
            </a:r>
            <a:endParaRPr sz="1800">
              <a:solidFill>
                <a:srgbClr val="202122"/>
              </a:solidFill>
            </a:endParaRPr>
          </a:p>
          <a:p>
            <a:pPr indent="0" lvl="0" marL="0" rtl="0" algn="l">
              <a:lnSpc>
                <a:spcPct val="115000"/>
              </a:lnSpc>
              <a:spcBef>
                <a:spcPts val="800"/>
              </a:spcBef>
              <a:spcAft>
                <a:spcPts val="0"/>
              </a:spcAft>
              <a:buNone/>
            </a:pPr>
            <a:r>
              <a:rPr lang="en-US" sz="1800">
                <a:solidFill>
                  <a:srgbClr val="202122"/>
                </a:solidFill>
              </a:rPr>
              <a:t>Even if I have a lack of self-confidence, I really don't realize that I have created the best solver of the world in the Sokoban world. I think I am proud of me even if very few people know this domain.</a:t>
            </a:r>
            <a:endParaRPr sz="1800">
              <a:solidFill>
                <a:srgbClr val="202122"/>
              </a:solidFill>
            </a:endParaRPr>
          </a:p>
          <a:p>
            <a:pPr indent="0" lvl="0" marL="0" rtl="0" algn="l">
              <a:lnSpc>
                <a:spcPct val="115000"/>
              </a:lnSpc>
              <a:spcBef>
                <a:spcPts val="800"/>
              </a:spcBef>
              <a:spcAft>
                <a:spcPts val="800"/>
              </a:spcAft>
              <a:buNone/>
            </a:pPr>
            <a:r>
              <a:rPr lang="en-US" sz="1800">
                <a:solidFill>
                  <a:srgbClr val="202122"/>
                </a:solidFill>
              </a:rPr>
              <a:t>That's all ! I revealed all features inside Sokolution. I hope it will help other solvers to be more powerful and beat Sokolution :)</a:t>
            </a:r>
            <a:endParaRPr sz="3000">
              <a:solidFill>
                <a:schemeClr val="dk2"/>
              </a:solidFill>
            </a:endParaRPr>
          </a:p>
        </p:txBody>
      </p:sp>
      <p:pic>
        <p:nvPicPr>
          <p:cNvPr id="2193" name="Google Shape;2193;p77" title="sokoban-algorithmic-matched.png"/>
          <p:cNvPicPr preferRelativeResize="0"/>
          <p:nvPr/>
        </p:nvPicPr>
        <p:blipFill>
          <a:blip r:embed="rId5">
            <a:alphaModFix/>
          </a:blip>
          <a:stretch>
            <a:fillRect/>
          </a:stretch>
        </p:blipFill>
        <p:spPr>
          <a:xfrm>
            <a:off x="254000" y="1569208"/>
            <a:ext cx="7267185" cy="6475885"/>
          </a:xfrm>
          <a:prstGeom prst="rect">
            <a:avLst/>
          </a:prstGeom>
          <a:noFill/>
          <a:ln>
            <a:noFill/>
          </a:ln>
        </p:spPr>
      </p:pic>
      <p:cxnSp>
        <p:nvCxnSpPr>
          <p:cNvPr id="2194" name="Google Shape;2194;p77"/>
          <p:cNvCxnSpPr/>
          <p:nvPr/>
        </p:nvCxnSpPr>
        <p:spPr>
          <a:xfrm flipH="1" rot="10800000">
            <a:off x="4163042" y="6645525"/>
            <a:ext cx="1154400" cy="722100"/>
          </a:xfrm>
          <a:prstGeom prst="straightConnector1">
            <a:avLst/>
          </a:prstGeom>
          <a:noFill/>
          <a:ln cap="flat" cmpd="sng" w="47625">
            <a:solidFill>
              <a:srgbClr val="FF0000"/>
            </a:solidFill>
            <a:prstDash val="solid"/>
            <a:round/>
            <a:headEnd len="med" w="med" type="none"/>
            <a:tailEnd len="med" w="med" type="triangle"/>
          </a:ln>
        </p:spPr>
      </p:cxnSp>
      <p:sp>
        <p:nvSpPr>
          <p:cNvPr id="2195" name="Google Shape;2195;p77"/>
          <p:cNvSpPr txBox="1"/>
          <p:nvPr/>
        </p:nvSpPr>
        <p:spPr>
          <a:xfrm>
            <a:off x="1387583" y="7248792"/>
            <a:ext cx="5000100" cy="723300"/>
          </a:xfrm>
          <a:prstGeom prst="rect">
            <a:avLst/>
          </a:prstGeom>
          <a:noFill/>
          <a:ln>
            <a:noFill/>
          </a:ln>
        </p:spPr>
        <p:txBody>
          <a:bodyPr anchorCtr="0" anchor="t" bIns="152375" lIns="152375" spcFirstLastPara="1" rIns="152375" wrap="square" tIns="152375">
            <a:spAutoFit/>
          </a:bodyPr>
          <a:lstStyle/>
          <a:p>
            <a:pPr indent="0" lvl="0" marL="0" rtl="0" algn="ctr">
              <a:spcBef>
                <a:spcPts val="0"/>
              </a:spcBef>
              <a:spcAft>
                <a:spcPts val="0"/>
              </a:spcAft>
              <a:buNone/>
            </a:pPr>
            <a:r>
              <a:rPr lang="en-US" sz="2700">
                <a:solidFill>
                  <a:schemeClr val="dk1"/>
                </a:solidFill>
              </a:rPr>
              <a:t>Conference on Games</a:t>
            </a:r>
            <a:endParaRPr sz="2700">
              <a:solidFill>
                <a:schemeClr val="dk1"/>
              </a:solidFill>
            </a:endParaRPr>
          </a:p>
        </p:txBody>
      </p:sp>
      <p:pic>
        <p:nvPicPr>
          <p:cNvPr id="2196" name="Google Shape;2196;p77"/>
          <p:cNvPicPr preferRelativeResize="0"/>
          <p:nvPr/>
        </p:nvPicPr>
        <p:blipFill>
          <a:blip r:embed="rId6">
            <a:alphaModFix/>
          </a:blip>
          <a:stretch>
            <a:fillRect/>
          </a:stretch>
        </p:blipFill>
        <p:spPr>
          <a:xfrm>
            <a:off x="730522" y="2811545"/>
            <a:ext cx="6314127" cy="2790210"/>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00" name="Shape 2200"/>
        <p:cNvGrpSpPr/>
        <p:nvPr/>
      </p:nvGrpSpPr>
      <p:grpSpPr>
        <a:xfrm>
          <a:off x="0" y="0"/>
          <a:ext cx="0" cy="0"/>
          <a:chOff x="0" y="0"/>
          <a:chExt cx="0" cy="0"/>
        </a:xfrm>
      </p:grpSpPr>
      <p:sp>
        <p:nvSpPr>
          <p:cNvPr id="2201" name="Google Shape;2201;p78"/>
          <p:cNvSpPr txBox="1"/>
          <p:nvPr>
            <p:ph type="title"/>
          </p:nvPr>
        </p:nvSpPr>
        <p:spPr>
          <a:xfrm>
            <a:off x="519500" y="360708"/>
            <a:ext cx="14201100" cy="954600"/>
          </a:xfrm>
          <a:prstGeom prst="rect">
            <a:avLst/>
          </a:prstGeom>
          <a:noFill/>
          <a:ln>
            <a:noFill/>
          </a:ln>
        </p:spPr>
        <p:txBody>
          <a:bodyPr anchorCtr="0" anchor="t" bIns="152375" lIns="152375" spcFirstLastPara="1" rIns="152375" wrap="square" tIns="152375">
            <a:normAutofit/>
          </a:bodyPr>
          <a:lstStyle/>
          <a:p>
            <a:pPr indent="0" lvl="0" marL="0" rtl="0" algn="l">
              <a:lnSpc>
                <a:spcPct val="100000"/>
              </a:lnSpc>
              <a:spcBef>
                <a:spcPts val="0"/>
              </a:spcBef>
              <a:spcAft>
                <a:spcPts val="0"/>
              </a:spcAft>
              <a:buSzPts val="5200"/>
              <a:buNone/>
            </a:pPr>
            <a:r>
              <a:rPr b="1" lang="en-US"/>
              <a:t>Sokoban: ML</a:t>
            </a:r>
            <a:endParaRPr b="1"/>
          </a:p>
        </p:txBody>
      </p:sp>
      <p:sp>
        <p:nvSpPr>
          <p:cNvPr id="2202" name="Google Shape;2202;p78"/>
          <p:cNvSpPr txBox="1"/>
          <p:nvPr>
            <p:ph idx="12" type="sldNum"/>
          </p:nvPr>
        </p:nvSpPr>
        <p:spPr>
          <a:xfrm>
            <a:off x="14120763" y="7772028"/>
            <a:ext cx="914400" cy="656100"/>
          </a:xfrm>
          <a:prstGeom prst="rect">
            <a:avLst/>
          </a:prstGeom>
          <a:noFill/>
          <a:ln>
            <a:noFill/>
          </a:ln>
        </p:spPr>
        <p:txBody>
          <a:bodyPr anchorCtr="0" anchor="ctr" bIns="152375" lIns="152375" spcFirstLastPara="1" rIns="152375" wrap="square" tIns="152375">
            <a:normAutofit/>
          </a:bodyPr>
          <a:lstStyle/>
          <a:p>
            <a:pPr indent="0" lvl="0" marL="0" rtl="0" algn="r">
              <a:lnSpc>
                <a:spcPct val="100000"/>
              </a:lnSpc>
              <a:spcBef>
                <a:spcPts val="0"/>
              </a:spcBef>
              <a:spcAft>
                <a:spcPts val="0"/>
              </a:spcAft>
              <a:buSzPts val="1700"/>
              <a:buNone/>
            </a:pPr>
            <a:fld id="{00000000-1234-1234-1234-123412341234}" type="slidenum">
              <a:rPr lang="en-US"/>
              <a:t>‹#›</a:t>
            </a:fld>
            <a:endParaRPr/>
          </a:p>
        </p:txBody>
      </p:sp>
      <p:pic>
        <p:nvPicPr>
          <p:cNvPr id="2203" name="Google Shape;2203;p78" title="sokoban-ml-matched.png"/>
          <p:cNvPicPr preferRelativeResize="0"/>
          <p:nvPr/>
        </p:nvPicPr>
        <p:blipFill rotWithShape="1">
          <a:blip r:embed="rId4">
            <a:alphaModFix/>
          </a:blip>
          <a:srcRect b="0" l="0" r="0" t="0"/>
          <a:stretch/>
        </p:blipFill>
        <p:spPr>
          <a:xfrm>
            <a:off x="254000" y="1569208"/>
            <a:ext cx="7267185" cy="6475885"/>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07" name="Shape 2207"/>
        <p:cNvGrpSpPr/>
        <p:nvPr/>
      </p:nvGrpSpPr>
      <p:grpSpPr>
        <a:xfrm>
          <a:off x="0" y="0"/>
          <a:ext cx="0" cy="0"/>
          <a:chOff x="0" y="0"/>
          <a:chExt cx="0" cy="0"/>
        </a:xfrm>
      </p:grpSpPr>
      <p:sp>
        <p:nvSpPr>
          <p:cNvPr id="2208" name="Google Shape;2208;p79"/>
          <p:cNvSpPr txBox="1"/>
          <p:nvPr>
            <p:ph type="title"/>
          </p:nvPr>
        </p:nvSpPr>
        <p:spPr>
          <a:xfrm>
            <a:off x="519500" y="360708"/>
            <a:ext cx="14201100" cy="954600"/>
          </a:xfrm>
          <a:prstGeom prst="rect">
            <a:avLst/>
          </a:prstGeom>
          <a:noFill/>
          <a:ln>
            <a:noFill/>
          </a:ln>
        </p:spPr>
        <p:txBody>
          <a:bodyPr anchorCtr="0" anchor="t" bIns="152375" lIns="152375" spcFirstLastPara="1" rIns="152375" wrap="square" tIns="152375">
            <a:normAutofit/>
          </a:bodyPr>
          <a:lstStyle/>
          <a:p>
            <a:pPr indent="0" lvl="0" marL="0" rtl="0" algn="l">
              <a:lnSpc>
                <a:spcPct val="100000"/>
              </a:lnSpc>
              <a:spcBef>
                <a:spcPts val="0"/>
              </a:spcBef>
              <a:spcAft>
                <a:spcPts val="0"/>
              </a:spcAft>
              <a:buSzPts val="5200"/>
              <a:buNone/>
            </a:pPr>
            <a:r>
              <a:rPr b="1" lang="en-US"/>
              <a:t>Sokoban: ML</a:t>
            </a:r>
            <a:endParaRPr b="1"/>
          </a:p>
        </p:txBody>
      </p:sp>
      <p:sp>
        <p:nvSpPr>
          <p:cNvPr id="2209" name="Google Shape;2209;p79"/>
          <p:cNvSpPr txBox="1"/>
          <p:nvPr>
            <p:ph idx="12" type="sldNum"/>
          </p:nvPr>
        </p:nvSpPr>
        <p:spPr>
          <a:xfrm>
            <a:off x="14120763" y="7772028"/>
            <a:ext cx="914400" cy="656100"/>
          </a:xfrm>
          <a:prstGeom prst="rect">
            <a:avLst/>
          </a:prstGeom>
          <a:noFill/>
          <a:ln>
            <a:noFill/>
          </a:ln>
        </p:spPr>
        <p:txBody>
          <a:bodyPr anchorCtr="0" anchor="ctr" bIns="152375" lIns="152375" spcFirstLastPara="1" rIns="152375" wrap="square" tIns="152375">
            <a:normAutofit/>
          </a:bodyPr>
          <a:lstStyle/>
          <a:p>
            <a:pPr indent="0" lvl="0" marL="0" rtl="0" algn="r">
              <a:lnSpc>
                <a:spcPct val="100000"/>
              </a:lnSpc>
              <a:spcBef>
                <a:spcPts val="0"/>
              </a:spcBef>
              <a:spcAft>
                <a:spcPts val="0"/>
              </a:spcAft>
              <a:buSzPts val="1700"/>
              <a:buNone/>
            </a:pPr>
            <a:fld id="{00000000-1234-1234-1234-123412341234}" type="slidenum">
              <a:rPr lang="en-US"/>
              <a:t>‹#›</a:t>
            </a:fld>
            <a:endParaRPr/>
          </a:p>
        </p:txBody>
      </p:sp>
      <p:pic>
        <p:nvPicPr>
          <p:cNvPr id="2210" name="Google Shape;2210;p79" title="sokoban-ml-matched.png"/>
          <p:cNvPicPr preferRelativeResize="0"/>
          <p:nvPr/>
        </p:nvPicPr>
        <p:blipFill rotWithShape="1">
          <a:blip r:embed="rId4">
            <a:alphaModFix/>
          </a:blip>
          <a:srcRect b="0" l="0" r="0" t="0"/>
          <a:stretch/>
        </p:blipFill>
        <p:spPr>
          <a:xfrm>
            <a:off x="254000" y="1569208"/>
            <a:ext cx="7267185" cy="6475885"/>
          </a:xfrm>
          <a:prstGeom prst="rect">
            <a:avLst/>
          </a:prstGeom>
          <a:noFill/>
          <a:ln>
            <a:noFill/>
          </a:ln>
        </p:spPr>
      </p:pic>
      <p:sp>
        <p:nvSpPr>
          <p:cNvPr id="2211" name="Google Shape;2211;p79"/>
          <p:cNvSpPr txBox="1"/>
          <p:nvPr/>
        </p:nvSpPr>
        <p:spPr>
          <a:xfrm>
            <a:off x="7521167" y="1315208"/>
            <a:ext cx="5920500" cy="769500"/>
          </a:xfrm>
          <a:prstGeom prst="rect">
            <a:avLst/>
          </a:prstGeom>
          <a:noFill/>
          <a:ln>
            <a:noFill/>
          </a:ln>
        </p:spPr>
        <p:txBody>
          <a:bodyPr anchorCtr="0" anchor="t" bIns="152375" lIns="152375" spcFirstLastPara="1" rIns="152375" wrap="square" tIns="152375">
            <a:spAutoFit/>
          </a:bodyPr>
          <a:lstStyle/>
          <a:p>
            <a:pPr indent="0" lvl="0" marL="0" rtl="0" algn="l">
              <a:spcBef>
                <a:spcPts val="0"/>
              </a:spcBef>
              <a:spcAft>
                <a:spcPts val="0"/>
              </a:spcAft>
              <a:buNone/>
            </a:pPr>
            <a:r>
              <a:rPr lang="en-US" sz="3000">
                <a:solidFill>
                  <a:schemeClr val="dk1"/>
                </a:solidFill>
              </a:rPr>
              <a:t>Улучшим SeeA*!</a:t>
            </a:r>
            <a:endParaRPr sz="3000">
              <a:solidFill>
                <a:schemeClr val="dk1"/>
              </a:solidFill>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15" name="Shape 2215"/>
        <p:cNvGrpSpPr/>
        <p:nvPr/>
      </p:nvGrpSpPr>
      <p:grpSpPr>
        <a:xfrm>
          <a:off x="0" y="0"/>
          <a:ext cx="0" cy="0"/>
          <a:chOff x="0" y="0"/>
          <a:chExt cx="0" cy="0"/>
        </a:xfrm>
      </p:grpSpPr>
      <p:sp>
        <p:nvSpPr>
          <p:cNvPr id="2216" name="Google Shape;2216;p80"/>
          <p:cNvSpPr txBox="1"/>
          <p:nvPr>
            <p:ph type="title"/>
          </p:nvPr>
        </p:nvSpPr>
        <p:spPr>
          <a:xfrm>
            <a:off x="519500" y="360708"/>
            <a:ext cx="14201100" cy="954600"/>
          </a:xfrm>
          <a:prstGeom prst="rect">
            <a:avLst/>
          </a:prstGeom>
          <a:noFill/>
          <a:ln>
            <a:noFill/>
          </a:ln>
        </p:spPr>
        <p:txBody>
          <a:bodyPr anchorCtr="0" anchor="t" bIns="152375" lIns="152375" spcFirstLastPara="1" rIns="152375" wrap="square" tIns="152375">
            <a:normAutofit/>
          </a:bodyPr>
          <a:lstStyle/>
          <a:p>
            <a:pPr indent="0" lvl="0" marL="0" rtl="0" algn="l">
              <a:lnSpc>
                <a:spcPct val="100000"/>
              </a:lnSpc>
              <a:spcBef>
                <a:spcPts val="0"/>
              </a:spcBef>
              <a:spcAft>
                <a:spcPts val="0"/>
              </a:spcAft>
              <a:buSzPts val="5200"/>
              <a:buNone/>
            </a:pPr>
            <a:r>
              <a:rPr b="1" lang="en-US"/>
              <a:t>Sokoban: ML</a:t>
            </a:r>
            <a:endParaRPr b="1"/>
          </a:p>
        </p:txBody>
      </p:sp>
      <p:sp>
        <p:nvSpPr>
          <p:cNvPr id="2217" name="Google Shape;2217;p80"/>
          <p:cNvSpPr txBox="1"/>
          <p:nvPr>
            <p:ph idx="12" type="sldNum"/>
          </p:nvPr>
        </p:nvSpPr>
        <p:spPr>
          <a:xfrm>
            <a:off x="14120763" y="7772028"/>
            <a:ext cx="914400" cy="656100"/>
          </a:xfrm>
          <a:prstGeom prst="rect">
            <a:avLst/>
          </a:prstGeom>
          <a:noFill/>
          <a:ln>
            <a:noFill/>
          </a:ln>
        </p:spPr>
        <p:txBody>
          <a:bodyPr anchorCtr="0" anchor="ctr" bIns="152375" lIns="152375" spcFirstLastPara="1" rIns="152375" wrap="square" tIns="152375">
            <a:normAutofit/>
          </a:bodyPr>
          <a:lstStyle/>
          <a:p>
            <a:pPr indent="0" lvl="0" marL="0" rtl="0" algn="r">
              <a:lnSpc>
                <a:spcPct val="100000"/>
              </a:lnSpc>
              <a:spcBef>
                <a:spcPts val="0"/>
              </a:spcBef>
              <a:spcAft>
                <a:spcPts val="0"/>
              </a:spcAft>
              <a:buSzPts val="1700"/>
              <a:buNone/>
            </a:pPr>
            <a:fld id="{00000000-1234-1234-1234-123412341234}" type="slidenum">
              <a:rPr lang="en-US"/>
              <a:t>‹#›</a:t>
            </a:fld>
            <a:endParaRPr/>
          </a:p>
        </p:txBody>
      </p:sp>
      <p:pic>
        <p:nvPicPr>
          <p:cNvPr id="2218" name="Google Shape;2218;p80" title="sokoban-ml-matched.png"/>
          <p:cNvPicPr preferRelativeResize="0"/>
          <p:nvPr/>
        </p:nvPicPr>
        <p:blipFill rotWithShape="1">
          <a:blip r:embed="rId4">
            <a:alphaModFix/>
          </a:blip>
          <a:srcRect b="0" l="0" r="0" t="0"/>
          <a:stretch/>
        </p:blipFill>
        <p:spPr>
          <a:xfrm>
            <a:off x="254000" y="1569208"/>
            <a:ext cx="7267185" cy="6475885"/>
          </a:xfrm>
          <a:prstGeom prst="rect">
            <a:avLst/>
          </a:prstGeom>
          <a:noFill/>
          <a:ln>
            <a:noFill/>
          </a:ln>
        </p:spPr>
      </p:pic>
      <p:sp>
        <p:nvSpPr>
          <p:cNvPr id="2219" name="Google Shape;2219;p80"/>
          <p:cNvSpPr txBox="1"/>
          <p:nvPr/>
        </p:nvSpPr>
        <p:spPr>
          <a:xfrm>
            <a:off x="7521167" y="1315208"/>
            <a:ext cx="5920500" cy="769500"/>
          </a:xfrm>
          <a:prstGeom prst="rect">
            <a:avLst/>
          </a:prstGeom>
          <a:noFill/>
          <a:ln>
            <a:noFill/>
          </a:ln>
        </p:spPr>
        <p:txBody>
          <a:bodyPr anchorCtr="0" anchor="t" bIns="152375" lIns="152375" spcFirstLastPara="1" rIns="152375" wrap="square" tIns="152375">
            <a:spAutoFit/>
          </a:bodyPr>
          <a:lstStyle/>
          <a:p>
            <a:pPr indent="0" lvl="0" marL="0" rtl="0" algn="l">
              <a:spcBef>
                <a:spcPts val="0"/>
              </a:spcBef>
              <a:spcAft>
                <a:spcPts val="0"/>
              </a:spcAft>
              <a:buNone/>
            </a:pPr>
            <a:r>
              <a:rPr lang="en-US" sz="3000">
                <a:solidFill>
                  <a:schemeClr val="dk1"/>
                </a:solidFill>
              </a:rPr>
              <a:t>Улучшим SeeA*!</a:t>
            </a:r>
            <a:endParaRPr sz="3000">
              <a:solidFill>
                <a:schemeClr val="dk1"/>
              </a:solidFill>
            </a:endParaRPr>
          </a:p>
        </p:txBody>
      </p:sp>
      <p:sp>
        <p:nvSpPr>
          <p:cNvPr id="2220" name="Google Shape;2220;p80"/>
          <p:cNvSpPr txBox="1"/>
          <p:nvPr/>
        </p:nvSpPr>
        <p:spPr>
          <a:xfrm>
            <a:off x="7620000" y="2084708"/>
            <a:ext cx="5920500" cy="646500"/>
          </a:xfrm>
          <a:prstGeom prst="rect">
            <a:avLst/>
          </a:prstGeom>
          <a:noFill/>
          <a:ln>
            <a:noFill/>
          </a:ln>
        </p:spPr>
        <p:txBody>
          <a:bodyPr anchorCtr="0" anchor="t" bIns="152375" lIns="152375" spcFirstLastPara="1" rIns="152375" wrap="square" tIns="152375">
            <a:spAutoFit/>
          </a:bodyPr>
          <a:lstStyle/>
          <a:p>
            <a:pPr indent="-368300" lvl="0" marL="444500" rtl="0" algn="l">
              <a:spcBef>
                <a:spcPts val="0"/>
              </a:spcBef>
              <a:spcAft>
                <a:spcPts val="0"/>
              </a:spcAft>
              <a:buClr>
                <a:schemeClr val="dk1"/>
              </a:buClr>
              <a:buSzPts val="2200"/>
              <a:buChar char="●"/>
            </a:pPr>
            <a:r>
              <a:rPr lang="en-US" sz="2200">
                <a:solidFill>
                  <a:schemeClr val="dk1"/>
                </a:solidFill>
              </a:rPr>
              <a:t>Результаты не воспроизводятся</a:t>
            </a:r>
            <a:endParaRPr sz="2200">
              <a:solidFill>
                <a:schemeClr val="dk1"/>
              </a:solidFill>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24" name="Shape 2224"/>
        <p:cNvGrpSpPr/>
        <p:nvPr/>
      </p:nvGrpSpPr>
      <p:grpSpPr>
        <a:xfrm>
          <a:off x="0" y="0"/>
          <a:ext cx="0" cy="0"/>
          <a:chOff x="0" y="0"/>
          <a:chExt cx="0" cy="0"/>
        </a:xfrm>
      </p:grpSpPr>
      <p:sp>
        <p:nvSpPr>
          <p:cNvPr id="2225" name="Google Shape;2225;p81"/>
          <p:cNvSpPr txBox="1"/>
          <p:nvPr>
            <p:ph type="title"/>
          </p:nvPr>
        </p:nvSpPr>
        <p:spPr>
          <a:xfrm>
            <a:off x="519500" y="360708"/>
            <a:ext cx="14201100" cy="954600"/>
          </a:xfrm>
          <a:prstGeom prst="rect">
            <a:avLst/>
          </a:prstGeom>
          <a:noFill/>
          <a:ln>
            <a:noFill/>
          </a:ln>
        </p:spPr>
        <p:txBody>
          <a:bodyPr anchorCtr="0" anchor="t" bIns="152375" lIns="152375" spcFirstLastPara="1" rIns="152375" wrap="square" tIns="152375">
            <a:normAutofit/>
          </a:bodyPr>
          <a:lstStyle/>
          <a:p>
            <a:pPr indent="0" lvl="0" marL="0" rtl="0" algn="l">
              <a:lnSpc>
                <a:spcPct val="100000"/>
              </a:lnSpc>
              <a:spcBef>
                <a:spcPts val="0"/>
              </a:spcBef>
              <a:spcAft>
                <a:spcPts val="0"/>
              </a:spcAft>
              <a:buSzPts val="5200"/>
              <a:buNone/>
            </a:pPr>
            <a:r>
              <a:rPr b="1" lang="en-US"/>
              <a:t>Sokoban: ML</a:t>
            </a:r>
            <a:endParaRPr b="1"/>
          </a:p>
        </p:txBody>
      </p:sp>
      <p:sp>
        <p:nvSpPr>
          <p:cNvPr id="2226" name="Google Shape;2226;p81"/>
          <p:cNvSpPr txBox="1"/>
          <p:nvPr>
            <p:ph idx="12" type="sldNum"/>
          </p:nvPr>
        </p:nvSpPr>
        <p:spPr>
          <a:xfrm>
            <a:off x="14120763" y="7772028"/>
            <a:ext cx="914400" cy="656100"/>
          </a:xfrm>
          <a:prstGeom prst="rect">
            <a:avLst/>
          </a:prstGeom>
          <a:noFill/>
          <a:ln>
            <a:noFill/>
          </a:ln>
        </p:spPr>
        <p:txBody>
          <a:bodyPr anchorCtr="0" anchor="ctr" bIns="152375" lIns="152375" spcFirstLastPara="1" rIns="152375" wrap="square" tIns="152375">
            <a:normAutofit/>
          </a:bodyPr>
          <a:lstStyle/>
          <a:p>
            <a:pPr indent="0" lvl="0" marL="0" rtl="0" algn="r">
              <a:lnSpc>
                <a:spcPct val="100000"/>
              </a:lnSpc>
              <a:spcBef>
                <a:spcPts val="0"/>
              </a:spcBef>
              <a:spcAft>
                <a:spcPts val="0"/>
              </a:spcAft>
              <a:buSzPts val="1700"/>
              <a:buNone/>
            </a:pPr>
            <a:fld id="{00000000-1234-1234-1234-123412341234}" type="slidenum">
              <a:rPr lang="en-US"/>
              <a:t>‹#›</a:t>
            </a:fld>
            <a:endParaRPr/>
          </a:p>
        </p:txBody>
      </p:sp>
      <p:pic>
        <p:nvPicPr>
          <p:cNvPr id="2227" name="Google Shape;2227;p81" title="sokoban-ml-matched.png"/>
          <p:cNvPicPr preferRelativeResize="0"/>
          <p:nvPr/>
        </p:nvPicPr>
        <p:blipFill rotWithShape="1">
          <a:blip r:embed="rId4">
            <a:alphaModFix/>
          </a:blip>
          <a:srcRect b="0" l="0" r="0" t="0"/>
          <a:stretch/>
        </p:blipFill>
        <p:spPr>
          <a:xfrm>
            <a:off x="254000" y="1569208"/>
            <a:ext cx="7267185" cy="6475885"/>
          </a:xfrm>
          <a:prstGeom prst="rect">
            <a:avLst/>
          </a:prstGeom>
          <a:noFill/>
          <a:ln>
            <a:noFill/>
          </a:ln>
        </p:spPr>
      </p:pic>
      <p:sp>
        <p:nvSpPr>
          <p:cNvPr id="2228" name="Google Shape;2228;p81"/>
          <p:cNvSpPr txBox="1"/>
          <p:nvPr/>
        </p:nvSpPr>
        <p:spPr>
          <a:xfrm>
            <a:off x="7521167" y="1315208"/>
            <a:ext cx="5920500" cy="769500"/>
          </a:xfrm>
          <a:prstGeom prst="rect">
            <a:avLst/>
          </a:prstGeom>
          <a:noFill/>
          <a:ln>
            <a:noFill/>
          </a:ln>
        </p:spPr>
        <p:txBody>
          <a:bodyPr anchorCtr="0" anchor="t" bIns="152375" lIns="152375" spcFirstLastPara="1" rIns="152375" wrap="square" tIns="152375">
            <a:spAutoFit/>
          </a:bodyPr>
          <a:lstStyle/>
          <a:p>
            <a:pPr indent="0" lvl="0" marL="0" rtl="0" algn="l">
              <a:spcBef>
                <a:spcPts val="0"/>
              </a:spcBef>
              <a:spcAft>
                <a:spcPts val="0"/>
              </a:spcAft>
              <a:buNone/>
            </a:pPr>
            <a:r>
              <a:rPr lang="en-US" sz="3000">
                <a:solidFill>
                  <a:schemeClr val="dk1"/>
                </a:solidFill>
              </a:rPr>
              <a:t>Улучшим SeeA*!</a:t>
            </a:r>
            <a:endParaRPr sz="3000">
              <a:solidFill>
                <a:schemeClr val="dk1"/>
              </a:solidFill>
            </a:endParaRPr>
          </a:p>
        </p:txBody>
      </p:sp>
      <p:sp>
        <p:nvSpPr>
          <p:cNvPr id="2229" name="Google Shape;2229;p81"/>
          <p:cNvSpPr txBox="1"/>
          <p:nvPr/>
        </p:nvSpPr>
        <p:spPr>
          <a:xfrm>
            <a:off x="7620000" y="2084708"/>
            <a:ext cx="5920500" cy="985200"/>
          </a:xfrm>
          <a:prstGeom prst="rect">
            <a:avLst/>
          </a:prstGeom>
          <a:noFill/>
          <a:ln>
            <a:noFill/>
          </a:ln>
        </p:spPr>
        <p:txBody>
          <a:bodyPr anchorCtr="0" anchor="t" bIns="152375" lIns="152375" spcFirstLastPara="1" rIns="152375" wrap="square" tIns="152375">
            <a:spAutoFit/>
          </a:bodyPr>
          <a:lstStyle/>
          <a:p>
            <a:pPr indent="-368300" lvl="0" marL="444500" rtl="0" algn="l">
              <a:spcBef>
                <a:spcPts val="0"/>
              </a:spcBef>
              <a:spcAft>
                <a:spcPts val="0"/>
              </a:spcAft>
              <a:buClr>
                <a:schemeClr val="dk1"/>
              </a:buClr>
              <a:buSzPts val="2200"/>
              <a:buChar char="●"/>
            </a:pPr>
            <a:r>
              <a:rPr lang="en-US" sz="2200">
                <a:solidFill>
                  <a:schemeClr val="dk1"/>
                </a:solidFill>
              </a:rPr>
              <a:t>Результаты не воспроизводятся</a:t>
            </a:r>
            <a:endParaRPr sz="2200">
              <a:solidFill>
                <a:schemeClr val="dk1"/>
              </a:solidFill>
            </a:endParaRPr>
          </a:p>
          <a:p>
            <a:pPr indent="-368300" lvl="0" marL="444500" rtl="0" algn="l">
              <a:spcBef>
                <a:spcPts val="0"/>
              </a:spcBef>
              <a:spcAft>
                <a:spcPts val="0"/>
              </a:spcAft>
              <a:buClr>
                <a:schemeClr val="dk2"/>
              </a:buClr>
              <a:buSzPts val="2200"/>
              <a:buChar char="●"/>
            </a:pPr>
            <a:r>
              <a:rPr lang="en-US" sz="2200">
                <a:solidFill>
                  <a:schemeClr val="dk2"/>
                </a:solidFill>
              </a:rPr>
              <a:t>Мы такого не боимся. Чо там с кодом?</a:t>
            </a:r>
            <a:endParaRPr sz="2200">
              <a:solidFill>
                <a:schemeClr val="dk1"/>
              </a:solidFill>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33" name="Shape 2233"/>
        <p:cNvGrpSpPr/>
        <p:nvPr/>
      </p:nvGrpSpPr>
      <p:grpSpPr>
        <a:xfrm>
          <a:off x="0" y="0"/>
          <a:ext cx="0" cy="0"/>
          <a:chOff x="0" y="0"/>
          <a:chExt cx="0" cy="0"/>
        </a:xfrm>
      </p:grpSpPr>
      <p:sp>
        <p:nvSpPr>
          <p:cNvPr id="2234" name="Google Shape;2234;p82"/>
          <p:cNvSpPr txBox="1"/>
          <p:nvPr>
            <p:ph type="title"/>
          </p:nvPr>
        </p:nvSpPr>
        <p:spPr>
          <a:xfrm>
            <a:off x="519500" y="360708"/>
            <a:ext cx="14201100" cy="954600"/>
          </a:xfrm>
          <a:prstGeom prst="rect">
            <a:avLst/>
          </a:prstGeom>
          <a:noFill/>
          <a:ln>
            <a:noFill/>
          </a:ln>
        </p:spPr>
        <p:txBody>
          <a:bodyPr anchorCtr="0" anchor="t" bIns="152375" lIns="152375" spcFirstLastPara="1" rIns="152375" wrap="square" tIns="152375">
            <a:normAutofit/>
          </a:bodyPr>
          <a:lstStyle/>
          <a:p>
            <a:pPr indent="0" lvl="0" marL="0" rtl="0" algn="l">
              <a:lnSpc>
                <a:spcPct val="100000"/>
              </a:lnSpc>
              <a:spcBef>
                <a:spcPts val="0"/>
              </a:spcBef>
              <a:spcAft>
                <a:spcPts val="0"/>
              </a:spcAft>
              <a:buSzPts val="5200"/>
              <a:buNone/>
            </a:pPr>
            <a:r>
              <a:rPr b="1" lang="en-US"/>
              <a:t>Sokoban: ML</a:t>
            </a:r>
            <a:endParaRPr b="1"/>
          </a:p>
        </p:txBody>
      </p:sp>
      <p:sp>
        <p:nvSpPr>
          <p:cNvPr id="2235" name="Google Shape;2235;p82"/>
          <p:cNvSpPr txBox="1"/>
          <p:nvPr>
            <p:ph idx="12" type="sldNum"/>
          </p:nvPr>
        </p:nvSpPr>
        <p:spPr>
          <a:xfrm>
            <a:off x="14120763" y="7772028"/>
            <a:ext cx="914400" cy="656100"/>
          </a:xfrm>
          <a:prstGeom prst="rect">
            <a:avLst/>
          </a:prstGeom>
          <a:noFill/>
          <a:ln>
            <a:noFill/>
          </a:ln>
        </p:spPr>
        <p:txBody>
          <a:bodyPr anchorCtr="0" anchor="ctr" bIns="152375" lIns="152375" spcFirstLastPara="1" rIns="152375" wrap="square" tIns="152375">
            <a:normAutofit/>
          </a:bodyPr>
          <a:lstStyle/>
          <a:p>
            <a:pPr indent="0" lvl="0" marL="0" rtl="0" algn="r">
              <a:lnSpc>
                <a:spcPct val="100000"/>
              </a:lnSpc>
              <a:spcBef>
                <a:spcPts val="0"/>
              </a:spcBef>
              <a:spcAft>
                <a:spcPts val="0"/>
              </a:spcAft>
              <a:buSzPts val="1700"/>
              <a:buNone/>
            </a:pPr>
            <a:fld id="{00000000-1234-1234-1234-123412341234}" type="slidenum">
              <a:rPr lang="en-US"/>
              <a:t>‹#›</a:t>
            </a:fld>
            <a:endParaRPr/>
          </a:p>
        </p:txBody>
      </p:sp>
      <p:pic>
        <p:nvPicPr>
          <p:cNvPr id="2236" name="Google Shape;2236;p82" title="sokoban-ml-matched.png"/>
          <p:cNvPicPr preferRelativeResize="0"/>
          <p:nvPr/>
        </p:nvPicPr>
        <p:blipFill rotWithShape="1">
          <a:blip r:embed="rId4">
            <a:alphaModFix/>
          </a:blip>
          <a:srcRect b="0" l="0" r="0" t="0"/>
          <a:stretch/>
        </p:blipFill>
        <p:spPr>
          <a:xfrm>
            <a:off x="254000" y="1569208"/>
            <a:ext cx="7267185" cy="6475885"/>
          </a:xfrm>
          <a:prstGeom prst="rect">
            <a:avLst/>
          </a:prstGeom>
          <a:noFill/>
          <a:ln>
            <a:noFill/>
          </a:ln>
        </p:spPr>
      </p:pic>
      <p:sp>
        <p:nvSpPr>
          <p:cNvPr id="2237" name="Google Shape;2237;p82"/>
          <p:cNvSpPr txBox="1"/>
          <p:nvPr/>
        </p:nvSpPr>
        <p:spPr>
          <a:xfrm>
            <a:off x="7521167" y="1315208"/>
            <a:ext cx="5920500" cy="769500"/>
          </a:xfrm>
          <a:prstGeom prst="rect">
            <a:avLst/>
          </a:prstGeom>
          <a:noFill/>
          <a:ln>
            <a:noFill/>
          </a:ln>
        </p:spPr>
        <p:txBody>
          <a:bodyPr anchorCtr="0" anchor="t" bIns="152375" lIns="152375" spcFirstLastPara="1" rIns="152375" wrap="square" tIns="152375">
            <a:spAutoFit/>
          </a:bodyPr>
          <a:lstStyle/>
          <a:p>
            <a:pPr indent="0" lvl="0" marL="0" rtl="0" algn="l">
              <a:spcBef>
                <a:spcPts val="0"/>
              </a:spcBef>
              <a:spcAft>
                <a:spcPts val="0"/>
              </a:spcAft>
              <a:buNone/>
            </a:pPr>
            <a:r>
              <a:rPr lang="en-US" sz="3000">
                <a:solidFill>
                  <a:schemeClr val="dk1"/>
                </a:solidFill>
              </a:rPr>
              <a:t>Улучшим SeeA*!</a:t>
            </a:r>
            <a:endParaRPr sz="3000">
              <a:solidFill>
                <a:schemeClr val="dk1"/>
              </a:solidFill>
            </a:endParaRPr>
          </a:p>
        </p:txBody>
      </p:sp>
      <p:sp>
        <p:nvSpPr>
          <p:cNvPr id="2238" name="Google Shape;2238;p82"/>
          <p:cNvSpPr txBox="1"/>
          <p:nvPr/>
        </p:nvSpPr>
        <p:spPr>
          <a:xfrm>
            <a:off x="7620000" y="2084708"/>
            <a:ext cx="5920500" cy="1323600"/>
          </a:xfrm>
          <a:prstGeom prst="rect">
            <a:avLst/>
          </a:prstGeom>
          <a:noFill/>
          <a:ln>
            <a:noFill/>
          </a:ln>
        </p:spPr>
        <p:txBody>
          <a:bodyPr anchorCtr="0" anchor="t" bIns="152375" lIns="152375" spcFirstLastPara="1" rIns="152375" wrap="square" tIns="152375">
            <a:spAutoFit/>
          </a:bodyPr>
          <a:lstStyle/>
          <a:p>
            <a:pPr indent="-368300" lvl="0" marL="444500" rtl="0" algn="l">
              <a:spcBef>
                <a:spcPts val="0"/>
              </a:spcBef>
              <a:spcAft>
                <a:spcPts val="0"/>
              </a:spcAft>
              <a:buClr>
                <a:schemeClr val="dk1"/>
              </a:buClr>
              <a:buSzPts val="2200"/>
              <a:buChar char="●"/>
            </a:pPr>
            <a:r>
              <a:rPr lang="en-US" sz="2200">
                <a:solidFill>
                  <a:schemeClr val="dk1"/>
                </a:solidFill>
              </a:rPr>
              <a:t>Результаты не воспроизводятся</a:t>
            </a:r>
            <a:endParaRPr sz="2200">
              <a:solidFill>
                <a:schemeClr val="dk1"/>
              </a:solidFill>
            </a:endParaRPr>
          </a:p>
          <a:p>
            <a:pPr indent="-368300" lvl="0" marL="444500" rtl="0" algn="l">
              <a:spcBef>
                <a:spcPts val="0"/>
              </a:spcBef>
              <a:spcAft>
                <a:spcPts val="0"/>
              </a:spcAft>
              <a:buClr>
                <a:schemeClr val="dk2"/>
              </a:buClr>
              <a:buSzPts val="2200"/>
              <a:buChar char="●"/>
            </a:pPr>
            <a:r>
              <a:rPr lang="en-US" sz="2200">
                <a:solidFill>
                  <a:schemeClr val="dk2"/>
                </a:solidFill>
              </a:rPr>
              <a:t>Мы такого не боимся. Чо там с кодом?</a:t>
            </a:r>
            <a:endParaRPr sz="2200">
              <a:solidFill>
                <a:schemeClr val="dk2"/>
              </a:solidFill>
            </a:endParaRPr>
          </a:p>
          <a:p>
            <a:pPr indent="-368300" lvl="0" marL="444500" rtl="0" algn="l">
              <a:spcBef>
                <a:spcPts val="0"/>
              </a:spcBef>
              <a:spcAft>
                <a:spcPts val="0"/>
              </a:spcAft>
              <a:buClr>
                <a:schemeClr val="dk1"/>
              </a:buClr>
              <a:buSzPts val="2200"/>
              <a:buChar char="●"/>
            </a:pPr>
            <a:r>
              <a:t/>
            </a:r>
            <a:endParaRPr sz="2200">
              <a:solidFill>
                <a:schemeClr val="dk1"/>
              </a:solidFill>
            </a:endParaRPr>
          </a:p>
        </p:txBody>
      </p:sp>
      <p:pic>
        <p:nvPicPr>
          <p:cNvPr id="2239" name="Google Shape;2239;p82"/>
          <p:cNvPicPr preferRelativeResize="0"/>
          <p:nvPr/>
        </p:nvPicPr>
        <p:blipFill>
          <a:blip r:embed="rId5">
            <a:alphaModFix/>
          </a:blip>
          <a:stretch>
            <a:fillRect/>
          </a:stretch>
        </p:blipFill>
        <p:spPr>
          <a:xfrm>
            <a:off x="8157917" y="2962917"/>
            <a:ext cx="4954194" cy="1308500"/>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43" name="Shape 2243"/>
        <p:cNvGrpSpPr/>
        <p:nvPr/>
      </p:nvGrpSpPr>
      <p:grpSpPr>
        <a:xfrm>
          <a:off x="0" y="0"/>
          <a:ext cx="0" cy="0"/>
          <a:chOff x="0" y="0"/>
          <a:chExt cx="0" cy="0"/>
        </a:xfrm>
      </p:grpSpPr>
      <p:sp>
        <p:nvSpPr>
          <p:cNvPr id="2244" name="Google Shape;2244;p83"/>
          <p:cNvSpPr txBox="1"/>
          <p:nvPr>
            <p:ph type="title"/>
          </p:nvPr>
        </p:nvSpPr>
        <p:spPr>
          <a:xfrm>
            <a:off x="519500" y="360708"/>
            <a:ext cx="14201100" cy="954600"/>
          </a:xfrm>
          <a:prstGeom prst="rect">
            <a:avLst/>
          </a:prstGeom>
          <a:noFill/>
          <a:ln>
            <a:noFill/>
          </a:ln>
        </p:spPr>
        <p:txBody>
          <a:bodyPr anchorCtr="0" anchor="t" bIns="152375" lIns="152375" spcFirstLastPara="1" rIns="152375" wrap="square" tIns="152375">
            <a:normAutofit/>
          </a:bodyPr>
          <a:lstStyle/>
          <a:p>
            <a:pPr indent="0" lvl="0" marL="0" rtl="0" algn="l">
              <a:lnSpc>
                <a:spcPct val="100000"/>
              </a:lnSpc>
              <a:spcBef>
                <a:spcPts val="0"/>
              </a:spcBef>
              <a:spcAft>
                <a:spcPts val="0"/>
              </a:spcAft>
              <a:buSzPts val="5200"/>
              <a:buNone/>
            </a:pPr>
            <a:r>
              <a:rPr b="1" lang="en-US"/>
              <a:t>Sokoban: ML</a:t>
            </a:r>
            <a:endParaRPr b="1"/>
          </a:p>
        </p:txBody>
      </p:sp>
      <p:sp>
        <p:nvSpPr>
          <p:cNvPr id="2245" name="Google Shape;2245;p83"/>
          <p:cNvSpPr txBox="1"/>
          <p:nvPr>
            <p:ph idx="12" type="sldNum"/>
          </p:nvPr>
        </p:nvSpPr>
        <p:spPr>
          <a:xfrm>
            <a:off x="14120763" y="7772028"/>
            <a:ext cx="914400" cy="656100"/>
          </a:xfrm>
          <a:prstGeom prst="rect">
            <a:avLst/>
          </a:prstGeom>
          <a:noFill/>
          <a:ln>
            <a:noFill/>
          </a:ln>
        </p:spPr>
        <p:txBody>
          <a:bodyPr anchorCtr="0" anchor="ctr" bIns="152375" lIns="152375" spcFirstLastPara="1" rIns="152375" wrap="square" tIns="152375">
            <a:normAutofit/>
          </a:bodyPr>
          <a:lstStyle/>
          <a:p>
            <a:pPr indent="0" lvl="0" marL="0" rtl="0" algn="r">
              <a:lnSpc>
                <a:spcPct val="100000"/>
              </a:lnSpc>
              <a:spcBef>
                <a:spcPts val="0"/>
              </a:spcBef>
              <a:spcAft>
                <a:spcPts val="0"/>
              </a:spcAft>
              <a:buSzPts val="1700"/>
              <a:buNone/>
            </a:pPr>
            <a:fld id="{00000000-1234-1234-1234-123412341234}" type="slidenum">
              <a:rPr lang="en-US"/>
              <a:t>‹#›</a:t>
            </a:fld>
            <a:endParaRPr/>
          </a:p>
        </p:txBody>
      </p:sp>
      <p:pic>
        <p:nvPicPr>
          <p:cNvPr id="2246" name="Google Shape;2246;p83" title="sokoban-ml-matched.png"/>
          <p:cNvPicPr preferRelativeResize="0"/>
          <p:nvPr/>
        </p:nvPicPr>
        <p:blipFill rotWithShape="1">
          <a:blip r:embed="rId4">
            <a:alphaModFix/>
          </a:blip>
          <a:srcRect b="0" l="0" r="0" t="0"/>
          <a:stretch/>
        </p:blipFill>
        <p:spPr>
          <a:xfrm>
            <a:off x="254000" y="1569208"/>
            <a:ext cx="7267185" cy="6475885"/>
          </a:xfrm>
          <a:prstGeom prst="rect">
            <a:avLst/>
          </a:prstGeom>
          <a:noFill/>
          <a:ln>
            <a:noFill/>
          </a:ln>
        </p:spPr>
      </p:pic>
      <p:sp>
        <p:nvSpPr>
          <p:cNvPr id="2247" name="Google Shape;2247;p83"/>
          <p:cNvSpPr txBox="1"/>
          <p:nvPr/>
        </p:nvSpPr>
        <p:spPr>
          <a:xfrm>
            <a:off x="7521167" y="1315208"/>
            <a:ext cx="5920500" cy="769500"/>
          </a:xfrm>
          <a:prstGeom prst="rect">
            <a:avLst/>
          </a:prstGeom>
          <a:noFill/>
          <a:ln>
            <a:noFill/>
          </a:ln>
        </p:spPr>
        <p:txBody>
          <a:bodyPr anchorCtr="0" anchor="t" bIns="152375" lIns="152375" spcFirstLastPara="1" rIns="152375" wrap="square" tIns="152375">
            <a:spAutoFit/>
          </a:bodyPr>
          <a:lstStyle/>
          <a:p>
            <a:pPr indent="0" lvl="0" marL="0" rtl="0" algn="l">
              <a:spcBef>
                <a:spcPts val="0"/>
              </a:spcBef>
              <a:spcAft>
                <a:spcPts val="0"/>
              </a:spcAft>
              <a:buNone/>
            </a:pPr>
            <a:r>
              <a:rPr lang="en-US" sz="3000">
                <a:solidFill>
                  <a:schemeClr val="dk1"/>
                </a:solidFill>
              </a:rPr>
              <a:t>Улучшим SeeA*!</a:t>
            </a:r>
            <a:endParaRPr sz="3000">
              <a:solidFill>
                <a:schemeClr val="dk1"/>
              </a:solidFill>
            </a:endParaRPr>
          </a:p>
        </p:txBody>
      </p:sp>
      <p:sp>
        <p:nvSpPr>
          <p:cNvPr id="2248" name="Google Shape;2248;p83"/>
          <p:cNvSpPr txBox="1"/>
          <p:nvPr/>
        </p:nvSpPr>
        <p:spPr>
          <a:xfrm>
            <a:off x="7620000" y="2084708"/>
            <a:ext cx="5920500" cy="1323600"/>
          </a:xfrm>
          <a:prstGeom prst="rect">
            <a:avLst/>
          </a:prstGeom>
          <a:noFill/>
          <a:ln>
            <a:noFill/>
          </a:ln>
        </p:spPr>
        <p:txBody>
          <a:bodyPr anchorCtr="0" anchor="t" bIns="152375" lIns="152375" spcFirstLastPara="1" rIns="152375" wrap="square" tIns="152375">
            <a:spAutoFit/>
          </a:bodyPr>
          <a:lstStyle/>
          <a:p>
            <a:pPr indent="-368300" lvl="0" marL="444500" rtl="0" algn="l">
              <a:spcBef>
                <a:spcPts val="0"/>
              </a:spcBef>
              <a:spcAft>
                <a:spcPts val="0"/>
              </a:spcAft>
              <a:buClr>
                <a:schemeClr val="dk1"/>
              </a:buClr>
              <a:buSzPts val="2200"/>
              <a:buChar char="●"/>
            </a:pPr>
            <a:r>
              <a:rPr lang="en-US" sz="2200">
                <a:solidFill>
                  <a:schemeClr val="dk1"/>
                </a:solidFill>
              </a:rPr>
              <a:t>Результаты не воспроизводятся</a:t>
            </a:r>
            <a:endParaRPr sz="2200">
              <a:solidFill>
                <a:schemeClr val="dk1"/>
              </a:solidFill>
            </a:endParaRPr>
          </a:p>
          <a:p>
            <a:pPr indent="-368300" lvl="0" marL="444500" rtl="0" algn="l">
              <a:spcBef>
                <a:spcPts val="0"/>
              </a:spcBef>
              <a:spcAft>
                <a:spcPts val="0"/>
              </a:spcAft>
              <a:buClr>
                <a:schemeClr val="dk2"/>
              </a:buClr>
              <a:buSzPts val="2200"/>
              <a:buChar char="●"/>
            </a:pPr>
            <a:r>
              <a:rPr lang="en-US" sz="2200">
                <a:solidFill>
                  <a:schemeClr val="dk2"/>
                </a:solidFill>
              </a:rPr>
              <a:t>Мы такого не боимся. Чо там с кодом?</a:t>
            </a:r>
            <a:endParaRPr sz="2200">
              <a:solidFill>
                <a:schemeClr val="dk2"/>
              </a:solidFill>
            </a:endParaRPr>
          </a:p>
          <a:p>
            <a:pPr indent="-368300" lvl="0" marL="444500" rtl="0" algn="l">
              <a:spcBef>
                <a:spcPts val="0"/>
              </a:spcBef>
              <a:spcAft>
                <a:spcPts val="0"/>
              </a:spcAft>
              <a:buClr>
                <a:schemeClr val="dk1"/>
              </a:buClr>
              <a:buSzPts val="2200"/>
              <a:buChar char="●"/>
            </a:pPr>
            <a:r>
              <a:t/>
            </a:r>
            <a:endParaRPr sz="2200">
              <a:solidFill>
                <a:schemeClr val="dk1"/>
              </a:solidFill>
            </a:endParaRPr>
          </a:p>
        </p:txBody>
      </p:sp>
      <p:pic>
        <p:nvPicPr>
          <p:cNvPr id="2249" name="Google Shape;2249;p83"/>
          <p:cNvPicPr preferRelativeResize="0"/>
          <p:nvPr/>
        </p:nvPicPr>
        <p:blipFill>
          <a:blip r:embed="rId5">
            <a:alphaModFix/>
          </a:blip>
          <a:stretch>
            <a:fillRect/>
          </a:stretch>
        </p:blipFill>
        <p:spPr>
          <a:xfrm>
            <a:off x="8157917" y="2962917"/>
            <a:ext cx="4954194" cy="1308500"/>
          </a:xfrm>
          <a:prstGeom prst="rect">
            <a:avLst/>
          </a:prstGeom>
          <a:noFill/>
          <a:ln>
            <a:noFill/>
          </a:ln>
        </p:spPr>
      </p:pic>
      <p:sp>
        <p:nvSpPr>
          <p:cNvPr id="2250" name="Google Shape;2250;p83"/>
          <p:cNvSpPr txBox="1"/>
          <p:nvPr/>
        </p:nvSpPr>
        <p:spPr>
          <a:xfrm>
            <a:off x="7674771" y="4271417"/>
            <a:ext cx="5920500" cy="985200"/>
          </a:xfrm>
          <a:prstGeom prst="rect">
            <a:avLst/>
          </a:prstGeom>
          <a:noFill/>
          <a:ln>
            <a:noFill/>
          </a:ln>
        </p:spPr>
        <p:txBody>
          <a:bodyPr anchorCtr="0" anchor="t" bIns="152375" lIns="152375" spcFirstLastPara="1" rIns="152375" wrap="square" tIns="152375">
            <a:spAutoFit/>
          </a:bodyPr>
          <a:lstStyle/>
          <a:p>
            <a:pPr indent="-368300" lvl="0" marL="444500" rtl="0" algn="l">
              <a:spcBef>
                <a:spcPts val="0"/>
              </a:spcBef>
              <a:spcAft>
                <a:spcPts val="0"/>
              </a:spcAft>
              <a:buClr>
                <a:schemeClr val="dk2"/>
              </a:buClr>
              <a:buSzPts val="2200"/>
              <a:buChar char="●"/>
            </a:pPr>
            <a:r>
              <a:rPr lang="en-US" sz="2200">
                <a:solidFill>
                  <a:schemeClr val="dk2"/>
                </a:solidFill>
              </a:rPr>
              <a:t>Ничего, просто залили не тот код. Мб поправить?</a:t>
            </a:r>
            <a:endParaRPr sz="2200">
              <a:solidFill>
                <a:schemeClr val="dk1"/>
              </a:solidFill>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54" name="Shape 2254"/>
        <p:cNvGrpSpPr/>
        <p:nvPr/>
      </p:nvGrpSpPr>
      <p:grpSpPr>
        <a:xfrm>
          <a:off x="0" y="0"/>
          <a:ext cx="0" cy="0"/>
          <a:chOff x="0" y="0"/>
          <a:chExt cx="0" cy="0"/>
        </a:xfrm>
      </p:grpSpPr>
      <p:sp>
        <p:nvSpPr>
          <p:cNvPr id="2255" name="Google Shape;2255;p84"/>
          <p:cNvSpPr txBox="1"/>
          <p:nvPr>
            <p:ph type="title"/>
          </p:nvPr>
        </p:nvSpPr>
        <p:spPr>
          <a:xfrm>
            <a:off x="519500" y="360708"/>
            <a:ext cx="14201100" cy="954600"/>
          </a:xfrm>
          <a:prstGeom prst="rect">
            <a:avLst/>
          </a:prstGeom>
          <a:noFill/>
          <a:ln>
            <a:noFill/>
          </a:ln>
        </p:spPr>
        <p:txBody>
          <a:bodyPr anchorCtr="0" anchor="t" bIns="152375" lIns="152375" spcFirstLastPara="1" rIns="152375" wrap="square" tIns="152375">
            <a:normAutofit/>
          </a:bodyPr>
          <a:lstStyle/>
          <a:p>
            <a:pPr indent="0" lvl="0" marL="0" rtl="0" algn="l">
              <a:lnSpc>
                <a:spcPct val="100000"/>
              </a:lnSpc>
              <a:spcBef>
                <a:spcPts val="0"/>
              </a:spcBef>
              <a:spcAft>
                <a:spcPts val="0"/>
              </a:spcAft>
              <a:buSzPts val="5200"/>
              <a:buNone/>
            </a:pPr>
            <a:r>
              <a:rPr b="1" lang="en-US"/>
              <a:t>Sokoban: ML</a:t>
            </a:r>
            <a:endParaRPr b="1"/>
          </a:p>
        </p:txBody>
      </p:sp>
      <p:sp>
        <p:nvSpPr>
          <p:cNvPr id="2256" name="Google Shape;2256;p84"/>
          <p:cNvSpPr txBox="1"/>
          <p:nvPr>
            <p:ph idx="12" type="sldNum"/>
          </p:nvPr>
        </p:nvSpPr>
        <p:spPr>
          <a:xfrm>
            <a:off x="14120763" y="7772028"/>
            <a:ext cx="914400" cy="656100"/>
          </a:xfrm>
          <a:prstGeom prst="rect">
            <a:avLst/>
          </a:prstGeom>
          <a:noFill/>
          <a:ln>
            <a:noFill/>
          </a:ln>
        </p:spPr>
        <p:txBody>
          <a:bodyPr anchorCtr="0" anchor="ctr" bIns="152375" lIns="152375" spcFirstLastPara="1" rIns="152375" wrap="square" tIns="152375">
            <a:normAutofit/>
          </a:bodyPr>
          <a:lstStyle/>
          <a:p>
            <a:pPr indent="0" lvl="0" marL="0" rtl="0" algn="r">
              <a:lnSpc>
                <a:spcPct val="100000"/>
              </a:lnSpc>
              <a:spcBef>
                <a:spcPts val="0"/>
              </a:spcBef>
              <a:spcAft>
                <a:spcPts val="0"/>
              </a:spcAft>
              <a:buSzPts val="1700"/>
              <a:buNone/>
            </a:pPr>
            <a:fld id="{00000000-1234-1234-1234-123412341234}" type="slidenum">
              <a:rPr lang="en-US"/>
              <a:t>‹#›</a:t>
            </a:fld>
            <a:endParaRPr/>
          </a:p>
        </p:txBody>
      </p:sp>
      <p:pic>
        <p:nvPicPr>
          <p:cNvPr id="2257" name="Google Shape;2257;p84" title="sokoban-ml-matched.png"/>
          <p:cNvPicPr preferRelativeResize="0"/>
          <p:nvPr/>
        </p:nvPicPr>
        <p:blipFill rotWithShape="1">
          <a:blip r:embed="rId4">
            <a:alphaModFix/>
          </a:blip>
          <a:srcRect b="0" l="0" r="0" t="0"/>
          <a:stretch/>
        </p:blipFill>
        <p:spPr>
          <a:xfrm>
            <a:off x="254000" y="1569208"/>
            <a:ext cx="7267185" cy="6475885"/>
          </a:xfrm>
          <a:prstGeom prst="rect">
            <a:avLst/>
          </a:prstGeom>
          <a:noFill/>
          <a:ln>
            <a:noFill/>
          </a:ln>
        </p:spPr>
      </p:pic>
      <p:sp>
        <p:nvSpPr>
          <p:cNvPr id="2258" name="Google Shape;2258;p84"/>
          <p:cNvSpPr txBox="1"/>
          <p:nvPr/>
        </p:nvSpPr>
        <p:spPr>
          <a:xfrm>
            <a:off x="7521167" y="1315208"/>
            <a:ext cx="5920500" cy="769500"/>
          </a:xfrm>
          <a:prstGeom prst="rect">
            <a:avLst/>
          </a:prstGeom>
          <a:noFill/>
          <a:ln>
            <a:noFill/>
          </a:ln>
        </p:spPr>
        <p:txBody>
          <a:bodyPr anchorCtr="0" anchor="t" bIns="152375" lIns="152375" spcFirstLastPara="1" rIns="152375" wrap="square" tIns="152375">
            <a:spAutoFit/>
          </a:bodyPr>
          <a:lstStyle/>
          <a:p>
            <a:pPr indent="0" lvl="0" marL="0" rtl="0" algn="l">
              <a:spcBef>
                <a:spcPts val="0"/>
              </a:spcBef>
              <a:spcAft>
                <a:spcPts val="0"/>
              </a:spcAft>
              <a:buNone/>
            </a:pPr>
            <a:r>
              <a:rPr lang="en-US" sz="3000">
                <a:solidFill>
                  <a:schemeClr val="dk1"/>
                </a:solidFill>
              </a:rPr>
              <a:t>Улучшим SeeA*!</a:t>
            </a:r>
            <a:endParaRPr sz="3000">
              <a:solidFill>
                <a:schemeClr val="dk1"/>
              </a:solidFill>
            </a:endParaRPr>
          </a:p>
        </p:txBody>
      </p:sp>
      <p:sp>
        <p:nvSpPr>
          <p:cNvPr id="2259" name="Google Shape;2259;p84"/>
          <p:cNvSpPr txBox="1"/>
          <p:nvPr/>
        </p:nvSpPr>
        <p:spPr>
          <a:xfrm>
            <a:off x="7620000" y="2084708"/>
            <a:ext cx="5920500" cy="1323600"/>
          </a:xfrm>
          <a:prstGeom prst="rect">
            <a:avLst/>
          </a:prstGeom>
          <a:noFill/>
          <a:ln>
            <a:noFill/>
          </a:ln>
        </p:spPr>
        <p:txBody>
          <a:bodyPr anchorCtr="0" anchor="t" bIns="152375" lIns="152375" spcFirstLastPara="1" rIns="152375" wrap="square" tIns="152375">
            <a:spAutoFit/>
          </a:bodyPr>
          <a:lstStyle/>
          <a:p>
            <a:pPr indent="-368300" lvl="0" marL="444500" rtl="0" algn="l">
              <a:spcBef>
                <a:spcPts val="0"/>
              </a:spcBef>
              <a:spcAft>
                <a:spcPts val="0"/>
              </a:spcAft>
              <a:buClr>
                <a:schemeClr val="dk1"/>
              </a:buClr>
              <a:buSzPts val="2200"/>
              <a:buChar char="●"/>
            </a:pPr>
            <a:r>
              <a:rPr lang="en-US" sz="2200">
                <a:solidFill>
                  <a:schemeClr val="dk1"/>
                </a:solidFill>
              </a:rPr>
              <a:t>Результаты не воспроизводятся</a:t>
            </a:r>
            <a:endParaRPr sz="2200">
              <a:solidFill>
                <a:schemeClr val="dk1"/>
              </a:solidFill>
            </a:endParaRPr>
          </a:p>
          <a:p>
            <a:pPr indent="-368300" lvl="0" marL="444500" rtl="0" algn="l">
              <a:spcBef>
                <a:spcPts val="0"/>
              </a:spcBef>
              <a:spcAft>
                <a:spcPts val="0"/>
              </a:spcAft>
              <a:buClr>
                <a:schemeClr val="dk2"/>
              </a:buClr>
              <a:buSzPts val="2200"/>
              <a:buChar char="●"/>
            </a:pPr>
            <a:r>
              <a:rPr lang="en-US" sz="2200">
                <a:solidFill>
                  <a:schemeClr val="dk2"/>
                </a:solidFill>
              </a:rPr>
              <a:t>Мы такого не боимся. Чо там с кодом?</a:t>
            </a:r>
            <a:endParaRPr sz="2200">
              <a:solidFill>
                <a:schemeClr val="dk2"/>
              </a:solidFill>
            </a:endParaRPr>
          </a:p>
          <a:p>
            <a:pPr indent="-368300" lvl="0" marL="444500" rtl="0" algn="l">
              <a:spcBef>
                <a:spcPts val="0"/>
              </a:spcBef>
              <a:spcAft>
                <a:spcPts val="0"/>
              </a:spcAft>
              <a:buClr>
                <a:schemeClr val="dk1"/>
              </a:buClr>
              <a:buSzPts val="2200"/>
              <a:buChar char="●"/>
            </a:pPr>
            <a:r>
              <a:t/>
            </a:r>
            <a:endParaRPr sz="2200">
              <a:solidFill>
                <a:schemeClr val="dk1"/>
              </a:solidFill>
            </a:endParaRPr>
          </a:p>
        </p:txBody>
      </p:sp>
      <p:pic>
        <p:nvPicPr>
          <p:cNvPr id="2260" name="Google Shape;2260;p84"/>
          <p:cNvPicPr preferRelativeResize="0"/>
          <p:nvPr/>
        </p:nvPicPr>
        <p:blipFill>
          <a:blip r:embed="rId5">
            <a:alphaModFix/>
          </a:blip>
          <a:stretch>
            <a:fillRect/>
          </a:stretch>
        </p:blipFill>
        <p:spPr>
          <a:xfrm>
            <a:off x="8157917" y="2962917"/>
            <a:ext cx="4954194" cy="1308500"/>
          </a:xfrm>
          <a:prstGeom prst="rect">
            <a:avLst/>
          </a:prstGeom>
          <a:noFill/>
          <a:ln>
            <a:noFill/>
          </a:ln>
        </p:spPr>
      </p:pic>
      <p:sp>
        <p:nvSpPr>
          <p:cNvPr id="2261" name="Google Shape;2261;p84"/>
          <p:cNvSpPr txBox="1"/>
          <p:nvPr/>
        </p:nvSpPr>
        <p:spPr>
          <a:xfrm>
            <a:off x="7674771" y="4271417"/>
            <a:ext cx="5920500" cy="1323600"/>
          </a:xfrm>
          <a:prstGeom prst="rect">
            <a:avLst/>
          </a:prstGeom>
          <a:noFill/>
          <a:ln>
            <a:noFill/>
          </a:ln>
        </p:spPr>
        <p:txBody>
          <a:bodyPr anchorCtr="0" anchor="t" bIns="152375" lIns="152375" spcFirstLastPara="1" rIns="152375" wrap="square" tIns="152375">
            <a:spAutoFit/>
          </a:bodyPr>
          <a:lstStyle/>
          <a:p>
            <a:pPr indent="-368300" lvl="0" marL="444500" rtl="0" algn="l">
              <a:spcBef>
                <a:spcPts val="0"/>
              </a:spcBef>
              <a:spcAft>
                <a:spcPts val="0"/>
              </a:spcAft>
              <a:buClr>
                <a:schemeClr val="dk2"/>
              </a:buClr>
              <a:buSzPts val="2200"/>
              <a:buChar char="●"/>
            </a:pPr>
            <a:r>
              <a:rPr lang="en-US" sz="2200">
                <a:solidFill>
                  <a:schemeClr val="dk2"/>
                </a:solidFill>
              </a:rPr>
              <a:t>Ничего, просто залили не тот код. Мб поправить?</a:t>
            </a:r>
            <a:endParaRPr sz="2200">
              <a:solidFill>
                <a:schemeClr val="dk2"/>
              </a:solidFill>
            </a:endParaRPr>
          </a:p>
          <a:p>
            <a:pPr indent="-368300" lvl="0" marL="444500" rtl="0" algn="l">
              <a:spcBef>
                <a:spcPts val="0"/>
              </a:spcBef>
              <a:spcAft>
                <a:spcPts val="0"/>
              </a:spcAft>
              <a:buClr>
                <a:schemeClr val="dk1"/>
              </a:buClr>
              <a:buSzPts val="2200"/>
              <a:buChar char="●"/>
            </a:pPr>
            <a:r>
              <a:rPr lang="en-US" sz="2200">
                <a:solidFill>
                  <a:schemeClr val="dk1"/>
                </a:solidFill>
              </a:rPr>
              <a:t>Результаты ухудшились</a:t>
            </a:r>
            <a:endParaRPr sz="2200">
              <a:solidFill>
                <a:schemeClr val="dk1"/>
              </a:solidFill>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65" name="Shape 2265"/>
        <p:cNvGrpSpPr/>
        <p:nvPr/>
      </p:nvGrpSpPr>
      <p:grpSpPr>
        <a:xfrm>
          <a:off x="0" y="0"/>
          <a:ext cx="0" cy="0"/>
          <a:chOff x="0" y="0"/>
          <a:chExt cx="0" cy="0"/>
        </a:xfrm>
      </p:grpSpPr>
      <p:sp>
        <p:nvSpPr>
          <p:cNvPr id="2266" name="Google Shape;2266;p85"/>
          <p:cNvSpPr txBox="1"/>
          <p:nvPr>
            <p:ph type="title"/>
          </p:nvPr>
        </p:nvSpPr>
        <p:spPr>
          <a:xfrm>
            <a:off x="519500" y="360708"/>
            <a:ext cx="14201100" cy="954600"/>
          </a:xfrm>
          <a:prstGeom prst="rect">
            <a:avLst/>
          </a:prstGeom>
          <a:noFill/>
          <a:ln>
            <a:noFill/>
          </a:ln>
        </p:spPr>
        <p:txBody>
          <a:bodyPr anchorCtr="0" anchor="t" bIns="152375" lIns="152375" spcFirstLastPara="1" rIns="152375" wrap="square" tIns="152375">
            <a:normAutofit/>
          </a:bodyPr>
          <a:lstStyle/>
          <a:p>
            <a:pPr indent="0" lvl="0" marL="0" rtl="0" algn="l">
              <a:lnSpc>
                <a:spcPct val="100000"/>
              </a:lnSpc>
              <a:spcBef>
                <a:spcPts val="0"/>
              </a:spcBef>
              <a:spcAft>
                <a:spcPts val="0"/>
              </a:spcAft>
              <a:buSzPts val="5200"/>
              <a:buNone/>
            </a:pPr>
            <a:r>
              <a:rPr b="1" lang="en-US"/>
              <a:t>Sokoban: ML</a:t>
            </a:r>
            <a:endParaRPr b="1"/>
          </a:p>
        </p:txBody>
      </p:sp>
      <p:sp>
        <p:nvSpPr>
          <p:cNvPr id="2267" name="Google Shape;2267;p85"/>
          <p:cNvSpPr txBox="1"/>
          <p:nvPr>
            <p:ph idx="12" type="sldNum"/>
          </p:nvPr>
        </p:nvSpPr>
        <p:spPr>
          <a:xfrm>
            <a:off x="14120763" y="7772028"/>
            <a:ext cx="914400" cy="656100"/>
          </a:xfrm>
          <a:prstGeom prst="rect">
            <a:avLst/>
          </a:prstGeom>
          <a:noFill/>
          <a:ln>
            <a:noFill/>
          </a:ln>
        </p:spPr>
        <p:txBody>
          <a:bodyPr anchorCtr="0" anchor="ctr" bIns="152375" lIns="152375" spcFirstLastPara="1" rIns="152375" wrap="square" tIns="152375">
            <a:normAutofit/>
          </a:bodyPr>
          <a:lstStyle/>
          <a:p>
            <a:pPr indent="0" lvl="0" marL="0" rtl="0" algn="r">
              <a:lnSpc>
                <a:spcPct val="100000"/>
              </a:lnSpc>
              <a:spcBef>
                <a:spcPts val="0"/>
              </a:spcBef>
              <a:spcAft>
                <a:spcPts val="0"/>
              </a:spcAft>
              <a:buSzPts val="1700"/>
              <a:buNone/>
            </a:pPr>
            <a:fld id="{00000000-1234-1234-1234-123412341234}" type="slidenum">
              <a:rPr lang="en-US"/>
              <a:t>‹#›</a:t>
            </a:fld>
            <a:endParaRPr/>
          </a:p>
        </p:txBody>
      </p:sp>
      <p:pic>
        <p:nvPicPr>
          <p:cNvPr id="2268" name="Google Shape;2268;p85" title="sokoban-ml-matched.png"/>
          <p:cNvPicPr preferRelativeResize="0"/>
          <p:nvPr/>
        </p:nvPicPr>
        <p:blipFill rotWithShape="1">
          <a:blip r:embed="rId4">
            <a:alphaModFix/>
          </a:blip>
          <a:srcRect b="0" l="0" r="0" t="0"/>
          <a:stretch/>
        </p:blipFill>
        <p:spPr>
          <a:xfrm>
            <a:off x="254000" y="1569208"/>
            <a:ext cx="7267185" cy="6475885"/>
          </a:xfrm>
          <a:prstGeom prst="rect">
            <a:avLst/>
          </a:prstGeom>
          <a:noFill/>
          <a:ln>
            <a:noFill/>
          </a:ln>
        </p:spPr>
      </p:pic>
      <p:sp>
        <p:nvSpPr>
          <p:cNvPr id="2269" name="Google Shape;2269;p85"/>
          <p:cNvSpPr txBox="1"/>
          <p:nvPr/>
        </p:nvSpPr>
        <p:spPr>
          <a:xfrm>
            <a:off x="7521167" y="1315208"/>
            <a:ext cx="5920500" cy="769500"/>
          </a:xfrm>
          <a:prstGeom prst="rect">
            <a:avLst/>
          </a:prstGeom>
          <a:noFill/>
          <a:ln>
            <a:noFill/>
          </a:ln>
        </p:spPr>
        <p:txBody>
          <a:bodyPr anchorCtr="0" anchor="t" bIns="152375" lIns="152375" spcFirstLastPara="1" rIns="152375" wrap="square" tIns="152375">
            <a:spAutoFit/>
          </a:bodyPr>
          <a:lstStyle/>
          <a:p>
            <a:pPr indent="0" lvl="0" marL="0" rtl="0" algn="l">
              <a:spcBef>
                <a:spcPts val="0"/>
              </a:spcBef>
              <a:spcAft>
                <a:spcPts val="0"/>
              </a:spcAft>
              <a:buNone/>
            </a:pPr>
            <a:r>
              <a:rPr lang="en-US" sz="3000">
                <a:solidFill>
                  <a:schemeClr val="dk1"/>
                </a:solidFill>
              </a:rPr>
              <a:t>Улучшим SeeA*!</a:t>
            </a:r>
            <a:endParaRPr sz="3000">
              <a:solidFill>
                <a:schemeClr val="dk1"/>
              </a:solidFill>
            </a:endParaRPr>
          </a:p>
        </p:txBody>
      </p:sp>
      <p:sp>
        <p:nvSpPr>
          <p:cNvPr id="2270" name="Google Shape;2270;p85"/>
          <p:cNvSpPr txBox="1"/>
          <p:nvPr/>
        </p:nvSpPr>
        <p:spPr>
          <a:xfrm>
            <a:off x="7620000" y="2084708"/>
            <a:ext cx="5920500" cy="1323600"/>
          </a:xfrm>
          <a:prstGeom prst="rect">
            <a:avLst/>
          </a:prstGeom>
          <a:noFill/>
          <a:ln>
            <a:noFill/>
          </a:ln>
        </p:spPr>
        <p:txBody>
          <a:bodyPr anchorCtr="0" anchor="t" bIns="152375" lIns="152375" spcFirstLastPara="1" rIns="152375" wrap="square" tIns="152375">
            <a:spAutoFit/>
          </a:bodyPr>
          <a:lstStyle/>
          <a:p>
            <a:pPr indent="-368300" lvl="0" marL="444500" rtl="0" algn="l">
              <a:spcBef>
                <a:spcPts val="0"/>
              </a:spcBef>
              <a:spcAft>
                <a:spcPts val="0"/>
              </a:spcAft>
              <a:buClr>
                <a:schemeClr val="dk1"/>
              </a:buClr>
              <a:buSzPts val="2200"/>
              <a:buChar char="●"/>
            </a:pPr>
            <a:r>
              <a:rPr lang="en-US" sz="2200">
                <a:solidFill>
                  <a:schemeClr val="dk1"/>
                </a:solidFill>
              </a:rPr>
              <a:t>Результаты не воспроизводятся</a:t>
            </a:r>
            <a:endParaRPr sz="2200">
              <a:solidFill>
                <a:schemeClr val="dk1"/>
              </a:solidFill>
            </a:endParaRPr>
          </a:p>
          <a:p>
            <a:pPr indent="-368300" lvl="0" marL="444500" rtl="0" algn="l">
              <a:spcBef>
                <a:spcPts val="0"/>
              </a:spcBef>
              <a:spcAft>
                <a:spcPts val="0"/>
              </a:spcAft>
              <a:buClr>
                <a:schemeClr val="dk2"/>
              </a:buClr>
              <a:buSzPts val="2200"/>
              <a:buChar char="●"/>
            </a:pPr>
            <a:r>
              <a:rPr lang="en-US" sz="2200">
                <a:solidFill>
                  <a:schemeClr val="dk2"/>
                </a:solidFill>
              </a:rPr>
              <a:t>Мы такого не боимся. Чо там с кодом?</a:t>
            </a:r>
            <a:endParaRPr sz="2200">
              <a:solidFill>
                <a:schemeClr val="dk2"/>
              </a:solidFill>
            </a:endParaRPr>
          </a:p>
          <a:p>
            <a:pPr indent="-368300" lvl="0" marL="444500" rtl="0" algn="l">
              <a:spcBef>
                <a:spcPts val="0"/>
              </a:spcBef>
              <a:spcAft>
                <a:spcPts val="0"/>
              </a:spcAft>
              <a:buClr>
                <a:schemeClr val="dk1"/>
              </a:buClr>
              <a:buSzPts val="2200"/>
              <a:buChar char="●"/>
            </a:pPr>
            <a:r>
              <a:t/>
            </a:r>
            <a:endParaRPr sz="2200">
              <a:solidFill>
                <a:schemeClr val="dk1"/>
              </a:solidFill>
            </a:endParaRPr>
          </a:p>
        </p:txBody>
      </p:sp>
      <p:pic>
        <p:nvPicPr>
          <p:cNvPr id="2271" name="Google Shape;2271;p85"/>
          <p:cNvPicPr preferRelativeResize="0"/>
          <p:nvPr/>
        </p:nvPicPr>
        <p:blipFill>
          <a:blip r:embed="rId5">
            <a:alphaModFix/>
          </a:blip>
          <a:stretch>
            <a:fillRect/>
          </a:stretch>
        </p:blipFill>
        <p:spPr>
          <a:xfrm>
            <a:off x="8157917" y="2962917"/>
            <a:ext cx="4954194" cy="1308500"/>
          </a:xfrm>
          <a:prstGeom prst="rect">
            <a:avLst/>
          </a:prstGeom>
          <a:noFill/>
          <a:ln>
            <a:noFill/>
          </a:ln>
        </p:spPr>
      </p:pic>
      <p:sp>
        <p:nvSpPr>
          <p:cNvPr id="2272" name="Google Shape;2272;p85"/>
          <p:cNvSpPr txBox="1"/>
          <p:nvPr/>
        </p:nvSpPr>
        <p:spPr>
          <a:xfrm>
            <a:off x="7674771" y="4271417"/>
            <a:ext cx="5920500" cy="1662300"/>
          </a:xfrm>
          <a:prstGeom prst="rect">
            <a:avLst/>
          </a:prstGeom>
          <a:noFill/>
          <a:ln>
            <a:noFill/>
          </a:ln>
        </p:spPr>
        <p:txBody>
          <a:bodyPr anchorCtr="0" anchor="t" bIns="152375" lIns="152375" spcFirstLastPara="1" rIns="152375" wrap="square" tIns="152375">
            <a:spAutoFit/>
          </a:bodyPr>
          <a:lstStyle/>
          <a:p>
            <a:pPr indent="-368300" lvl="0" marL="444500" rtl="0" algn="l">
              <a:spcBef>
                <a:spcPts val="0"/>
              </a:spcBef>
              <a:spcAft>
                <a:spcPts val="0"/>
              </a:spcAft>
              <a:buClr>
                <a:schemeClr val="dk2"/>
              </a:buClr>
              <a:buSzPts val="2200"/>
              <a:buChar char="●"/>
            </a:pPr>
            <a:r>
              <a:rPr lang="en-US" sz="2200">
                <a:solidFill>
                  <a:schemeClr val="dk2"/>
                </a:solidFill>
              </a:rPr>
              <a:t>Ничего, просто залили не тот код. Мб поправить?</a:t>
            </a:r>
            <a:endParaRPr sz="2200">
              <a:solidFill>
                <a:schemeClr val="dk2"/>
              </a:solidFill>
            </a:endParaRPr>
          </a:p>
          <a:p>
            <a:pPr indent="-368300" lvl="0" marL="444500" rtl="0" algn="l">
              <a:spcBef>
                <a:spcPts val="0"/>
              </a:spcBef>
              <a:spcAft>
                <a:spcPts val="0"/>
              </a:spcAft>
              <a:buClr>
                <a:schemeClr val="dk1"/>
              </a:buClr>
              <a:buSzPts val="2200"/>
              <a:buChar char="●"/>
            </a:pPr>
            <a:r>
              <a:rPr lang="en-US" sz="2200">
                <a:solidFill>
                  <a:schemeClr val="dk1"/>
                </a:solidFill>
              </a:rPr>
              <a:t>Результаты ухудшились</a:t>
            </a:r>
            <a:endParaRPr sz="2200">
              <a:solidFill>
                <a:schemeClr val="dk1"/>
              </a:solidFill>
            </a:endParaRPr>
          </a:p>
          <a:p>
            <a:pPr indent="-368300" lvl="0" marL="444500" rtl="0" algn="l">
              <a:spcBef>
                <a:spcPts val="0"/>
              </a:spcBef>
              <a:spcAft>
                <a:spcPts val="0"/>
              </a:spcAft>
              <a:buClr>
                <a:schemeClr val="dk2"/>
              </a:buClr>
              <a:buSzPts val="2200"/>
              <a:buChar char="●"/>
            </a:pPr>
            <a:r>
              <a:rPr lang="en-US" sz="2200">
                <a:solidFill>
                  <a:schemeClr val="dk2"/>
                </a:solidFill>
              </a:rPr>
              <a:t>А если написать A* по-петербургски?</a:t>
            </a:r>
            <a:endParaRPr sz="2200">
              <a:solidFill>
                <a:schemeClr val="dk1"/>
              </a:solidFill>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76" name="Shape 2276"/>
        <p:cNvGrpSpPr/>
        <p:nvPr/>
      </p:nvGrpSpPr>
      <p:grpSpPr>
        <a:xfrm>
          <a:off x="0" y="0"/>
          <a:ext cx="0" cy="0"/>
          <a:chOff x="0" y="0"/>
          <a:chExt cx="0" cy="0"/>
        </a:xfrm>
      </p:grpSpPr>
      <p:sp>
        <p:nvSpPr>
          <p:cNvPr id="2277" name="Google Shape;2277;p86"/>
          <p:cNvSpPr txBox="1"/>
          <p:nvPr>
            <p:ph type="title"/>
          </p:nvPr>
        </p:nvSpPr>
        <p:spPr>
          <a:xfrm>
            <a:off x="519500" y="360708"/>
            <a:ext cx="14201100" cy="954600"/>
          </a:xfrm>
          <a:prstGeom prst="rect">
            <a:avLst/>
          </a:prstGeom>
          <a:noFill/>
          <a:ln>
            <a:noFill/>
          </a:ln>
        </p:spPr>
        <p:txBody>
          <a:bodyPr anchorCtr="0" anchor="t" bIns="152375" lIns="152375" spcFirstLastPara="1" rIns="152375" wrap="square" tIns="152375">
            <a:normAutofit/>
          </a:bodyPr>
          <a:lstStyle/>
          <a:p>
            <a:pPr indent="0" lvl="0" marL="0" rtl="0" algn="l">
              <a:lnSpc>
                <a:spcPct val="100000"/>
              </a:lnSpc>
              <a:spcBef>
                <a:spcPts val="0"/>
              </a:spcBef>
              <a:spcAft>
                <a:spcPts val="0"/>
              </a:spcAft>
              <a:buSzPts val="5200"/>
              <a:buNone/>
            </a:pPr>
            <a:r>
              <a:rPr b="1" lang="en-US"/>
              <a:t>Sokoban: ML</a:t>
            </a:r>
            <a:endParaRPr b="1"/>
          </a:p>
        </p:txBody>
      </p:sp>
      <p:sp>
        <p:nvSpPr>
          <p:cNvPr id="2278" name="Google Shape;2278;p86"/>
          <p:cNvSpPr txBox="1"/>
          <p:nvPr>
            <p:ph idx="12" type="sldNum"/>
          </p:nvPr>
        </p:nvSpPr>
        <p:spPr>
          <a:xfrm>
            <a:off x="14120763" y="7772028"/>
            <a:ext cx="914400" cy="656100"/>
          </a:xfrm>
          <a:prstGeom prst="rect">
            <a:avLst/>
          </a:prstGeom>
          <a:noFill/>
          <a:ln>
            <a:noFill/>
          </a:ln>
        </p:spPr>
        <p:txBody>
          <a:bodyPr anchorCtr="0" anchor="ctr" bIns="152375" lIns="152375" spcFirstLastPara="1" rIns="152375" wrap="square" tIns="152375">
            <a:normAutofit/>
          </a:bodyPr>
          <a:lstStyle/>
          <a:p>
            <a:pPr indent="0" lvl="0" marL="0" rtl="0" algn="r">
              <a:lnSpc>
                <a:spcPct val="100000"/>
              </a:lnSpc>
              <a:spcBef>
                <a:spcPts val="0"/>
              </a:spcBef>
              <a:spcAft>
                <a:spcPts val="0"/>
              </a:spcAft>
              <a:buSzPts val="1700"/>
              <a:buNone/>
            </a:pPr>
            <a:fld id="{00000000-1234-1234-1234-123412341234}" type="slidenum">
              <a:rPr lang="en-US"/>
              <a:t>‹#›</a:t>
            </a:fld>
            <a:endParaRPr/>
          </a:p>
        </p:txBody>
      </p:sp>
      <p:pic>
        <p:nvPicPr>
          <p:cNvPr id="2279" name="Google Shape;2279;p86" title="sokoban-ml-matched.png"/>
          <p:cNvPicPr preferRelativeResize="0"/>
          <p:nvPr/>
        </p:nvPicPr>
        <p:blipFill rotWithShape="1">
          <a:blip r:embed="rId4">
            <a:alphaModFix/>
          </a:blip>
          <a:srcRect b="0" l="0" r="0" t="0"/>
          <a:stretch/>
        </p:blipFill>
        <p:spPr>
          <a:xfrm>
            <a:off x="254000" y="1569208"/>
            <a:ext cx="7267185" cy="6475885"/>
          </a:xfrm>
          <a:prstGeom prst="rect">
            <a:avLst/>
          </a:prstGeom>
          <a:noFill/>
          <a:ln>
            <a:noFill/>
          </a:ln>
        </p:spPr>
      </p:pic>
      <p:sp>
        <p:nvSpPr>
          <p:cNvPr id="2280" name="Google Shape;2280;p86"/>
          <p:cNvSpPr txBox="1"/>
          <p:nvPr/>
        </p:nvSpPr>
        <p:spPr>
          <a:xfrm>
            <a:off x="7521167" y="1315208"/>
            <a:ext cx="5920500" cy="769500"/>
          </a:xfrm>
          <a:prstGeom prst="rect">
            <a:avLst/>
          </a:prstGeom>
          <a:noFill/>
          <a:ln>
            <a:noFill/>
          </a:ln>
        </p:spPr>
        <p:txBody>
          <a:bodyPr anchorCtr="0" anchor="t" bIns="152375" lIns="152375" spcFirstLastPara="1" rIns="152375" wrap="square" tIns="152375">
            <a:spAutoFit/>
          </a:bodyPr>
          <a:lstStyle/>
          <a:p>
            <a:pPr indent="0" lvl="0" marL="0" rtl="0" algn="l">
              <a:spcBef>
                <a:spcPts val="0"/>
              </a:spcBef>
              <a:spcAft>
                <a:spcPts val="0"/>
              </a:spcAft>
              <a:buNone/>
            </a:pPr>
            <a:r>
              <a:rPr lang="en-US" sz="3000">
                <a:solidFill>
                  <a:schemeClr val="dk1"/>
                </a:solidFill>
              </a:rPr>
              <a:t>Улучшим SeeA*!</a:t>
            </a:r>
            <a:endParaRPr sz="3000">
              <a:solidFill>
                <a:schemeClr val="dk1"/>
              </a:solidFill>
            </a:endParaRPr>
          </a:p>
        </p:txBody>
      </p:sp>
      <p:sp>
        <p:nvSpPr>
          <p:cNvPr id="2281" name="Google Shape;2281;p86"/>
          <p:cNvSpPr txBox="1"/>
          <p:nvPr/>
        </p:nvSpPr>
        <p:spPr>
          <a:xfrm>
            <a:off x="7620000" y="2084708"/>
            <a:ext cx="5920500" cy="1323600"/>
          </a:xfrm>
          <a:prstGeom prst="rect">
            <a:avLst/>
          </a:prstGeom>
          <a:noFill/>
          <a:ln>
            <a:noFill/>
          </a:ln>
        </p:spPr>
        <p:txBody>
          <a:bodyPr anchorCtr="0" anchor="t" bIns="152375" lIns="152375" spcFirstLastPara="1" rIns="152375" wrap="square" tIns="152375">
            <a:spAutoFit/>
          </a:bodyPr>
          <a:lstStyle/>
          <a:p>
            <a:pPr indent="-368300" lvl="0" marL="444500" rtl="0" algn="l">
              <a:spcBef>
                <a:spcPts val="0"/>
              </a:spcBef>
              <a:spcAft>
                <a:spcPts val="0"/>
              </a:spcAft>
              <a:buClr>
                <a:schemeClr val="dk1"/>
              </a:buClr>
              <a:buSzPts val="2200"/>
              <a:buChar char="●"/>
            </a:pPr>
            <a:r>
              <a:rPr lang="en-US" sz="2200">
                <a:solidFill>
                  <a:schemeClr val="dk1"/>
                </a:solidFill>
              </a:rPr>
              <a:t>Результаты не воспроизводятся</a:t>
            </a:r>
            <a:endParaRPr sz="2200">
              <a:solidFill>
                <a:schemeClr val="dk1"/>
              </a:solidFill>
            </a:endParaRPr>
          </a:p>
          <a:p>
            <a:pPr indent="-368300" lvl="0" marL="444500" rtl="0" algn="l">
              <a:spcBef>
                <a:spcPts val="0"/>
              </a:spcBef>
              <a:spcAft>
                <a:spcPts val="0"/>
              </a:spcAft>
              <a:buClr>
                <a:schemeClr val="dk2"/>
              </a:buClr>
              <a:buSzPts val="2200"/>
              <a:buChar char="●"/>
            </a:pPr>
            <a:r>
              <a:rPr lang="en-US" sz="2200">
                <a:solidFill>
                  <a:schemeClr val="dk2"/>
                </a:solidFill>
              </a:rPr>
              <a:t>Мы такого не боимся. Чо там с кодом?</a:t>
            </a:r>
            <a:endParaRPr sz="2200">
              <a:solidFill>
                <a:schemeClr val="dk2"/>
              </a:solidFill>
            </a:endParaRPr>
          </a:p>
          <a:p>
            <a:pPr indent="-368300" lvl="0" marL="444500" rtl="0" algn="l">
              <a:spcBef>
                <a:spcPts val="0"/>
              </a:spcBef>
              <a:spcAft>
                <a:spcPts val="0"/>
              </a:spcAft>
              <a:buClr>
                <a:schemeClr val="dk1"/>
              </a:buClr>
              <a:buSzPts val="2200"/>
              <a:buChar char="●"/>
            </a:pPr>
            <a:r>
              <a:t/>
            </a:r>
            <a:endParaRPr sz="2200">
              <a:solidFill>
                <a:schemeClr val="dk1"/>
              </a:solidFill>
            </a:endParaRPr>
          </a:p>
        </p:txBody>
      </p:sp>
      <p:pic>
        <p:nvPicPr>
          <p:cNvPr id="2282" name="Google Shape;2282;p86"/>
          <p:cNvPicPr preferRelativeResize="0"/>
          <p:nvPr/>
        </p:nvPicPr>
        <p:blipFill>
          <a:blip r:embed="rId5">
            <a:alphaModFix/>
          </a:blip>
          <a:stretch>
            <a:fillRect/>
          </a:stretch>
        </p:blipFill>
        <p:spPr>
          <a:xfrm>
            <a:off x="8157917" y="2962917"/>
            <a:ext cx="4954194" cy="1308500"/>
          </a:xfrm>
          <a:prstGeom prst="rect">
            <a:avLst/>
          </a:prstGeom>
          <a:noFill/>
          <a:ln>
            <a:noFill/>
          </a:ln>
        </p:spPr>
      </p:pic>
      <p:sp>
        <p:nvSpPr>
          <p:cNvPr id="2283" name="Google Shape;2283;p86"/>
          <p:cNvSpPr txBox="1"/>
          <p:nvPr/>
        </p:nvSpPr>
        <p:spPr>
          <a:xfrm>
            <a:off x="7674771" y="4271417"/>
            <a:ext cx="5920500" cy="2001000"/>
          </a:xfrm>
          <a:prstGeom prst="rect">
            <a:avLst/>
          </a:prstGeom>
          <a:noFill/>
          <a:ln>
            <a:noFill/>
          </a:ln>
        </p:spPr>
        <p:txBody>
          <a:bodyPr anchorCtr="0" anchor="t" bIns="152375" lIns="152375" spcFirstLastPara="1" rIns="152375" wrap="square" tIns="152375">
            <a:spAutoFit/>
          </a:bodyPr>
          <a:lstStyle/>
          <a:p>
            <a:pPr indent="-368300" lvl="0" marL="444500" rtl="0" algn="l">
              <a:spcBef>
                <a:spcPts val="0"/>
              </a:spcBef>
              <a:spcAft>
                <a:spcPts val="0"/>
              </a:spcAft>
              <a:buClr>
                <a:schemeClr val="dk2"/>
              </a:buClr>
              <a:buSzPts val="2200"/>
              <a:buChar char="●"/>
            </a:pPr>
            <a:r>
              <a:rPr lang="en-US" sz="2200">
                <a:solidFill>
                  <a:schemeClr val="dk2"/>
                </a:solidFill>
              </a:rPr>
              <a:t>Ничего, просто залили не тот код. Мб поправить?</a:t>
            </a:r>
            <a:endParaRPr sz="2200">
              <a:solidFill>
                <a:schemeClr val="dk2"/>
              </a:solidFill>
            </a:endParaRPr>
          </a:p>
          <a:p>
            <a:pPr indent="-368300" lvl="0" marL="444500" rtl="0" algn="l">
              <a:spcBef>
                <a:spcPts val="0"/>
              </a:spcBef>
              <a:spcAft>
                <a:spcPts val="0"/>
              </a:spcAft>
              <a:buClr>
                <a:schemeClr val="dk1"/>
              </a:buClr>
              <a:buSzPts val="2200"/>
              <a:buChar char="●"/>
            </a:pPr>
            <a:r>
              <a:rPr lang="en-US" sz="2200">
                <a:solidFill>
                  <a:schemeClr val="dk1"/>
                </a:solidFill>
              </a:rPr>
              <a:t>Результаты ухудшились</a:t>
            </a:r>
            <a:endParaRPr sz="2200">
              <a:solidFill>
                <a:schemeClr val="dk1"/>
              </a:solidFill>
            </a:endParaRPr>
          </a:p>
          <a:p>
            <a:pPr indent="-368300" lvl="0" marL="444500" rtl="0" algn="l">
              <a:spcBef>
                <a:spcPts val="0"/>
              </a:spcBef>
              <a:spcAft>
                <a:spcPts val="0"/>
              </a:spcAft>
              <a:buClr>
                <a:schemeClr val="dk2"/>
              </a:buClr>
              <a:buSzPts val="2200"/>
              <a:buChar char="●"/>
            </a:pPr>
            <a:r>
              <a:rPr lang="en-US" sz="2200">
                <a:solidFill>
                  <a:schemeClr val="dk2"/>
                </a:solidFill>
              </a:rPr>
              <a:t>А если написать A* по-петербургски?</a:t>
            </a:r>
            <a:endParaRPr sz="2200">
              <a:solidFill>
                <a:schemeClr val="dk2"/>
              </a:solidFill>
            </a:endParaRPr>
          </a:p>
          <a:p>
            <a:pPr indent="-368300" lvl="0" marL="444500" rtl="0" algn="l">
              <a:spcBef>
                <a:spcPts val="0"/>
              </a:spcBef>
              <a:spcAft>
                <a:spcPts val="0"/>
              </a:spcAft>
              <a:buClr>
                <a:schemeClr val="dk1"/>
              </a:buClr>
              <a:buSzPts val="2200"/>
              <a:buChar char="●"/>
            </a:pPr>
            <a:r>
              <a:rPr lang="en-US" sz="2200">
                <a:solidFill>
                  <a:schemeClr val="dk1"/>
                </a:solidFill>
              </a:rPr>
              <a:t>Результаты улучшились</a:t>
            </a:r>
            <a:endParaRPr sz="2200">
              <a:solidFill>
                <a:schemeClr val="dk1"/>
              </a:solidFill>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87" name="Shape 2287"/>
        <p:cNvGrpSpPr/>
        <p:nvPr/>
      </p:nvGrpSpPr>
      <p:grpSpPr>
        <a:xfrm>
          <a:off x="0" y="0"/>
          <a:ext cx="0" cy="0"/>
          <a:chOff x="0" y="0"/>
          <a:chExt cx="0" cy="0"/>
        </a:xfrm>
      </p:grpSpPr>
      <p:sp>
        <p:nvSpPr>
          <p:cNvPr id="2288" name="Google Shape;2288;p87"/>
          <p:cNvSpPr txBox="1"/>
          <p:nvPr>
            <p:ph type="title"/>
          </p:nvPr>
        </p:nvSpPr>
        <p:spPr>
          <a:xfrm>
            <a:off x="519500" y="360708"/>
            <a:ext cx="14201100" cy="954600"/>
          </a:xfrm>
          <a:prstGeom prst="rect">
            <a:avLst/>
          </a:prstGeom>
          <a:noFill/>
          <a:ln>
            <a:noFill/>
          </a:ln>
        </p:spPr>
        <p:txBody>
          <a:bodyPr anchorCtr="0" anchor="t" bIns="152375" lIns="152375" spcFirstLastPara="1" rIns="152375" wrap="square" tIns="152375">
            <a:normAutofit/>
          </a:bodyPr>
          <a:lstStyle/>
          <a:p>
            <a:pPr indent="0" lvl="0" marL="0" rtl="0" algn="l">
              <a:lnSpc>
                <a:spcPct val="100000"/>
              </a:lnSpc>
              <a:spcBef>
                <a:spcPts val="0"/>
              </a:spcBef>
              <a:spcAft>
                <a:spcPts val="0"/>
              </a:spcAft>
              <a:buSzPts val="5200"/>
              <a:buNone/>
            </a:pPr>
            <a:r>
              <a:rPr b="1" lang="en-US"/>
              <a:t>Sokoban: ML</a:t>
            </a:r>
            <a:endParaRPr b="1"/>
          </a:p>
        </p:txBody>
      </p:sp>
      <p:sp>
        <p:nvSpPr>
          <p:cNvPr id="2289" name="Google Shape;2289;p87"/>
          <p:cNvSpPr txBox="1"/>
          <p:nvPr>
            <p:ph idx="12" type="sldNum"/>
          </p:nvPr>
        </p:nvSpPr>
        <p:spPr>
          <a:xfrm>
            <a:off x="14120763" y="7772028"/>
            <a:ext cx="914400" cy="656100"/>
          </a:xfrm>
          <a:prstGeom prst="rect">
            <a:avLst/>
          </a:prstGeom>
          <a:noFill/>
          <a:ln>
            <a:noFill/>
          </a:ln>
        </p:spPr>
        <p:txBody>
          <a:bodyPr anchorCtr="0" anchor="ctr" bIns="152375" lIns="152375" spcFirstLastPara="1" rIns="152375" wrap="square" tIns="152375">
            <a:normAutofit/>
          </a:bodyPr>
          <a:lstStyle/>
          <a:p>
            <a:pPr indent="0" lvl="0" marL="0" rtl="0" algn="r">
              <a:lnSpc>
                <a:spcPct val="100000"/>
              </a:lnSpc>
              <a:spcBef>
                <a:spcPts val="0"/>
              </a:spcBef>
              <a:spcAft>
                <a:spcPts val="0"/>
              </a:spcAft>
              <a:buSzPts val="1700"/>
              <a:buNone/>
            </a:pPr>
            <a:fld id="{00000000-1234-1234-1234-123412341234}" type="slidenum">
              <a:rPr lang="en-US"/>
              <a:t>‹#›</a:t>
            </a:fld>
            <a:endParaRPr/>
          </a:p>
        </p:txBody>
      </p:sp>
      <p:pic>
        <p:nvPicPr>
          <p:cNvPr id="2290" name="Google Shape;2290;p87" title="sokoban-ml-matched.png"/>
          <p:cNvPicPr preferRelativeResize="0"/>
          <p:nvPr/>
        </p:nvPicPr>
        <p:blipFill rotWithShape="1">
          <a:blip r:embed="rId4">
            <a:alphaModFix/>
          </a:blip>
          <a:srcRect b="0" l="0" r="0" t="0"/>
          <a:stretch/>
        </p:blipFill>
        <p:spPr>
          <a:xfrm>
            <a:off x="254000" y="1569208"/>
            <a:ext cx="7267185" cy="6475885"/>
          </a:xfrm>
          <a:prstGeom prst="rect">
            <a:avLst/>
          </a:prstGeom>
          <a:noFill/>
          <a:ln>
            <a:noFill/>
          </a:ln>
        </p:spPr>
      </p:pic>
      <p:sp>
        <p:nvSpPr>
          <p:cNvPr id="2291" name="Google Shape;2291;p87"/>
          <p:cNvSpPr txBox="1"/>
          <p:nvPr/>
        </p:nvSpPr>
        <p:spPr>
          <a:xfrm>
            <a:off x="7521167" y="1315208"/>
            <a:ext cx="5920500" cy="769500"/>
          </a:xfrm>
          <a:prstGeom prst="rect">
            <a:avLst/>
          </a:prstGeom>
          <a:noFill/>
          <a:ln>
            <a:noFill/>
          </a:ln>
        </p:spPr>
        <p:txBody>
          <a:bodyPr anchorCtr="0" anchor="t" bIns="152375" lIns="152375" spcFirstLastPara="1" rIns="152375" wrap="square" tIns="152375">
            <a:spAutoFit/>
          </a:bodyPr>
          <a:lstStyle/>
          <a:p>
            <a:pPr indent="0" lvl="0" marL="0" rtl="0" algn="l">
              <a:spcBef>
                <a:spcPts val="0"/>
              </a:spcBef>
              <a:spcAft>
                <a:spcPts val="0"/>
              </a:spcAft>
              <a:buNone/>
            </a:pPr>
            <a:r>
              <a:rPr lang="en-US" sz="3000">
                <a:solidFill>
                  <a:schemeClr val="dk1"/>
                </a:solidFill>
              </a:rPr>
              <a:t>Улучшим SeeA*!</a:t>
            </a:r>
            <a:endParaRPr sz="3000">
              <a:solidFill>
                <a:schemeClr val="dk1"/>
              </a:solidFill>
            </a:endParaRPr>
          </a:p>
        </p:txBody>
      </p:sp>
      <p:sp>
        <p:nvSpPr>
          <p:cNvPr id="2292" name="Google Shape;2292;p87"/>
          <p:cNvSpPr txBox="1"/>
          <p:nvPr/>
        </p:nvSpPr>
        <p:spPr>
          <a:xfrm>
            <a:off x="7620000" y="2084708"/>
            <a:ext cx="5920500" cy="1323600"/>
          </a:xfrm>
          <a:prstGeom prst="rect">
            <a:avLst/>
          </a:prstGeom>
          <a:noFill/>
          <a:ln>
            <a:noFill/>
          </a:ln>
        </p:spPr>
        <p:txBody>
          <a:bodyPr anchorCtr="0" anchor="t" bIns="152375" lIns="152375" spcFirstLastPara="1" rIns="152375" wrap="square" tIns="152375">
            <a:spAutoFit/>
          </a:bodyPr>
          <a:lstStyle/>
          <a:p>
            <a:pPr indent="-368300" lvl="0" marL="444500" rtl="0" algn="l">
              <a:spcBef>
                <a:spcPts val="0"/>
              </a:spcBef>
              <a:spcAft>
                <a:spcPts val="0"/>
              </a:spcAft>
              <a:buClr>
                <a:schemeClr val="dk1"/>
              </a:buClr>
              <a:buSzPts val="2200"/>
              <a:buChar char="●"/>
            </a:pPr>
            <a:r>
              <a:rPr lang="en-US" sz="2200">
                <a:solidFill>
                  <a:schemeClr val="dk1"/>
                </a:solidFill>
              </a:rPr>
              <a:t>Результаты не воспроизводятся</a:t>
            </a:r>
            <a:endParaRPr sz="2200">
              <a:solidFill>
                <a:schemeClr val="dk1"/>
              </a:solidFill>
            </a:endParaRPr>
          </a:p>
          <a:p>
            <a:pPr indent="-368300" lvl="0" marL="444500" rtl="0" algn="l">
              <a:spcBef>
                <a:spcPts val="0"/>
              </a:spcBef>
              <a:spcAft>
                <a:spcPts val="0"/>
              </a:spcAft>
              <a:buClr>
                <a:schemeClr val="dk2"/>
              </a:buClr>
              <a:buSzPts val="2200"/>
              <a:buChar char="●"/>
            </a:pPr>
            <a:r>
              <a:rPr lang="en-US" sz="2200">
                <a:solidFill>
                  <a:schemeClr val="dk2"/>
                </a:solidFill>
              </a:rPr>
              <a:t>Мы такого не боимся. Чо там с кодом?</a:t>
            </a:r>
            <a:endParaRPr sz="2200">
              <a:solidFill>
                <a:schemeClr val="dk2"/>
              </a:solidFill>
            </a:endParaRPr>
          </a:p>
          <a:p>
            <a:pPr indent="-368300" lvl="0" marL="444500" rtl="0" algn="l">
              <a:spcBef>
                <a:spcPts val="0"/>
              </a:spcBef>
              <a:spcAft>
                <a:spcPts val="0"/>
              </a:spcAft>
              <a:buClr>
                <a:schemeClr val="dk1"/>
              </a:buClr>
              <a:buSzPts val="2200"/>
              <a:buChar char="●"/>
            </a:pPr>
            <a:r>
              <a:t/>
            </a:r>
            <a:endParaRPr sz="2200">
              <a:solidFill>
                <a:schemeClr val="dk1"/>
              </a:solidFill>
            </a:endParaRPr>
          </a:p>
        </p:txBody>
      </p:sp>
      <p:pic>
        <p:nvPicPr>
          <p:cNvPr id="2293" name="Google Shape;2293;p87"/>
          <p:cNvPicPr preferRelativeResize="0"/>
          <p:nvPr/>
        </p:nvPicPr>
        <p:blipFill>
          <a:blip r:embed="rId5">
            <a:alphaModFix/>
          </a:blip>
          <a:stretch>
            <a:fillRect/>
          </a:stretch>
        </p:blipFill>
        <p:spPr>
          <a:xfrm>
            <a:off x="8157917" y="2962917"/>
            <a:ext cx="4954194" cy="1308500"/>
          </a:xfrm>
          <a:prstGeom prst="rect">
            <a:avLst/>
          </a:prstGeom>
          <a:noFill/>
          <a:ln>
            <a:noFill/>
          </a:ln>
        </p:spPr>
      </p:pic>
      <p:sp>
        <p:nvSpPr>
          <p:cNvPr id="2294" name="Google Shape;2294;p87"/>
          <p:cNvSpPr txBox="1"/>
          <p:nvPr/>
        </p:nvSpPr>
        <p:spPr>
          <a:xfrm>
            <a:off x="7674771" y="4271417"/>
            <a:ext cx="5920500" cy="2001000"/>
          </a:xfrm>
          <a:prstGeom prst="rect">
            <a:avLst/>
          </a:prstGeom>
          <a:noFill/>
          <a:ln>
            <a:noFill/>
          </a:ln>
        </p:spPr>
        <p:txBody>
          <a:bodyPr anchorCtr="0" anchor="t" bIns="152375" lIns="152375" spcFirstLastPara="1" rIns="152375" wrap="square" tIns="152375">
            <a:spAutoFit/>
          </a:bodyPr>
          <a:lstStyle/>
          <a:p>
            <a:pPr indent="-368300" lvl="0" marL="444500" rtl="0" algn="l">
              <a:spcBef>
                <a:spcPts val="0"/>
              </a:spcBef>
              <a:spcAft>
                <a:spcPts val="0"/>
              </a:spcAft>
              <a:buClr>
                <a:schemeClr val="dk2"/>
              </a:buClr>
              <a:buSzPts val="2200"/>
              <a:buChar char="●"/>
            </a:pPr>
            <a:r>
              <a:rPr lang="en-US" sz="2200">
                <a:solidFill>
                  <a:schemeClr val="dk2"/>
                </a:solidFill>
              </a:rPr>
              <a:t>Ничего, просто залили не тот код. Мб поправить?</a:t>
            </a:r>
            <a:endParaRPr sz="2200">
              <a:solidFill>
                <a:schemeClr val="dk2"/>
              </a:solidFill>
            </a:endParaRPr>
          </a:p>
          <a:p>
            <a:pPr indent="-368300" lvl="0" marL="444500" rtl="0" algn="l">
              <a:spcBef>
                <a:spcPts val="0"/>
              </a:spcBef>
              <a:spcAft>
                <a:spcPts val="0"/>
              </a:spcAft>
              <a:buClr>
                <a:schemeClr val="dk1"/>
              </a:buClr>
              <a:buSzPts val="2200"/>
              <a:buChar char="●"/>
            </a:pPr>
            <a:r>
              <a:rPr lang="en-US" sz="2200">
                <a:solidFill>
                  <a:schemeClr val="dk1"/>
                </a:solidFill>
              </a:rPr>
              <a:t>Результаты ухудшились</a:t>
            </a:r>
            <a:endParaRPr sz="2200">
              <a:solidFill>
                <a:schemeClr val="dk1"/>
              </a:solidFill>
            </a:endParaRPr>
          </a:p>
          <a:p>
            <a:pPr indent="-368300" lvl="0" marL="444500" rtl="0" algn="l">
              <a:spcBef>
                <a:spcPts val="0"/>
              </a:spcBef>
              <a:spcAft>
                <a:spcPts val="0"/>
              </a:spcAft>
              <a:buClr>
                <a:schemeClr val="dk2"/>
              </a:buClr>
              <a:buSzPts val="2200"/>
              <a:buChar char="●"/>
            </a:pPr>
            <a:r>
              <a:rPr lang="en-US" sz="2200">
                <a:solidFill>
                  <a:schemeClr val="dk2"/>
                </a:solidFill>
              </a:rPr>
              <a:t>А если написать A* по-петербургски?</a:t>
            </a:r>
            <a:endParaRPr sz="2200">
              <a:solidFill>
                <a:schemeClr val="dk2"/>
              </a:solidFill>
            </a:endParaRPr>
          </a:p>
          <a:p>
            <a:pPr indent="-368300" lvl="0" marL="444500" rtl="0" algn="l">
              <a:spcBef>
                <a:spcPts val="0"/>
              </a:spcBef>
              <a:spcAft>
                <a:spcPts val="0"/>
              </a:spcAft>
              <a:buClr>
                <a:schemeClr val="dk1"/>
              </a:buClr>
              <a:buSzPts val="2200"/>
              <a:buChar char="●"/>
            </a:pPr>
            <a:r>
              <a:rPr lang="en-US" sz="2200">
                <a:solidFill>
                  <a:schemeClr val="dk1"/>
                </a:solidFill>
              </a:rPr>
              <a:t>Результаты улучшились</a:t>
            </a:r>
            <a:endParaRPr sz="2200">
              <a:solidFill>
                <a:schemeClr val="dk1"/>
              </a:solidFill>
            </a:endParaRPr>
          </a:p>
        </p:txBody>
      </p:sp>
      <p:sp>
        <p:nvSpPr>
          <p:cNvPr id="2295" name="Google Shape;2295;p87"/>
          <p:cNvSpPr txBox="1"/>
          <p:nvPr/>
        </p:nvSpPr>
        <p:spPr>
          <a:xfrm>
            <a:off x="8587414" y="6379708"/>
            <a:ext cx="3788100" cy="1231200"/>
          </a:xfrm>
          <a:prstGeom prst="rect">
            <a:avLst/>
          </a:prstGeom>
          <a:noFill/>
          <a:ln>
            <a:noFill/>
          </a:ln>
        </p:spPr>
        <p:txBody>
          <a:bodyPr anchorCtr="0" anchor="t" bIns="152375" lIns="152375" spcFirstLastPara="1" rIns="152375" wrap="square" tIns="152375">
            <a:spAutoFit/>
          </a:bodyPr>
          <a:lstStyle/>
          <a:p>
            <a:pPr indent="0" lvl="0" marL="0" rtl="0" algn="l">
              <a:spcBef>
                <a:spcPts val="0"/>
              </a:spcBef>
              <a:spcAft>
                <a:spcPts val="0"/>
              </a:spcAft>
              <a:buNone/>
            </a:pPr>
            <a:r>
              <a:rPr lang="en-US" sz="6000">
                <a:solidFill>
                  <a:schemeClr val="dk1"/>
                </a:solidFill>
              </a:rPr>
              <a:t>В 20 РАЗ!</a:t>
            </a:r>
            <a:endParaRPr sz="6000">
              <a:solidFill>
                <a:schemeClr val="dk1"/>
              </a:solidFill>
            </a:endParaRPr>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99" name="Shape 2299"/>
        <p:cNvGrpSpPr/>
        <p:nvPr/>
      </p:nvGrpSpPr>
      <p:grpSpPr>
        <a:xfrm>
          <a:off x="0" y="0"/>
          <a:ext cx="0" cy="0"/>
          <a:chOff x="0" y="0"/>
          <a:chExt cx="0" cy="0"/>
        </a:xfrm>
      </p:grpSpPr>
      <p:sp>
        <p:nvSpPr>
          <p:cNvPr id="2300" name="Google Shape;2300;p88"/>
          <p:cNvSpPr txBox="1"/>
          <p:nvPr>
            <p:ph type="title"/>
          </p:nvPr>
        </p:nvSpPr>
        <p:spPr>
          <a:xfrm>
            <a:off x="519500" y="360708"/>
            <a:ext cx="14201100" cy="954600"/>
          </a:xfrm>
          <a:prstGeom prst="rect">
            <a:avLst/>
          </a:prstGeom>
          <a:noFill/>
          <a:ln>
            <a:noFill/>
          </a:ln>
        </p:spPr>
        <p:txBody>
          <a:bodyPr anchorCtr="0" anchor="t" bIns="152375" lIns="152375" spcFirstLastPara="1" rIns="152375" wrap="square" tIns="152375">
            <a:normAutofit/>
          </a:bodyPr>
          <a:lstStyle/>
          <a:p>
            <a:pPr indent="0" lvl="0" marL="0" rtl="0" algn="l">
              <a:lnSpc>
                <a:spcPct val="100000"/>
              </a:lnSpc>
              <a:spcBef>
                <a:spcPts val="0"/>
              </a:spcBef>
              <a:spcAft>
                <a:spcPts val="0"/>
              </a:spcAft>
              <a:buSzPts val="5200"/>
              <a:buNone/>
            </a:pPr>
            <a:r>
              <a:rPr b="1" lang="en-US"/>
              <a:t>Sokoban: ML</a:t>
            </a:r>
            <a:endParaRPr b="1"/>
          </a:p>
        </p:txBody>
      </p:sp>
      <p:sp>
        <p:nvSpPr>
          <p:cNvPr id="2301" name="Google Shape;2301;p88"/>
          <p:cNvSpPr txBox="1"/>
          <p:nvPr>
            <p:ph idx="12" type="sldNum"/>
          </p:nvPr>
        </p:nvSpPr>
        <p:spPr>
          <a:xfrm>
            <a:off x="14120763" y="7772028"/>
            <a:ext cx="914400" cy="656100"/>
          </a:xfrm>
          <a:prstGeom prst="rect">
            <a:avLst/>
          </a:prstGeom>
          <a:noFill/>
          <a:ln>
            <a:noFill/>
          </a:ln>
        </p:spPr>
        <p:txBody>
          <a:bodyPr anchorCtr="0" anchor="ctr" bIns="152375" lIns="152375" spcFirstLastPara="1" rIns="152375" wrap="square" tIns="152375">
            <a:normAutofit/>
          </a:bodyPr>
          <a:lstStyle/>
          <a:p>
            <a:pPr indent="0" lvl="0" marL="0" rtl="0" algn="r">
              <a:lnSpc>
                <a:spcPct val="100000"/>
              </a:lnSpc>
              <a:spcBef>
                <a:spcPts val="0"/>
              </a:spcBef>
              <a:spcAft>
                <a:spcPts val="0"/>
              </a:spcAft>
              <a:buSzPts val="1700"/>
              <a:buNone/>
            </a:pPr>
            <a:fld id="{00000000-1234-1234-1234-123412341234}" type="slidenum">
              <a:rPr lang="en-US"/>
              <a:t>‹#›</a:t>
            </a:fld>
            <a:endParaRPr/>
          </a:p>
        </p:txBody>
      </p:sp>
      <p:pic>
        <p:nvPicPr>
          <p:cNvPr id="2302" name="Google Shape;2302;p88" title="sokoban-ml-matched.png"/>
          <p:cNvPicPr preferRelativeResize="0"/>
          <p:nvPr/>
        </p:nvPicPr>
        <p:blipFill rotWithShape="1">
          <a:blip r:embed="rId4">
            <a:alphaModFix/>
          </a:blip>
          <a:srcRect b="0" l="0" r="0" t="0"/>
          <a:stretch/>
        </p:blipFill>
        <p:spPr>
          <a:xfrm>
            <a:off x="254000" y="1569208"/>
            <a:ext cx="7267185" cy="6475885"/>
          </a:xfrm>
          <a:prstGeom prst="rect">
            <a:avLst/>
          </a:prstGeom>
          <a:noFill/>
          <a:ln>
            <a:noFill/>
          </a:ln>
        </p:spPr>
      </p:pic>
      <p:sp>
        <p:nvSpPr>
          <p:cNvPr id="2303" name="Google Shape;2303;p88"/>
          <p:cNvSpPr txBox="1"/>
          <p:nvPr/>
        </p:nvSpPr>
        <p:spPr>
          <a:xfrm>
            <a:off x="7521167" y="1315208"/>
            <a:ext cx="5920500" cy="769500"/>
          </a:xfrm>
          <a:prstGeom prst="rect">
            <a:avLst/>
          </a:prstGeom>
          <a:noFill/>
          <a:ln>
            <a:noFill/>
          </a:ln>
        </p:spPr>
        <p:txBody>
          <a:bodyPr anchorCtr="0" anchor="t" bIns="152375" lIns="152375" spcFirstLastPara="1" rIns="152375" wrap="square" tIns="152375">
            <a:spAutoFit/>
          </a:bodyPr>
          <a:lstStyle/>
          <a:p>
            <a:pPr indent="0" lvl="0" marL="0" rtl="0" algn="l">
              <a:spcBef>
                <a:spcPts val="0"/>
              </a:spcBef>
              <a:spcAft>
                <a:spcPts val="0"/>
              </a:spcAft>
              <a:buNone/>
            </a:pPr>
            <a:r>
              <a:rPr lang="en-US" sz="3000" strike="sngStrike">
                <a:solidFill>
                  <a:schemeClr val="dk1"/>
                </a:solidFill>
              </a:rPr>
              <a:t>Улучшим SeeA*!</a:t>
            </a:r>
            <a:endParaRPr sz="3000" strike="sngStrike">
              <a:solidFill>
                <a:schemeClr val="dk1"/>
              </a:solidFill>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07" name="Shape 2307"/>
        <p:cNvGrpSpPr/>
        <p:nvPr/>
      </p:nvGrpSpPr>
      <p:grpSpPr>
        <a:xfrm>
          <a:off x="0" y="0"/>
          <a:ext cx="0" cy="0"/>
          <a:chOff x="0" y="0"/>
          <a:chExt cx="0" cy="0"/>
        </a:xfrm>
      </p:grpSpPr>
      <p:sp>
        <p:nvSpPr>
          <p:cNvPr id="2308" name="Google Shape;2308;p89"/>
          <p:cNvSpPr txBox="1"/>
          <p:nvPr>
            <p:ph type="title"/>
          </p:nvPr>
        </p:nvSpPr>
        <p:spPr>
          <a:xfrm>
            <a:off x="519500" y="360708"/>
            <a:ext cx="14201100" cy="954600"/>
          </a:xfrm>
          <a:prstGeom prst="rect">
            <a:avLst/>
          </a:prstGeom>
          <a:noFill/>
          <a:ln>
            <a:noFill/>
          </a:ln>
        </p:spPr>
        <p:txBody>
          <a:bodyPr anchorCtr="0" anchor="t" bIns="152375" lIns="152375" spcFirstLastPara="1" rIns="152375" wrap="square" tIns="152375">
            <a:normAutofit/>
          </a:bodyPr>
          <a:lstStyle/>
          <a:p>
            <a:pPr indent="0" lvl="0" marL="0" rtl="0" algn="l">
              <a:lnSpc>
                <a:spcPct val="100000"/>
              </a:lnSpc>
              <a:spcBef>
                <a:spcPts val="0"/>
              </a:spcBef>
              <a:spcAft>
                <a:spcPts val="0"/>
              </a:spcAft>
              <a:buSzPts val="5200"/>
              <a:buNone/>
            </a:pPr>
            <a:r>
              <a:rPr b="1" lang="en-US"/>
              <a:t>Sokoban: ML</a:t>
            </a:r>
            <a:endParaRPr b="1"/>
          </a:p>
        </p:txBody>
      </p:sp>
      <p:sp>
        <p:nvSpPr>
          <p:cNvPr id="2309" name="Google Shape;2309;p89"/>
          <p:cNvSpPr txBox="1"/>
          <p:nvPr>
            <p:ph idx="12" type="sldNum"/>
          </p:nvPr>
        </p:nvSpPr>
        <p:spPr>
          <a:xfrm>
            <a:off x="14120763" y="7772028"/>
            <a:ext cx="914400" cy="656100"/>
          </a:xfrm>
          <a:prstGeom prst="rect">
            <a:avLst/>
          </a:prstGeom>
          <a:noFill/>
          <a:ln>
            <a:noFill/>
          </a:ln>
        </p:spPr>
        <p:txBody>
          <a:bodyPr anchorCtr="0" anchor="ctr" bIns="152375" lIns="152375" spcFirstLastPara="1" rIns="152375" wrap="square" tIns="152375">
            <a:normAutofit/>
          </a:bodyPr>
          <a:lstStyle/>
          <a:p>
            <a:pPr indent="0" lvl="0" marL="0" rtl="0" algn="r">
              <a:lnSpc>
                <a:spcPct val="100000"/>
              </a:lnSpc>
              <a:spcBef>
                <a:spcPts val="0"/>
              </a:spcBef>
              <a:spcAft>
                <a:spcPts val="0"/>
              </a:spcAft>
              <a:buSzPts val="1700"/>
              <a:buNone/>
            </a:pPr>
            <a:fld id="{00000000-1234-1234-1234-123412341234}" type="slidenum">
              <a:rPr lang="en-US"/>
              <a:t>‹#›</a:t>
            </a:fld>
            <a:endParaRPr/>
          </a:p>
        </p:txBody>
      </p:sp>
      <p:pic>
        <p:nvPicPr>
          <p:cNvPr id="2310" name="Google Shape;2310;p89" title="sokoban-ml-matched.png"/>
          <p:cNvPicPr preferRelativeResize="0"/>
          <p:nvPr/>
        </p:nvPicPr>
        <p:blipFill rotWithShape="1">
          <a:blip r:embed="rId4">
            <a:alphaModFix/>
          </a:blip>
          <a:srcRect b="0" l="0" r="0" t="0"/>
          <a:stretch/>
        </p:blipFill>
        <p:spPr>
          <a:xfrm>
            <a:off x="254000" y="1569208"/>
            <a:ext cx="7267185" cy="6475885"/>
          </a:xfrm>
          <a:prstGeom prst="rect">
            <a:avLst/>
          </a:prstGeom>
          <a:noFill/>
          <a:ln>
            <a:noFill/>
          </a:ln>
        </p:spPr>
      </p:pic>
      <p:sp>
        <p:nvSpPr>
          <p:cNvPr id="2311" name="Google Shape;2311;p89"/>
          <p:cNvSpPr txBox="1"/>
          <p:nvPr/>
        </p:nvSpPr>
        <p:spPr>
          <a:xfrm>
            <a:off x="7521167" y="1315208"/>
            <a:ext cx="5920500" cy="1231200"/>
          </a:xfrm>
          <a:prstGeom prst="rect">
            <a:avLst/>
          </a:prstGeom>
          <a:noFill/>
          <a:ln>
            <a:noFill/>
          </a:ln>
        </p:spPr>
        <p:txBody>
          <a:bodyPr anchorCtr="0" anchor="t" bIns="152375" lIns="152375" spcFirstLastPara="1" rIns="152375" wrap="square" tIns="152375">
            <a:spAutoFit/>
          </a:bodyPr>
          <a:lstStyle/>
          <a:p>
            <a:pPr indent="0" lvl="0" marL="0" rtl="0" algn="l">
              <a:spcBef>
                <a:spcPts val="0"/>
              </a:spcBef>
              <a:spcAft>
                <a:spcPts val="0"/>
              </a:spcAft>
              <a:buNone/>
            </a:pPr>
            <a:r>
              <a:rPr lang="en-US" sz="3000" strike="sngStrike">
                <a:solidFill>
                  <a:schemeClr val="dk1"/>
                </a:solidFill>
              </a:rPr>
              <a:t>Улучшим SeeA*!</a:t>
            </a:r>
            <a:br>
              <a:rPr lang="en-US" sz="3000" strike="sngStrike">
                <a:solidFill>
                  <a:schemeClr val="dk1"/>
                </a:solidFill>
              </a:rPr>
            </a:br>
            <a:r>
              <a:rPr lang="en-US" sz="3000" strike="sngStrike">
                <a:solidFill>
                  <a:schemeClr val="dk1"/>
                </a:solidFill>
              </a:rPr>
              <a:t>Улучшим LTS</a:t>
            </a:r>
            <a:endParaRPr sz="3000" strike="sngStrike">
              <a:solidFill>
                <a:schemeClr val="dk1"/>
              </a:solidFill>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15" name="Shape 2315"/>
        <p:cNvGrpSpPr/>
        <p:nvPr/>
      </p:nvGrpSpPr>
      <p:grpSpPr>
        <a:xfrm>
          <a:off x="0" y="0"/>
          <a:ext cx="0" cy="0"/>
          <a:chOff x="0" y="0"/>
          <a:chExt cx="0" cy="0"/>
        </a:xfrm>
      </p:grpSpPr>
      <p:sp>
        <p:nvSpPr>
          <p:cNvPr id="2316" name="Google Shape;2316;p90"/>
          <p:cNvSpPr txBox="1"/>
          <p:nvPr>
            <p:ph type="title"/>
          </p:nvPr>
        </p:nvSpPr>
        <p:spPr>
          <a:xfrm>
            <a:off x="519500" y="360708"/>
            <a:ext cx="14201100" cy="954600"/>
          </a:xfrm>
          <a:prstGeom prst="rect">
            <a:avLst/>
          </a:prstGeom>
          <a:noFill/>
          <a:ln>
            <a:noFill/>
          </a:ln>
        </p:spPr>
        <p:txBody>
          <a:bodyPr anchorCtr="0" anchor="t" bIns="152375" lIns="152375" spcFirstLastPara="1" rIns="152375" wrap="square" tIns="152375">
            <a:normAutofit/>
          </a:bodyPr>
          <a:lstStyle/>
          <a:p>
            <a:pPr indent="0" lvl="0" marL="0" rtl="0" algn="l">
              <a:lnSpc>
                <a:spcPct val="100000"/>
              </a:lnSpc>
              <a:spcBef>
                <a:spcPts val="0"/>
              </a:spcBef>
              <a:spcAft>
                <a:spcPts val="0"/>
              </a:spcAft>
              <a:buSzPts val="5200"/>
              <a:buNone/>
            </a:pPr>
            <a:r>
              <a:rPr b="1" lang="en-US"/>
              <a:t>Sokoban: ML</a:t>
            </a:r>
            <a:endParaRPr b="1"/>
          </a:p>
        </p:txBody>
      </p:sp>
      <p:sp>
        <p:nvSpPr>
          <p:cNvPr id="2317" name="Google Shape;2317;p90"/>
          <p:cNvSpPr txBox="1"/>
          <p:nvPr>
            <p:ph idx="12" type="sldNum"/>
          </p:nvPr>
        </p:nvSpPr>
        <p:spPr>
          <a:xfrm>
            <a:off x="14120763" y="7772028"/>
            <a:ext cx="914400" cy="656100"/>
          </a:xfrm>
          <a:prstGeom prst="rect">
            <a:avLst/>
          </a:prstGeom>
          <a:noFill/>
          <a:ln>
            <a:noFill/>
          </a:ln>
        </p:spPr>
        <p:txBody>
          <a:bodyPr anchorCtr="0" anchor="ctr" bIns="152375" lIns="152375" spcFirstLastPara="1" rIns="152375" wrap="square" tIns="152375">
            <a:normAutofit/>
          </a:bodyPr>
          <a:lstStyle/>
          <a:p>
            <a:pPr indent="0" lvl="0" marL="0" rtl="0" algn="r">
              <a:lnSpc>
                <a:spcPct val="100000"/>
              </a:lnSpc>
              <a:spcBef>
                <a:spcPts val="0"/>
              </a:spcBef>
              <a:spcAft>
                <a:spcPts val="0"/>
              </a:spcAft>
              <a:buSzPts val="1700"/>
              <a:buNone/>
            </a:pPr>
            <a:fld id="{00000000-1234-1234-1234-123412341234}" type="slidenum">
              <a:rPr lang="en-US"/>
              <a:t>‹#›</a:t>
            </a:fld>
            <a:endParaRPr/>
          </a:p>
        </p:txBody>
      </p:sp>
      <p:pic>
        <p:nvPicPr>
          <p:cNvPr id="2318" name="Google Shape;2318;p90" title="sokoban-ml-matched.png"/>
          <p:cNvPicPr preferRelativeResize="0"/>
          <p:nvPr/>
        </p:nvPicPr>
        <p:blipFill rotWithShape="1">
          <a:blip r:embed="rId4">
            <a:alphaModFix/>
          </a:blip>
          <a:srcRect b="0" l="0" r="0" t="0"/>
          <a:stretch/>
        </p:blipFill>
        <p:spPr>
          <a:xfrm>
            <a:off x="254000" y="1569208"/>
            <a:ext cx="7267185" cy="6475885"/>
          </a:xfrm>
          <a:prstGeom prst="rect">
            <a:avLst/>
          </a:prstGeom>
          <a:noFill/>
          <a:ln>
            <a:noFill/>
          </a:ln>
        </p:spPr>
      </p:pic>
      <p:sp>
        <p:nvSpPr>
          <p:cNvPr id="2319" name="Google Shape;2319;p90"/>
          <p:cNvSpPr txBox="1"/>
          <p:nvPr/>
        </p:nvSpPr>
        <p:spPr>
          <a:xfrm>
            <a:off x="7521167" y="1315208"/>
            <a:ext cx="5920500" cy="1693200"/>
          </a:xfrm>
          <a:prstGeom prst="rect">
            <a:avLst/>
          </a:prstGeom>
          <a:noFill/>
          <a:ln>
            <a:noFill/>
          </a:ln>
        </p:spPr>
        <p:txBody>
          <a:bodyPr anchorCtr="0" anchor="t" bIns="152375" lIns="152375" spcFirstLastPara="1" rIns="152375" wrap="square" tIns="152375">
            <a:spAutoFit/>
          </a:bodyPr>
          <a:lstStyle/>
          <a:p>
            <a:pPr indent="0" lvl="0" marL="0" rtl="0" algn="l">
              <a:spcBef>
                <a:spcPts val="0"/>
              </a:spcBef>
              <a:spcAft>
                <a:spcPts val="0"/>
              </a:spcAft>
              <a:buNone/>
            </a:pPr>
            <a:r>
              <a:rPr lang="en-US" sz="3000" strike="sngStrike">
                <a:solidFill>
                  <a:schemeClr val="dk1"/>
                </a:solidFill>
              </a:rPr>
              <a:t>Улучшим SeeA*!</a:t>
            </a:r>
            <a:br>
              <a:rPr lang="en-US" sz="3000" strike="sngStrike">
                <a:solidFill>
                  <a:schemeClr val="dk1"/>
                </a:solidFill>
              </a:rPr>
            </a:br>
            <a:r>
              <a:rPr lang="en-US" sz="3000" strike="sngStrike">
                <a:solidFill>
                  <a:schemeClr val="dk1"/>
                </a:solidFill>
              </a:rPr>
              <a:t>Улучшим LTS</a:t>
            </a:r>
            <a:br>
              <a:rPr lang="en-US" sz="3000" strike="sngStrike">
                <a:solidFill>
                  <a:schemeClr val="dk1"/>
                </a:solidFill>
              </a:rPr>
            </a:br>
            <a:r>
              <a:rPr lang="en-US" sz="3000">
                <a:solidFill>
                  <a:schemeClr val="dk1"/>
                </a:solidFill>
              </a:rPr>
              <a:t>Улучшим HIPS-</a:t>
            </a:r>
            <a:r>
              <a:rPr lang="en-US" sz="3000">
                <a:solidFill>
                  <a:schemeClr val="dk1"/>
                </a:solidFill>
                <a:latin typeface="Helvetica Neue"/>
                <a:ea typeface="Helvetica Neue"/>
                <a:cs typeface="Helvetica Neue"/>
                <a:sym typeface="Helvetica Neue"/>
              </a:rPr>
              <a:t>ε?</a:t>
            </a:r>
            <a:endParaRPr sz="3000">
              <a:solidFill>
                <a:schemeClr val="dk1"/>
              </a:solidFill>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23" name="Shape 2323"/>
        <p:cNvGrpSpPr/>
        <p:nvPr/>
      </p:nvGrpSpPr>
      <p:grpSpPr>
        <a:xfrm>
          <a:off x="0" y="0"/>
          <a:ext cx="0" cy="0"/>
          <a:chOff x="0" y="0"/>
          <a:chExt cx="0" cy="0"/>
        </a:xfrm>
      </p:grpSpPr>
      <p:sp>
        <p:nvSpPr>
          <p:cNvPr id="2324" name="Google Shape;2324;p91"/>
          <p:cNvSpPr txBox="1"/>
          <p:nvPr>
            <p:ph type="title"/>
          </p:nvPr>
        </p:nvSpPr>
        <p:spPr>
          <a:xfrm>
            <a:off x="519500" y="360708"/>
            <a:ext cx="14201100" cy="954600"/>
          </a:xfrm>
          <a:prstGeom prst="rect">
            <a:avLst/>
          </a:prstGeom>
          <a:noFill/>
          <a:ln>
            <a:noFill/>
          </a:ln>
        </p:spPr>
        <p:txBody>
          <a:bodyPr anchorCtr="0" anchor="t" bIns="152375" lIns="152375" spcFirstLastPara="1" rIns="152375" wrap="square" tIns="152375">
            <a:normAutofit/>
          </a:bodyPr>
          <a:lstStyle/>
          <a:p>
            <a:pPr indent="0" lvl="0" marL="0" rtl="0" algn="l">
              <a:lnSpc>
                <a:spcPct val="100000"/>
              </a:lnSpc>
              <a:spcBef>
                <a:spcPts val="0"/>
              </a:spcBef>
              <a:spcAft>
                <a:spcPts val="0"/>
              </a:spcAft>
              <a:buSzPts val="5200"/>
              <a:buNone/>
            </a:pPr>
            <a:r>
              <a:rPr b="1" lang="en-US"/>
              <a:t>Sokoban: ML</a:t>
            </a:r>
            <a:endParaRPr b="1"/>
          </a:p>
        </p:txBody>
      </p:sp>
      <p:sp>
        <p:nvSpPr>
          <p:cNvPr id="2325" name="Google Shape;2325;p91"/>
          <p:cNvSpPr txBox="1"/>
          <p:nvPr>
            <p:ph idx="12" type="sldNum"/>
          </p:nvPr>
        </p:nvSpPr>
        <p:spPr>
          <a:xfrm>
            <a:off x="14120763" y="7772028"/>
            <a:ext cx="914400" cy="656100"/>
          </a:xfrm>
          <a:prstGeom prst="rect">
            <a:avLst/>
          </a:prstGeom>
          <a:noFill/>
          <a:ln>
            <a:noFill/>
          </a:ln>
        </p:spPr>
        <p:txBody>
          <a:bodyPr anchorCtr="0" anchor="ctr" bIns="152375" lIns="152375" spcFirstLastPara="1" rIns="152375" wrap="square" tIns="152375">
            <a:normAutofit/>
          </a:bodyPr>
          <a:lstStyle/>
          <a:p>
            <a:pPr indent="0" lvl="0" marL="0" rtl="0" algn="r">
              <a:lnSpc>
                <a:spcPct val="100000"/>
              </a:lnSpc>
              <a:spcBef>
                <a:spcPts val="0"/>
              </a:spcBef>
              <a:spcAft>
                <a:spcPts val="0"/>
              </a:spcAft>
              <a:buSzPts val="1700"/>
              <a:buNone/>
            </a:pPr>
            <a:fld id="{00000000-1234-1234-1234-123412341234}" type="slidenum">
              <a:rPr lang="en-US"/>
              <a:t>‹#›</a:t>
            </a:fld>
            <a:endParaRPr/>
          </a:p>
        </p:txBody>
      </p:sp>
      <p:sp>
        <p:nvSpPr>
          <p:cNvPr id="2326" name="Google Shape;2326;p91"/>
          <p:cNvSpPr txBox="1"/>
          <p:nvPr/>
        </p:nvSpPr>
        <p:spPr>
          <a:xfrm>
            <a:off x="7521167" y="1315208"/>
            <a:ext cx="5920500" cy="1693200"/>
          </a:xfrm>
          <a:prstGeom prst="rect">
            <a:avLst/>
          </a:prstGeom>
          <a:noFill/>
          <a:ln>
            <a:noFill/>
          </a:ln>
        </p:spPr>
        <p:txBody>
          <a:bodyPr anchorCtr="0" anchor="t" bIns="152375" lIns="152375" spcFirstLastPara="1" rIns="152375" wrap="square" tIns="152375">
            <a:spAutoFit/>
          </a:bodyPr>
          <a:lstStyle/>
          <a:p>
            <a:pPr indent="0" lvl="0" marL="0" rtl="0" algn="l">
              <a:spcBef>
                <a:spcPts val="0"/>
              </a:spcBef>
              <a:spcAft>
                <a:spcPts val="0"/>
              </a:spcAft>
              <a:buNone/>
            </a:pPr>
            <a:r>
              <a:rPr lang="en-US" sz="3000" strike="sngStrike">
                <a:solidFill>
                  <a:schemeClr val="dk1"/>
                </a:solidFill>
              </a:rPr>
              <a:t>Улучшим SeeA*!</a:t>
            </a:r>
            <a:br>
              <a:rPr lang="en-US" sz="3000" strike="sngStrike">
                <a:solidFill>
                  <a:schemeClr val="dk1"/>
                </a:solidFill>
              </a:rPr>
            </a:br>
            <a:r>
              <a:rPr lang="en-US" sz="3000" strike="sngStrike">
                <a:solidFill>
                  <a:schemeClr val="dk1"/>
                </a:solidFill>
              </a:rPr>
              <a:t>Улучшим LTS</a:t>
            </a:r>
            <a:br>
              <a:rPr lang="en-US" sz="3000" strike="sngStrike">
                <a:solidFill>
                  <a:schemeClr val="dk1"/>
                </a:solidFill>
              </a:rPr>
            </a:br>
            <a:r>
              <a:rPr lang="en-US" sz="3000">
                <a:solidFill>
                  <a:schemeClr val="dk1"/>
                </a:solidFill>
              </a:rPr>
              <a:t>Улучшим HIPS-</a:t>
            </a:r>
            <a:r>
              <a:rPr lang="en-US" sz="3000">
                <a:solidFill>
                  <a:schemeClr val="dk1"/>
                </a:solidFill>
                <a:latin typeface="Helvetica Neue"/>
                <a:ea typeface="Helvetica Neue"/>
                <a:cs typeface="Helvetica Neue"/>
                <a:sym typeface="Helvetica Neue"/>
              </a:rPr>
              <a:t>ε?</a:t>
            </a:r>
            <a:endParaRPr sz="3000">
              <a:solidFill>
                <a:schemeClr val="dk1"/>
              </a:solidFill>
            </a:endParaRPr>
          </a:p>
        </p:txBody>
      </p:sp>
      <p:pic>
        <p:nvPicPr>
          <p:cNvPr id="2327" name="Google Shape;2327;p91"/>
          <p:cNvPicPr preferRelativeResize="0"/>
          <p:nvPr/>
        </p:nvPicPr>
        <p:blipFill>
          <a:blip r:embed="rId4">
            <a:alphaModFix/>
          </a:blip>
          <a:stretch>
            <a:fillRect/>
          </a:stretch>
        </p:blipFill>
        <p:spPr>
          <a:xfrm>
            <a:off x="7521183" y="3274500"/>
            <a:ext cx="7210816" cy="4056084"/>
          </a:xfrm>
          <a:prstGeom prst="rect">
            <a:avLst/>
          </a:prstGeom>
          <a:noFill/>
          <a:ln>
            <a:noFill/>
          </a:ln>
        </p:spPr>
      </p:pic>
      <p:pic>
        <p:nvPicPr>
          <p:cNvPr id="2328" name="Google Shape;2328;p91" title="sokoban-ml-matched.png"/>
          <p:cNvPicPr preferRelativeResize="0"/>
          <p:nvPr/>
        </p:nvPicPr>
        <p:blipFill rotWithShape="1">
          <a:blip r:embed="rId5">
            <a:alphaModFix/>
          </a:blip>
          <a:srcRect b="0" l="0" r="0" t="0"/>
          <a:stretch/>
        </p:blipFill>
        <p:spPr>
          <a:xfrm>
            <a:off x="254000" y="1569208"/>
            <a:ext cx="7267185" cy="6475885"/>
          </a:xfrm>
          <a:prstGeom prst="rect">
            <a:avLst/>
          </a:prstGeom>
          <a:noFill/>
          <a:ln>
            <a:noFill/>
          </a:ln>
        </p:spPr>
      </p:pic>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32" name="Shape 2332"/>
        <p:cNvGrpSpPr/>
        <p:nvPr/>
      </p:nvGrpSpPr>
      <p:grpSpPr>
        <a:xfrm>
          <a:off x="0" y="0"/>
          <a:ext cx="0" cy="0"/>
          <a:chOff x="0" y="0"/>
          <a:chExt cx="0" cy="0"/>
        </a:xfrm>
      </p:grpSpPr>
      <p:sp>
        <p:nvSpPr>
          <p:cNvPr id="2333" name="Google Shape;2333;p92"/>
          <p:cNvSpPr txBox="1"/>
          <p:nvPr>
            <p:ph type="title"/>
          </p:nvPr>
        </p:nvSpPr>
        <p:spPr>
          <a:xfrm>
            <a:off x="519500" y="360708"/>
            <a:ext cx="14201100" cy="954600"/>
          </a:xfrm>
          <a:prstGeom prst="rect">
            <a:avLst/>
          </a:prstGeom>
          <a:noFill/>
          <a:ln>
            <a:noFill/>
          </a:ln>
        </p:spPr>
        <p:txBody>
          <a:bodyPr anchorCtr="0" anchor="t" bIns="152375" lIns="152375" spcFirstLastPara="1" rIns="152375" wrap="square" tIns="152375">
            <a:normAutofit/>
          </a:bodyPr>
          <a:lstStyle/>
          <a:p>
            <a:pPr indent="0" lvl="0" marL="0" rtl="0" algn="l">
              <a:lnSpc>
                <a:spcPct val="100000"/>
              </a:lnSpc>
              <a:spcBef>
                <a:spcPts val="0"/>
              </a:spcBef>
              <a:spcAft>
                <a:spcPts val="0"/>
              </a:spcAft>
              <a:buSzPts val="5200"/>
              <a:buNone/>
            </a:pPr>
            <a:r>
              <a:rPr b="1" lang="en-US"/>
              <a:t>Sokoban: ML</a:t>
            </a:r>
            <a:endParaRPr b="1"/>
          </a:p>
        </p:txBody>
      </p:sp>
      <p:sp>
        <p:nvSpPr>
          <p:cNvPr id="2334" name="Google Shape;2334;p92"/>
          <p:cNvSpPr txBox="1"/>
          <p:nvPr>
            <p:ph idx="12" type="sldNum"/>
          </p:nvPr>
        </p:nvSpPr>
        <p:spPr>
          <a:xfrm>
            <a:off x="14120763" y="7772028"/>
            <a:ext cx="914400" cy="656100"/>
          </a:xfrm>
          <a:prstGeom prst="rect">
            <a:avLst/>
          </a:prstGeom>
          <a:noFill/>
          <a:ln>
            <a:noFill/>
          </a:ln>
        </p:spPr>
        <p:txBody>
          <a:bodyPr anchorCtr="0" anchor="ctr" bIns="152375" lIns="152375" spcFirstLastPara="1" rIns="152375" wrap="square" tIns="152375">
            <a:normAutofit/>
          </a:bodyPr>
          <a:lstStyle/>
          <a:p>
            <a:pPr indent="0" lvl="0" marL="0" rtl="0" algn="r">
              <a:lnSpc>
                <a:spcPct val="100000"/>
              </a:lnSpc>
              <a:spcBef>
                <a:spcPts val="0"/>
              </a:spcBef>
              <a:spcAft>
                <a:spcPts val="0"/>
              </a:spcAft>
              <a:buSzPts val="1700"/>
              <a:buNone/>
            </a:pPr>
            <a:fld id="{00000000-1234-1234-1234-123412341234}" type="slidenum">
              <a:rPr lang="en-US"/>
              <a:t>‹#›</a:t>
            </a:fld>
            <a:endParaRPr/>
          </a:p>
        </p:txBody>
      </p:sp>
      <p:pic>
        <p:nvPicPr>
          <p:cNvPr id="2335" name="Google Shape;2335;p92" title="camphoto_1594243340 2 (1).JPG"/>
          <p:cNvPicPr preferRelativeResize="0"/>
          <p:nvPr/>
        </p:nvPicPr>
        <p:blipFill rotWithShape="1">
          <a:blip r:embed="rId4">
            <a:alphaModFix/>
          </a:blip>
          <a:srcRect b="12495" l="0" r="0" t="12503"/>
          <a:stretch/>
        </p:blipFill>
        <p:spPr>
          <a:xfrm>
            <a:off x="10620898" y="1430020"/>
            <a:ext cx="4171768" cy="4171735"/>
          </a:xfrm>
          <a:prstGeom prst="rect">
            <a:avLst/>
          </a:prstGeom>
          <a:noFill/>
          <a:ln>
            <a:noFill/>
          </a:ln>
        </p:spPr>
      </p:pic>
      <p:sp>
        <p:nvSpPr>
          <p:cNvPr id="2336" name="Google Shape;2336;p92"/>
          <p:cNvSpPr txBox="1"/>
          <p:nvPr/>
        </p:nvSpPr>
        <p:spPr>
          <a:xfrm>
            <a:off x="7775188" y="1236875"/>
            <a:ext cx="2968500" cy="4975500"/>
          </a:xfrm>
          <a:prstGeom prst="rect">
            <a:avLst/>
          </a:prstGeom>
          <a:noFill/>
          <a:ln>
            <a:noFill/>
          </a:ln>
        </p:spPr>
        <p:txBody>
          <a:bodyPr anchorCtr="0" anchor="t" bIns="152375" lIns="152375" spcFirstLastPara="1" rIns="152375" wrap="square" tIns="152375">
            <a:spAutoFit/>
          </a:bodyPr>
          <a:lstStyle/>
          <a:p>
            <a:pPr indent="0" lvl="0" marL="0" rtl="0" algn="l">
              <a:lnSpc>
                <a:spcPct val="137500"/>
              </a:lnSpc>
              <a:spcBef>
                <a:spcPts val="2800"/>
              </a:spcBef>
              <a:spcAft>
                <a:spcPts val="0"/>
              </a:spcAft>
              <a:buNone/>
            </a:pPr>
            <a:r>
              <a:rPr lang="en-US" sz="3700">
                <a:solidFill>
                  <a:schemeClr val="dk1"/>
                </a:solidFill>
                <a:latin typeface="Georgia"/>
                <a:ea typeface="Georgia"/>
                <a:cs typeface="Georgia"/>
                <a:sym typeface="Georgia"/>
              </a:rPr>
              <a:t>Conclusion</a:t>
            </a:r>
            <a:endParaRPr sz="3700">
              <a:solidFill>
                <a:schemeClr val="dk1"/>
              </a:solidFill>
              <a:latin typeface="Georgia"/>
              <a:ea typeface="Georgia"/>
              <a:cs typeface="Georgia"/>
              <a:sym typeface="Georgia"/>
            </a:endParaRPr>
          </a:p>
          <a:p>
            <a:pPr indent="0" lvl="0" marL="0" rtl="0" algn="l">
              <a:lnSpc>
                <a:spcPct val="115000"/>
              </a:lnSpc>
              <a:spcBef>
                <a:spcPts val="800"/>
              </a:spcBef>
              <a:spcAft>
                <a:spcPts val="800"/>
              </a:spcAft>
              <a:buNone/>
            </a:pPr>
            <a:r>
              <a:rPr lang="en-US" sz="1800">
                <a:solidFill>
                  <a:srgbClr val="202122"/>
                </a:solidFill>
              </a:rPr>
              <a:t>I worked on Sokoban since September 2025, the project is almost finished because I don't want to have a </a:t>
            </a:r>
            <a:r>
              <a:rPr b="1" lang="en-US" sz="1800">
                <a:solidFill>
                  <a:srgbClr val="202122"/>
                </a:solidFill>
              </a:rPr>
              <a:t>burn-out</a:t>
            </a:r>
            <a:r>
              <a:rPr lang="en-US" sz="1800">
                <a:solidFill>
                  <a:srgbClr val="202122"/>
                </a:solidFill>
              </a:rPr>
              <a:t>. It was really hard to be focused on it during the last </a:t>
            </a:r>
            <a:r>
              <a:rPr b="1" lang="en-US" sz="1800">
                <a:solidFill>
                  <a:srgbClr val="202122"/>
                </a:solidFill>
              </a:rPr>
              <a:t>12 weeks</a:t>
            </a:r>
            <a:r>
              <a:rPr lang="en-US" sz="1800">
                <a:solidFill>
                  <a:srgbClr val="202122"/>
                </a:solidFill>
              </a:rPr>
              <a:t> working sometimes </a:t>
            </a:r>
            <a:r>
              <a:rPr b="1" lang="en-US" sz="1800">
                <a:solidFill>
                  <a:srgbClr val="202122"/>
                </a:solidFill>
              </a:rPr>
              <a:t>until 3 a.m</a:t>
            </a:r>
            <a:r>
              <a:rPr lang="en-US" sz="1800">
                <a:solidFill>
                  <a:srgbClr val="202122"/>
                </a:solidFill>
              </a:rPr>
              <a:t> to fix one more A* realisation or waiting for the end of a bench. It was  </a:t>
            </a:r>
            <a:endParaRPr sz="2700">
              <a:solidFill>
                <a:srgbClr val="0E1013"/>
              </a:solidFill>
              <a:highlight>
                <a:srgbClr val="FFFFFF"/>
              </a:highlight>
              <a:latin typeface="Georgia"/>
              <a:ea typeface="Georgia"/>
              <a:cs typeface="Georgia"/>
              <a:sym typeface="Georgia"/>
            </a:endParaRPr>
          </a:p>
        </p:txBody>
      </p:sp>
      <p:sp>
        <p:nvSpPr>
          <p:cNvPr id="2337" name="Google Shape;2337;p92"/>
          <p:cNvSpPr txBox="1"/>
          <p:nvPr/>
        </p:nvSpPr>
        <p:spPr>
          <a:xfrm>
            <a:off x="7775208" y="5482042"/>
            <a:ext cx="7128600" cy="3268200"/>
          </a:xfrm>
          <a:prstGeom prst="rect">
            <a:avLst/>
          </a:prstGeom>
          <a:noFill/>
          <a:ln>
            <a:noFill/>
          </a:ln>
        </p:spPr>
        <p:txBody>
          <a:bodyPr anchorCtr="0" anchor="t" bIns="152375" lIns="152375" spcFirstLastPara="1" rIns="152375" wrap="square" tIns="152375">
            <a:spAutoFit/>
          </a:bodyPr>
          <a:lstStyle/>
          <a:p>
            <a:pPr indent="0" lvl="0" marL="0" rtl="0" algn="l">
              <a:lnSpc>
                <a:spcPct val="115000"/>
              </a:lnSpc>
              <a:spcBef>
                <a:spcPts val="800"/>
              </a:spcBef>
              <a:spcAft>
                <a:spcPts val="0"/>
              </a:spcAft>
              <a:buNone/>
            </a:pPr>
            <a:r>
              <a:rPr lang="en-US" sz="1800">
                <a:solidFill>
                  <a:srgbClr val="202122"/>
                </a:solidFill>
              </a:rPr>
              <a:t>a real pleasure to work on this subject and exchange information with Daniel and Konstantin.</a:t>
            </a:r>
            <a:endParaRPr sz="1800">
              <a:solidFill>
                <a:srgbClr val="202122"/>
              </a:solidFill>
            </a:endParaRPr>
          </a:p>
          <a:p>
            <a:pPr indent="0" lvl="0" marL="0" rtl="0" algn="l">
              <a:lnSpc>
                <a:spcPct val="115000"/>
              </a:lnSpc>
              <a:spcBef>
                <a:spcPts val="800"/>
              </a:spcBef>
              <a:spcAft>
                <a:spcPts val="0"/>
              </a:spcAft>
              <a:buNone/>
            </a:pPr>
            <a:r>
              <a:rPr lang="en-US" sz="1700">
                <a:solidFill>
                  <a:schemeClr val="dk1"/>
                </a:solidFill>
              </a:rPr>
              <a:t>Even if I lack self-confidence, I am now confident that removing ML makes a Sokoban solver twenty times faster. I think I am proud of myself, even if the other solvers remain undefeated because they never ran.</a:t>
            </a:r>
            <a:endParaRPr sz="1700">
              <a:solidFill>
                <a:srgbClr val="202122"/>
              </a:solidFill>
            </a:endParaRPr>
          </a:p>
          <a:p>
            <a:pPr indent="0" lvl="0" marL="0" rtl="0" algn="l">
              <a:lnSpc>
                <a:spcPct val="115000"/>
              </a:lnSpc>
              <a:spcBef>
                <a:spcPts val="800"/>
              </a:spcBef>
              <a:spcAft>
                <a:spcPts val="800"/>
              </a:spcAft>
              <a:buNone/>
            </a:pPr>
            <a:r>
              <a:rPr lang="en-US" sz="1800">
                <a:solidFill>
                  <a:srgbClr val="202122"/>
                </a:solidFill>
              </a:rPr>
              <a:t>That's all ! I revealed all features inside Sokoban ML-solvers. I hope it will help other solvers to be more powerful and beat Sokoban :)</a:t>
            </a:r>
            <a:endParaRPr sz="3000">
              <a:solidFill>
                <a:schemeClr val="dk2"/>
              </a:solidFill>
            </a:endParaRPr>
          </a:p>
        </p:txBody>
      </p:sp>
      <p:pic>
        <p:nvPicPr>
          <p:cNvPr id="2338" name="Google Shape;2338;p92" title="sokoban-ml-matched.png"/>
          <p:cNvPicPr preferRelativeResize="0"/>
          <p:nvPr/>
        </p:nvPicPr>
        <p:blipFill rotWithShape="1">
          <a:blip r:embed="rId5">
            <a:alphaModFix/>
          </a:blip>
          <a:srcRect b="0" l="0" r="0" t="0"/>
          <a:stretch/>
        </p:blipFill>
        <p:spPr>
          <a:xfrm>
            <a:off x="254000" y="1569208"/>
            <a:ext cx="7267185" cy="6475885"/>
          </a:xfrm>
          <a:prstGeom prst="rect">
            <a:avLst/>
          </a:prstGeom>
          <a:noFill/>
          <a:ln>
            <a:noFill/>
          </a:ln>
        </p:spPr>
      </p:pic>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42" name="Shape 2342"/>
        <p:cNvGrpSpPr/>
        <p:nvPr/>
      </p:nvGrpSpPr>
      <p:grpSpPr>
        <a:xfrm>
          <a:off x="0" y="0"/>
          <a:ext cx="0" cy="0"/>
          <a:chOff x="0" y="0"/>
          <a:chExt cx="0" cy="0"/>
        </a:xfrm>
      </p:grpSpPr>
      <p:sp>
        <p:nvSpPr>
          <p:cNvPr id="2343" name="Google Shape;2343;p93"/>
          <p:cNvSpPr txBox="1"/>
          <p:nvPr>
            <p:ph type="title"/>
          </p:nvPr>
        </p:nvSpPr>
        <p:spPr>
          <a:xfrm>
            <a:off x="519500" y="360708"/>
            <a:ext cx="14201100" cy="954600"/>
          </a:xfrm>
          <a:prstGeom prst="rect">
            <a:avLst/>
          </a:prstGeom>
          <a:noFill/>
          <a:ln>
            <a:noFill/>
          </a:ln>
        </p:spPr>
        <p:txBody>
          <a:bodyPr anchorCtr="0" anchor="t" bIns="152375" lIns="152375" spcFirstLastPara="1" rIns="152375" wrap="square" tIns="152375">
            <a:normAutofit/>
          </a:bodyPr>
          <a:lstStyle/>
          <a:p>
            <a:pPr indent="0" lvl="0" marL="0" rtl="0" algn="l">
              <a:lnSpc>
                <a:spcPct val="100000"/>
              </a:lnSpc>
              <a:spcBef>
                <a:spcPts val="0"/>
              </a:spcBef>
              <a:spcAft>
                <a:spcPts val="0"/>
              </a:spcAft>
              <a:buSzPts val="5200"/>
              <a:buNone/>
            </a:pPr>
            <a:r>
              <a:rPr b="1" lang="en-US"/>
              <a:t>Sokoban: ML</a:t>
            </a:r>
            <a:endParaRPr b="1"/>
          </a:p>
        </p:txBody>
      </p:sp>
      <p:sp>
        <p:nvSpPr>
          <p:cNvPr id="2344" name="Google Shape;2344;p93"/>
          <p:cNvSpPr txBox="1"/>
          <p:nvPr>
            <p:ph idx="12" type="sldNum"/>
          </p:nvPr>
        </p:nvSpPr>
        <p:spPr>
          <a:xfrm>
            <a:off x="14120763" y="7772028"/>
            <a:ext cx="914400" cy="656100"/>
          </a:xfrm>
          <a:prstGeom prst="rect">
            <a:avLst/>
          </a:prstGeom>
          <a:noFill/>
          <a:ln>
            <a:noFill/>
          </a:ln>
        </p:spPr>
        <p:txBody>
          <a:bodyPr anchorCtr="0" anchor="ctr" bIns="152375" lIns="152375" spcFirstLastPara="1" rIns="152375" wrap="square" tIns="152375">
            <a:normAutofit/>
          </a:bodyPr>
          <a:lstStyle/>
          <a:p>
            <a:pPr indent="0" lvl="0" marL="0" rtl="0" algn="r">
              <a:lnSpc>
                <a:spcPct val="100000"/>
              </a:lnSpc>
              <a:spcBef>
                <a:spcPts val="0"/>
              </a:spcBef>
              <a:spcAft>
                <a:spcPts val="0"/>
              </a:spcAft>
              <a:buSzPts val="1700"/>
              <a:buNone/>
            </a:pPr>
            <a:fld id="{00000000-1234-1234-1234-123412341234}" type="slidenum">
              <a:rPr lang="en-US"/>
              <a:t>‹#›</a:t>
            </a:fld>
            <a:endParaRPr/>
          </a:p>
        </p:txBody>
      </p:sp>
      <p:pic>
        <p:nvPicPr>
          <p:cNvPr id="2345" name="Google Shape;2345;p93" title="camphoto_1594243340 2 (1).JPG"/>
          <p:cNvPicPr preferRelativeResize="0"/>
          <p:nvPr/>
        </p:nvPicPr>
        <p:blipFill rotWithShape="1">
          <a:blip r:embed="rId4">
            <a:alphaModFix/>
          </a:blip>
          <a:srcRect b="12495" l="0" r="0" t="12503"/>
          <a:stretch/>
        </p:blipFill>
        <p:spPr>
          <a:xfrm>
            <a:off x="10620898" y="1430020"/>
            <a:ext cx="4171768" cy="4171735"/>
          </a:xfrm>
          <a:prstGeom prst="rect">
            <a:avLst/>
          </a:prstGeom>
          <a:noFill/>
          <a:ln>
            <a:noFill/>
          </a:ln>
        </p:spPr>
      </p:pic>
      <p:sp>
        <p:nvSpPr>
          <p:cNvPr id="2346" name="Google Shape;2346;p93"/>
          <p:cNvSpPr txBox="1"/>
          <p:nvPr/>
        </p:nvSpPr>
        <p:spPr>
          <a:xfrm>
            <a:off x="7775188" y="1236875"/>
            <a:ext cx="2968500" cy="4975500"/>
          </a:xfrm>
          <a:prstGeom prst="rect">
            <a:avLst/>
          </a:prstGeom>
          <a:noFill/>
          <a:ln>
            <a:noFill/>
          </a:ln>
        </p:spPr>
        <p:txBody>
          <a:bodyPr anchorCtr="0" anchor="t" bIns="152375" lIns="152375" spcFirstLastPara="1" rIns="152375" wrap="square" tIns="152375">
            <a:spAutoFit/>
          </a:bodyPr>
          <a:lstStyle/>
          <a:p>
            <a:pPr indent="0" lvl="0" marL="0" rtl="0" algn="l">
              <a:lnSpc>
                <a:spcPct val="137500"/>
              </a:lnSpc>
              <a:spcBef>
                <a:spcPts val="2800"/>
              </a:spcBef>
              <a:spcAft>
                <a:spcPts val="0"/>
              </a:spcAft>
              <a:buNone/>
            </a:pPr>
            <a:r>
              <a:rPr lang="en-US" sz="3700">
                <a:solidFill>
                  <a:schemeClr val="dk1"/>
                </a:solidFill>
                <a:latin typeface="Georgia"/>
                <a:ea typeface="Georgia"/>
                <a:cs typeface="Georgia"/>
                <a:sym typeface="Georgia"/>
              </a:rPr>
              <a:t>Conclusion</a:t>
            </a:r>
            <a:endParaRPr sz="3700">
              <a:solidFill>
                <a:schemeClr val="dk1"/>
              </a:solidFill>
              <a:latin typeface="Georgia"/>
              <a:ea typeface="Georgia"/>
              <a:cs typeface="Georgia"/>
              <a:sym typeface="Georgia"/>
            </a:endParaRPr>
          </a:p>
          <a:p>
            <a:pPr indent="0" lvl="0" marL="0" rtl="0" algn="l">
              <a:lnSpc>
                <a:spcPct val="115000"/>
              </a:lnSpc>
              <a:spcBef>
                <a:spcPts val="800"/>
              </a:spcBef>
              <a:spcAft>
                <a:spcPts val="800"/>
              </a:spcAft>
              <a:buNone/>
            </a:pPr>
            <a:r>
              <a:rPr lang="en-US" sz="1800">
                <a:solidFill>
                  <a:srgbClr val="202122"/>
                </a:solidFill>
              </a:rPr>
              <a:t>I worked on Sokoban since September 2025, the project is almost finished because I don't want to have a </a:t>
            </a:r>
            <a:r>
              <a:rPr b="1" lang="en-US" sz="1800">
                <a:solidFill>
                  <a:srgbClr val="202122"/>
                </a:solidFill>
              </a:rPr>
              <a:t>burn-out</a:t>
            </a:r>
            <a:r>
              <a:rPr lang="en-US" sz="1800">
                <a:solidFill>
                  <a:srgbClr val="202122"/>
                </a:solidFill>
              </a:rPr>
              <a:t>. It was really hard to be focused on it during the last </a:t>
            </a:r>
            <a:r>
              <a:rPr b="1" lang="en-US" sz="1800">
                <a:solidFill>
                  <a:srgbClr val="202122"/>
                </a:solidFill>
              </a:rPr>
              <a:t>12 weeks</a:t>
            </a:r>
            <a:r>
              <a:rPr lang="en-US" sz="1800">
                <a:solidFill>
                  <a:srgbClr val="202122"/>
                </a:solidFill>
              </a:rPr>
              <a:t> working sometimes </a:t>
            </a:r>
            <a:r>
              <a:rPr b="1" lang="en-US" sz="1800">
                <a:solidFill>
                  <a:srgbClr val="202122"/>
                </a:solidFill>
              </a:rPr>
              <a:t>until 3 a.m</a:t>
            </a:r>
            <a:r>
              <a:rPr lang="en-US" sz="1800">
                <a:solidFill>
                  <a:srgbClr val="202122"/>
                </a:solidFill>
              </a:rPr>
              <a:t> to fix one more A* realisation or waiting for the end of a bench. It was  </a:t>
            </a:r>
            <a:endParaRPr sz="2700">
              <a:solidFill>
                <a:srgbClr val="0E1013"/>
              </a:solidFill>
              <a:highlight>
                <a:srgbClr val="FFFFFF"/>
              </a:highlight>
              <a:latin typeface="Georgia"/>
              <a:ea typeface="Georgia"/>
              <a:cs typeface="Georgia"/>
              <a:sym typeface="Georgia"/>
            </a:endParaRPr>
          </a:p>
        </p:txBody>
      </p:sp>
      <p:sp>
        <p:nvSpPr>
          <p:cNvPr id="2347" name="Google Shape;2347;p93"/>
          <p:cNvSpPr txBox="1"/>
          <p:nvPr/>
        </p:nvSpPr>
        <p:spPr>
          <a:xfrm>
            <a:off x="7775208" y="5482042"/>
            <a:ext cx="7128600" cy="3268200"/>
          </a:xfrm>
          <a:prstGeom prst="rect">
            <a:avLst/>
          </a:prstGeom>
          <a:noFill/>
          <a:ln>
            <a:noFill/>
          </a:ln>
        </p:spPr>
        <p:txBody>
          <a:bodyPr anchorCtr="0" anchor="t" bIns="152375" lIns="152375" spcFirstLastPara="1" rIns="152375" wrap="square" tIns="152375">
            <a:spAutoFit/>
          </a:bodyPr>
          <a:lstStyle/>
          <a:p>
            <a:pPr indent="0" lvl="0" marL="0" rtl="0" algn="l">
              <a:lnSpc>
                <a:spcPct val="115000"/>
              </a:lnSpc>
              <a:spcBef>
                <a:spcPts val="800"/>
              </a:spcBef>
              <a:spcAft>
                <a:spcPts val="0"/>
              </a:spcAft>
              <a:buNone/>
            </a:pPr>
            <a:r>
              <a:rPr lang="en-US" sz="1800">
                <a:solidFill>
                  <a:srgbClr val="202122"/>
                </a:solidFill>
              </a:rPr>
              <a:t>a real pleasure to work on this subject and exchange information with Daniel and Konstantin.</a:t>
            </a:r>
            <a:endParaRPr sz="1800">
              <a:solidFill>
                <a:srgbClr val="202122"/>
              </a:solidFill>
            </a:endParaRPr>
          </a:p>
          <a:p>
            <a:pPr indent="0" lvl="0" marL="0" rtl="0" algn="l">
              <a:lnSpc>
                <a:spcPct val="115000"/>
              </a:lnSpc>
              <a:spcBef>
                <a:spcPts val="800"/>
              </a:spcBef>
              <a:spcAft>
                <a:spcPts val="0"/>
              </a:spcAft>
              <a:buNone/>
            </a:pPr>
            <a:r>
              <a:rPr lang="en-US" sz="1700">
                <a:solidFill>
                  <a:schemeClr val="dk1"/>
                </a:solidFill>
              </a:rPr>
              <a:t>Even if I lack self-confidence, I am now confident that removing ML makes a Sokoban solver twenty times faster. I think I am proud of myself, even if the other solvers remain undefeated because they never ran.</a:t>
            </a:r>
            <a:endParaRPr sz="1700">
              <a:solidFill>
                <a:srgbClr val="202122"/>
              </a:solidFill>
            </a:endParaRPr>
          </a:p>
          <a:p>
            <a:pPr indent="0" lvl="0" marL="0" rtl="0" algn="l">
              <a:lnSpc>
                <a:spcPct val="115000"/>
              </a:lnSpc>
              <a:spcBef>
                <a:spcPts val="800"/>
              </a:spcBef>
              <a:spcAft>
                <a:spcPts val="800"/>
              </a:spcAft>
              <a:buNone/>
            </a:pPr>
            <a:r>
              <a:rPr lang="en-US" sz="1800">
                <a:solidFill>
                  <a:srgbClr val="202122"/>
                </a:solidFill>
              </a:rPr>
              <a:t>That's all ! I revealed all features inside Sokoban ML-solvers. I hope it will help other solvers to be more powerful and beat Sokoban :)</a:t>
            </a:r>
            <a:endParaRPr sz="3000">
              <a:solidFill>
                <a:schemeClr val="dk2"/>
              </a:solidFill>
            </a:endParaRPr>
          </a:p>
        </p:txBody>
      </p:sp>
      <p:pic>
        <p:nvPicPr>
          <p:cNvPr id="2348" name="Google Shape;2348;p93" title="sokoban-ml-matched.png"/>
          <p:cNvPicPr preferRelativeResize="0"/>
          <p:nvPr/>
        </p:nvPicPr>
        <p:blipFill rotWithShape="1">
          <a:blip r:embed="rId5">
            <a:alphaModFix/>
          </a:blip>
          <a:srcRect b="0" l="0" r="0" t="0"/>
          <a:stretch/>
        </p:blipFill>
        <p:spPr>
          <a:xfrm>
            <a:off x="254000" y="1569208"/>
            <a:ext cx="7267185" cy="6475885"/>
          </a:xfrm>
          <a:prstGeom prst="rect">
            <a:avLst/>
          </a:prstGeom>
          <a:noFill/>
          <a:ln>
            <a:noFill/>
          </a:ln>
        </p:spPr>
      </p:pic>
      <p:sp>
        <p:nvSpPr>
          <p:cNvPr id="2349" name="Google Shape;2349;p93"/>
          <p:cNvSpPr txBox="1"/>
          <p:nvPr/>
        </p:nvSpPr>
        <p:spPr>
          <a:xfrm>
            <a:off x="1387583" y="7326583"/>
            <a:ext cx="5000100" cy="723300"/>
          </a:xfrm>
          <a:prstGeom prst="rect">
            <a:avLst/>
          </a:prstGeom>
          <a:noFill/>
          <a:ln>
            <a:noFill/>
          </a:ln>
        </p:spPr>
        <p:txBody>
          <a:bodyPr anchorCtr="0" anchor="t" bIns="152375" lIns="152375" spcFirstLastPara="1" rIns="152375" wrap="square" tIns="152375">
            <a:spAutoFit/>
          </a:bodyPr>
          <a:lstStyle/>
          <a:p>
            <a:pPr indent="0" lvl="0" marL="0" rtl="0" algn="ctr">
              <a:spcBef>
                <a:spcPts val="0"/>
              </a:spcBef>
              <a:spcAft>
                <a:spcPts val="0"/>
              </a:spcAft>
              <a:buNone/>
            </a:pPr>
            <a:r>
              <a:rPr lang="en-US" sz="2700">
                <a:solidFill>
                  <a:schemeClr val="dk1"/>
                </a:solidFill>
              </a:rPr>
              <a:t>conferences?</a:t>
            </a:r>
            <a:endParaRPr sz="2700">
              <a:solidFill>
                <a:schemeClr val="dk1"/>
              </a:solidFill>
            </a:endParaRP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53" name="Shape 2353"/>
        <p:cNvGrpSpPr/>
        <p:nvPr/>
      </p:nvGrpSpPr>
      <p:grpSpPr>
        <a:xfrm>
          <a:off x="0" y="0"/>
          <a:ext cx="0" cy="0"/>
          <a:chOff x="0" y="0"/>
          <a:chExt cx="0" cy="0"/>
        </a:xfrm>
      </p:grpSpPr>
      <p:sp>
        <p:nvSpPr>
          <p:cNvPr id="2354" name="Google Shape;2354;p94"/>
          <p:cNvSpPr txBox="1"/>
          <p:nvPr>
            <p:ph type="title"/>
          </p:nvPr>
        </p:nvSpPr>
        <p:spPr>
          <a:xfrm>
            <a:off x="519500" y="360708"/>
            <a:ext cx="14201100" cy="954600"/>
          </a:xfrm>
          <a:prstGeom prst="rect">
            <a:avLst/>
          </a:prstGeom>
          <a:noFill/>
          <a:ln>
            <a:noFill/>
          </a:ln>
        </p:spPr>
        <p:txBody>
          <a:bodyPr anchorCtr="0" anchor="t" bIns="152375" lIns="152375" spcFirstLastPara="1" rIns="152375" wrap="square" tIns="152375">
            <a:normAutofit/>
          </a:bodyPr>
          <a:lstStyle/>
          <a:p>
            <a:pPr indent="0" lvl="0" marL="0" rtl="0" algn="l">
              <a:lnSpc>
                <a:spcPct val="100000"/>
              </a:lnSpc>
              <a:spcBef>
                <a:spcPts val="0"/>
              </a:spcBef>
              <a:spcAft>
                <a:spcPts val="0"/>
              </a:spcAft>
              <a:buSzPts val="5200"/>
              <a:buNone/>
            </a:pPr>
            <a:r>
              <a:rPr b="1" lang="en-US"/>
              <a:t>Sokoban: ML</a:t>
            </a:r>
            <a:endParaRPr b="1"/>
          </a:p>
        </p:txBody>
      </p:sp>
      <p:sp>
        <p:nvSpPr>
          <p:cNvPr id="2355" name="Google Shape;2355;p94"/>
          <p:cNvSpPr txBox="1"/>
          <p:nvPr>
            <p:ph idx="12" type="sldNum"/>
          </p:nvPr>
        </p:nvSpPr>
        <p:spPr>
          <a:xfrm>
            <a:off x="14120763" y="7772028"/>
            <a:ext cx="914400" cy="656100"/>
          </a:xfrm>
          <a:prstGeom prst="rect">
            <a:avLst/>
          </a:prstGeom>
          <a:noFill/>
          <a:ln>
            <a:noFill/>
          </a:ln>
        </p:spPr>
        <p:txBody>
          <a:bodyPr anchorCtr="0" anchor="ctr" bIns="152375" lIns="152375" spcFirstLastPara="1" rIns="152375" wrap="square" tIns="152375">
            <a:normAutofit/>
          </a:bodyPr>
          <a:lstStyle/>
          <a:p>
            <a:pPr indent="0" lvl="0" marL="0" rtl="0" algn="r">
              <a:lnSpc>
                <a:spcPct val="100000"/>
              </a:lnSpc>
              <a:spcBef>
                <a:spcPts val="0"/>
              </a:spcBef>
              <a:spcAft>
                <a:spcPts val="0"/>
              </a:spcAft>
              <a:buSzPts val="1700"/>
              <a:buNone/>
            </a:pPr>
            <a:fld id="{00000000-1234-1234-1234-123412341234}" type="slidenum">
              <a:rPr lang="en-US"/>
              <a:t>‹#›</a:t>
            </a:fld>
            <a:endParaRPr/>
          </a:p>
        </p:txBody>
      </p:sp>
      <p:pic>
        <p:nvPicPr>
          <p:cNvPr id="2356" name="Google Shape;2356;p94" title="camphoto_1594243340 2 (1).JPG"/>
          <p:cNvPicPr preferRelativeResize="0"/>
          <p:nvPr/>
        </p:nvPicPr>
        <p:blipFill rotWithShape="1">
          <a:blip r:embed="rId4">
            <a:alphaModFix/>
          </a:blip>
          <a:srcRect b="12495" l="0" r="0" t="12503"/>
          <a:stretch/>
        </p:blipFill>
        <p:spPr>
          <a:xfrm>
            <a:off x="10620898" y="1430020"/>
            <a:ext cx="4171768" cy="4171735"/>
          </a:xfrm>
          <a:prstGeom prst="rect">
            <a:avLst/>
          </a:prstGeom>
          <a:noFill/>
          <a:ln>
            <a:noFill/>
          </a:ln>
        </p:spPr>
      </p:pic>
      <p:sp>
        <p:nvSpPr>
          <p:cNvPr id="2357" name="Google Shape;2357;p94"/>
          <p:cNvSpPr txBox="1"/>
          <p:nvPr/>
        </p:nvSpPr>
        <p:spPr>
          <a:xfrm>
            <a:off x="7775188" y="1236875"/>
            <a:ext cx="2968500" cy="4975500"/>
          </a:xfrm>
          <a:prstGeom prst="rect">
            <a:avLst/>
          </a:prstGeom>
          <a:noFill/>
          <a:ln>
            <a:noFill/>
          </a:ln>
        </p:spPr>
        <p:txBody>
          <a:bodyPr anchorCtr="0" anchor="t" bIns="152375" lIns="152375" spcFirstLastPara="1" rIns="152375" wrap="square" tIns="152375">
            <a:spAutoFit/>
          </a:bodyPr>
          <a:lstStyle/>
          <a:p>
            <a:pPr indent="0" lvl="0" marL="0" rtl="0" algn="l">
              <a:lnSpc>
                <a:spcPct val="137500"/>
              </a:lnSpc>
              <a:spcBef>
                <a:spcPts val="2800"/>
              </a:spcBef>
              <a:spcAft>
                <a:spcPts val="0"/>
              </a:spcAft>
              <a:buNone/>
            </a:pPr>
            <a:r>
              <a:rPr lang="en-US" sz="3700">
                <a:solidFill>
                  <a:schemeClr val="dk1"/>
                </a:solidFill>
                <a:latin typeface="Georgia"/>
                <a:ea typeface="Georgia"/>
                <a:cs typeface="Georgia"/>
                <a:sym typeface="Georgia"/>
              </a:rPr>
              <a:t>Conclusion</a:t>
            </a:r>
            <a:endParaRPr sz="3700">
              <a:solidFill>
                <a:schemeClr val="dk1"/>
              </a:solidFill>
              <a:latin typeface="Georgia"/>
              <a:ea typeface="Georgia"/>
              <a:cs typeface="Georgia"/>
              <a:sym typeface="Georgia"/>
            </a:endParaRPr>
          </a:p>
          <a:p>
            <a:pPr indent="0" lvl="0" marL="0" rtl="0" algn="l">
              <a:lnSpc>
                <a:spcPct val="115000"/>
              </a:lnSpc>
              <a:spcBef>
                <a:spcPts val="800"/>
              </a:spcBef>
              <a:spcAft>
                <a:spcPts val="800"/>
              </a:spcAft>
              <a:buNone/>
            </a:pPr>
            <a:r>
              <a:rPr lang="en-US" sz="1800">
                <a:solidFill>
                  <a:srgbClr val="202122"/>
                </a:solidFill>
              </a:rPr>
              <a:t>I worked on Sokoban since September 2025, the project is almost finished because I don't want to have a </a:t>
            </a:r>
            <a:r>
              <a:rPr b="1" lang="en-US" sz="1800">
                <a:solidFill>
                  <a:srgbClr val="202122"/>
                </a:solidFill>
              </a:rPr>
              <a:t>burn-out</a:t>
            </a:r>
            <a:r>
              <a:rPr lang="en-US" sz="1800">
                <a:solidFill>
                  <a:srgbClr val="202122"/>
                </a:solidFill>
              </a:rPr>
              <a:t>. It was really hard to be focused on it during the last </a:t>
            </a:r>
            <a:r>
              <a:rPr b="1" lang="en-US" sz="1800">
                <a:solidFill>
                  <a:srgbClr val="202122"/>
                </a:solidFill>
              </a:rPr>
              <a:t>12 weeks</a:t>
            </a:r>
            <a:r>
              <a:rPr lang="en-US" sz="1800">
                <a:solidFill>
                  <a:srgbClr val="202122"/>
                </a:solidFill>
              </a:rPr>
              <a:t> working sometimes </a:t>
            </a:r>
            <a:r>
              <a:rPr b="1" lang="en-US" sz="1800">
                <a:solidFill>
                  <a:srgbClr val="202122"/>
                </a:solidFill>
              </a:rPr>
              <a:t>until 3 a.m</a:t>
            </a:r>
            <a:r>
              <a:rPr lang="en-US" sz="1800">
                <a:solidFill>
                  <a:srgbClr val="202122"/>
                </a:solidFill>
              </a:rPr>
              <a:t> to fix one more A* realisation or waiting for the end of a bench. It was  </a:t>
            </a:r>
            <a:endParaRPr sz="2700">
              <a:solidFill>
                <a:srgbClr val="0E1013"/>
              </a:solidFill>
              <a:highlight>
                <a:srgbClr val="FFFFFF"/>
              </a:highlight>
              <a:latin typeface="Georgia"/>
              <a:ea typeface="Georgia"/>
              <a:cs typeface="Georgia"/>
              <a:sym typeface="Georgia"/>
            </a:endParaRPr>
          </a:p>
        </p:txBody>
      </p:sp>
      <p:sp>
        <p:nvSpPr>
          <p:cNvPr id="2358" name="Google Shape;2358;p94"/>
          <p:cNvSpPr txBox="1"/>
          <p:nvPr/>
        </p:nvSpPr>
        <p:spPr>
          <a:xfrm>
            <a:off x="7775208" y="5482042"/>
            <a:ext cx="7128600" cy="3268200"/>
          </a:xfrm>
          <a:prstGeom prst="rect">
            <a:avLst/>
          </a:prstGeom>
          <a:noFill/>
          <a:ln>
            <a:noFill/>
          </a:ln>
        </p:spPr>
        <p:txBody>
          <a:bodyPr anchorCtr="0" anchor="t" bIns="152375" lIns="152375" spcFirstLastPara="1" rIns="152375" wrap="square" tIns="152375">
            <a:spAutoFit/>
          </a:bodyPr>
          <a:lstStyle/>
          <a:p>
            <a:pPr indent="0" lvl="0" marL="0" rtl="0" algn="l">
              <a:lnSpc>
                <a:spcPct val="115000"/>
              </a:lnSpc>
              <a:spcBef>
                <a:spcPts val="800"/>
              </a:spcBef>
              <a:spcAft>
                <a:spcPts val="0"/>
              </a:spcAft>
              <a:buNone/>
            </a:pPr>
            <a:r>
              <a:rPr lang="en-US" sz="1800">
                <a:solidFill>
                  <a:srgbClr val="202122"/>
                </a:solidFill>
              </a:rPr>
              <a:t>a real pleasure to work on this subject and exchange information with Daniel and Konstantin.</a:t>
            </a:r>
            <a:endParaRPr sz="1800">
              <a:solidFill>
                <a:srgbClr val="202122"/>
              </a:solidFill>
            </a:endParaRPr>
          </a:p>
          <a:p>
            <a:pPr indent="0" lvl="0" marL="0" rtl="0" algn="l">
              <a:lnSpc>
                <a:spcPct val="115000"/>
              </a:lnSpc>
              <a:spcBef>
                <a:spcPts val="800"/>
              </a:spcBef>
              <a:spcAft>
                <a:spcPts val="0"/>
              </a:spcAft>
              <a:buNone/>
            </a:pPr>
            <a:r>
              <a:rPr lang="en-US" sz="1700">
                <a:solidFill>
                  <a:schemeClr val="dk1"/>
                </a:solidFill>
              </a:rPr>
              <a:t>Even if I lack self-confidence, I am now confident that removing ML makes a Sokoban solver twenty times faster. I think I am proud of myself, even if the other solvers remain undefeated because they never ran.</a:t>
            </a:r>
            <a:endParaRPr sz="1700">
              <a:solidFill>
                <a:srgbClr val="202122"/>
              </a:solidFill>
            </a:endParaRPr>
          </a:p>
          <a:p>
            <a:pPr indent="0" lvl="0" marL="0" rtl="0" algn="l">
              <a:lnSpc>
                <a:spcPct val="115000"/>
              </a:lnSpc>
              <a:spcBef>
                <a:spcPts val="800"/>
              </a:spcBef>
              <a:spcAft>
                <a:spcPts val="800"/>
              </a:spcAft>
              <a:buNone/>
            </a:pPr>
            <a:r>
              <a:rPr lang="en-US" sz="1800">
                <a:solidFill>
                  <a:srgbClr val="202122"/>
                </a:solidFill>
              </a:rPr>
              <a:t>That's all ! I revealed all features inside Sokoban ML-solvers. I hope it will help other solvers to be more powerful and beat Sokoban :)</a:t>
            </a:r>
            <a:endParaRPr sz="3000">
              <a:solidFill>
                <a:schemeClr val="dk2"/>
              </a:solidFill>
            </a:endParaRPr>
          </a:p>
        </p:txBody>
      </p:sp>
      <p:sp>
        <p:nvSpPr>
          <p:cNvPr id="2359" name="Google Shape;2359;p94"/>
          <p:cNvSpPr txBox="1"/>
          <p:nvPr/>
        </p:nvSpPr>
        <p:spPr>
          <a:xfrm>
            <a:off x="1387583" y="7326583"/>
            <a:ext cx="5000100" cy="723300"/>
          </a:xfrm>
          <a:prstGeom prst="rect">
            <a:avLst/>
          </a:prstGeom>
          <a:noFill/>
          <a:ln>
            <a:noFill/>
          </a:ln>
        </p:spPr>
        <p:txBody>
          <a:bodyPr anchorCtr="0" anchor="t" bIns="152375" lIns="152375" spcFirstLastPara="1" rIns="152375" wrap="square" tIns="152375">
            <a:spAutoFit/>
          </a:bodyPr>
          <a:lstStyle/>
          <a:p>
            <a:pPr indent="0" lvl="0" marL="0" rtl="0" algn="ctr">
              <a:spcBef>
                <a:spcPts val="0"/>
              </a:spcBef>
              <a:spcAft>
                <a:spcPts val="0"/>
              </a:spcAft>
              <a:buNone/>
            </a:pPr>
            <a:r>
              <a:rPr lang="en-US" sz="2700">
                <a:solidFill>
                  <a:schemeClr val="dk1"/>
                </a:solidFill>
              </a:rPr>
              <a:t>conferences?</a:t>
            </a:r>
            <a:endParaRPr sz="2700">
              <a:solidFill>
                <a:schemeClr val="dk1"/>
              </a:solidFill>
            </a:endParaRPr>
          </a:p>
        </p:txBody>
      </p:sp>
      <p:grpSp>
        <p:nvGrpSpPr>
          <p:cNvPr id="2360" name="Google Shape;2360;p94"/>
          <p:cNvGrpSpPr/>
          <p:nvPr/>
        </p:nvGrpSpPr>
        <p:grpSpPr>
          <a:xfrm>
            <a:off x="254005" y="1569240"/>
            <a:ext cx="7267328" cy="6476013"/>
            <a:chOff x="152400" y="941525"/>
            <a:chExt cx="4360310" cy="3885530"/>
          </a:xfrm>
        </p:grpSpPr>
        <p:pic>
          <p:nvPicPr>
            <p:cNvPr id="2361" name="Google Shape;2361;p94" title="sokoban-ml-matched.png"/>
            <p:cNvPicPr preferRelativeResize="0"/>
            <p:nvPr/>
          </p:nvPicPr>
          <p:blipFill rotWithShape="1">
            <a:blip r:embed="rId5">
              <a:alphaModFix/>
            </a:blip>
            <a:srcRect b="0" l="0" r="0" t="0"/>
            <a:stretch/>
          </p:blipFill>
          <p:spPr>
            <a:xfrm>
              <a:off x="152400" y="941525"/>
              <a:ext cx="4360310" cy="3885530"/>
            </a:xfrm>
            <a:prstGeom prst="rect">
              <a:avLst/>
            </a:prstGeom>
            <a:noFill/>
            <a:ln>
              <a:noFill/>
            </a:ln>
          </p:spPr>
        </p:pic>
        <p:sp>
          <p:nvSpPr>
            <p:cNvPr id="2362" name="Google Shape;2362;p94"/>
            <p:cNvSpPr txBox="1"/>
            <p:nvPr/>
          </p:nvSpPr>
          <p:spPr>
            <a:xfrm rot="904">
              <a:off x="411724" y="1211579"/>
              <a:ext cx="1140600" cy="461700"/>
            </a:xfrm>
            <a:prstGeom prst="rect">
              <a:avLst/>
            </a:prstGeom>
            <a:noFill/>
            <a:ln>
              <a:noFill/>
            </a:ln>
          </p:spPr>
          <p:txBody>
            <a:bodyPr anchorCtr="0" anchor="t" bIns="152375" lIns="152375" spcFirstLastPara="1" rIns="152375" wrap="square" tIns="152375">
              <a:spAutoFit/>
            </a:bodyPr>
            <a:lstStyle/>
            <a:p>
              <a:pPr indent="0" lvl="0" marL="0" rtl="0" algn="l">
                <a:spcBef>
                  <a:spcPts val="0"/>
                </a:spcBef>
                <a:spcAft>
                  <a:spcPts val="0"/>
                </a:spcAft>
                <a:buNone/>
              </a:pPr>
              <a:r>
                <a:rPr lang="en-US" sz="3000">
                  <a:solidFill>
                    <a:srgbClr val="FF0000"/>
                  </a:solidFill>
                </a:rPr>
                <a:t>NeurIPS</a:t>
              </a:r>
              <a:endParaRPr sz="3000">
                <a:solidFill>
                  <a:srgbClr val="FF0000"/>
                </a:solidFill>
              </a:endParaRPr>
            </a:p>
          </p:txBody>
        </p:sp>
        <p:sp>
          <p:nvSpPr>
            <p:cNvPr id="2363" name="Google Shape;2363;p94"/>
            <p:cNvSpPr txBox="1"/>
            <p:nvPr/>
          </p:nvSpPr>
          <p:spPr>
            <a:xfrm rot="904">
              <a:off x="578249" y="2870504"/>
              <a:ext cx="1140600" cy="461700"/>
            </a:xfrm>
            <a:prstGeom prst="rect">
              <a:avLst/>
            </a:prstGeom>
            <a:noFill/>
            <a:ln>
              <a:noFill/>
            </a:ln>
          </p:spPr>
          <p:txBody>
            <a:bodyPr anchorCtr="0" anchor="t" bIns="152375" lIns="152375" spcFirstLastPara="1" rIns="152375" wrap="square" tIns="152375">
              <a:spAutoFit/>
            </a:bodyPr>
            <a:lstStyle/>
            <a:p>
              <a:pPr indent="0" lvl="0" marL="0" rtl="0" algn="l">
                <a:spcBef>
                  <a:spcPts val="0"/>
                </a:spcBef>
                <a:spcAft>
                  <a:spcPts val="0"/>
                </a:spcAft>
                <a:buNone/>
              </a:pPr>
              <a:r>
                <a:rPr lang="en-US" sz="3000">
                  <a:solidFill>
                    <a:srgbClr val="FF0000"/>
                  </a:solidFill>
                </a:rPr>
                <a:t>IJCAI</a:t>
              </a:r>
              <a:endParaRPr sz="3000">
                <a:solidFill>
                  <a:srgbClr val="FF0000"/>
                </a:solidFill>
              </a:endParaRPr>
            </a:p>
          </p:txBody>
        </p:sp>
        <p:sp>
          <p:nvSpPr>
            <p:cNvPr id="2364" name="Google Shape;2364;p94"/>
            <p:cNvSpPr txBox="1"/>
            <p:nvPr/>
          </p:nvSpPr>
          <p:spPr>
            <a:xfrm rot="904">
              <a:off x="1762249" y="2870504"/>
              <a:ext cx="1140600" cy="461700"/>
            </a:xfrm>
            <a:prstGeom prst="rect">
              <a:avLst/>
            </a:prstGeom>
            <a:noFill/>
            <a:ln>
              <a:noFill/>
            </a:ln>
          </p:spPr>
          <p:txBody>
            <a:bodyPr anchorCtr="0" anchor="t" bIns="152375" lIns="152375" spcFirstLastPara="1" rIns="152375" wrap="square" tIns="152375">
              <a:spAutoFit/>
            </a:bodyPr>
            <a:lstStyle/>
            <a:p>
              <a:pPr indent="0" lvl="0" marL="0" rtl="0" algn="l">
                <a:spcBef>
                  <a:spcPts val="0"/>
                </a:spcBef>
                <a:spcAft>
                  <a:spcPts val="0"/>
                </a:spcAft>
                <a:buNone/>
              </a:pPr>
              <a:r>
                <a:rPr lang="en-US" sz="3000">
                  <a:solidFill>
                    <a:srgbClr val="FF0000"/>
                  </a:solidFill>
                </a:rPr>
                <a:t>NeurIPS</a:t>
              </a:r>
              <a:endParaRPr sz="3000">
                <a:solidFill>
                  <a:srgbClr val="FF0000"/>
                </a:solidFill>
              </a:endParaRPr>
            </a:p>
          </p:txBody>
        </p:sp>
        <p:sp>
          <p:nvSpPr>
            <p:cNvPr id="2365" name="Google Shape;2365;p94"/>
            <p:cNvSpPr txBox="1"/>
            <p:nvPr/>
          </p:nvSpPr>
          <p:spPr>
            <a:xfrm rot="904">
              <a:off x="3175374" y="2870504"/>
              <a:ext cx="1140600" cy="461700"/>
            </a:xfrm>
            <a:prstGeom prst="rect">
              <a:avLst/>
            </a:prstGeom>
            <a:noFill/>
            <a:ln>
              <a:noFill/>
            </a:ln>
          </p:spPr>
          <p:txBody>
            <a:bodyPr anchorCtr="0" anchor="t" bIns="152375" lIns="152375" spcFirstLastPara="1" rIns="152375" wrap="square" tIns="152375">
              <a:spAutoFit/>
            </a:bodyPr>
            <a:lstStyle/>
            <a:p>
              <a:pPr indent="0" lvl="0" marL="0" rtl="0" algn="l">
                <a:spcBef>
                  <a:spcPts val="0"/>
                </a:spcBef>
                <a:spcAft>
                  <a:spcPts val="0"/>
                </a:spcAft>
                <a:buNone/>
              </a:pPr>
              <a:r>
                <a:rPr lang="en-US" sz="3000">
                  <a:solidFill>
                    <a:srgbClr val="FF0000"/>
                  </a:solidFill>
                </a:rPr>
                <a:t>NeurIPS</a:t>
              </a:r>
              <a:endParaRPr sz="3000">
                <a:solidFill>
                  <a:srgbClr val="FF0000"/>
                </a:solidFill>
              </a:endParaRPr>
            </a:p>
          </p:txBody>
        </p:sp>
        <p:sp>
          <p:nvSpPr>
            <p:cNvPr id="2366" name="Google Shape;2366;p94"/>
            <p:cNvSpPr txBox="1"/>
            <p:nvPr/>
          </p:nvSpPr>
          <p:spPr>
            <a:xfrm rot="1295">
              <a:off x="3347575" y="1211575"/>
              <a:ext cx="796200" cy="461700"/>
            </a:xfrm>
            <a:prstGeom prst="rect">
              <a:avLst/>
            </a:prstGeom>
            <a:noFill/>
            <a:ln>
              <a:noFill/>
            </a:ln>
          </p:spPr>
          <p:txBody>
            <a:bodyPr anchorCtr="0" anchor="t" bIns="152375" lIns="152375" spcFirstLastPara="1" rIns="152375" wrap="square" tIns="152375">
              <a:spAutoFit/>
            </a:bodyPr>
            <a:lstStyle/>
            <a:p>
              <a:pPr indent="0" lvl="0" marL="0" rtl="0" algn="l">
                <a:spcBef>
                  <a:spcPts val="0"/>
                </a:spcBef>
                <a:spcAft>
                  <a:spcPts val="0"/>
                </a:spcAft>
                <a:buNone/>
              </a:pPr>
              <a:r>
                <a:rPr lang="en-US" sz="3000">
                  <a:solidFill>
                    <a:srgbClr val="FF0000"/>
                  </a:solidFill>
                </a:rPr>
                <a:t>IJCAI</a:t>
              </a:r>
              <a:endParaRPr sz="3000">
                <a:solidFill>
                  <a:srgbClr val="FF0000"/>
                </a:solidFill>
              </a:endParaRPr>
            </a:p>
          </p:txBody>
        </p:sp>
      </p:gr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70" name="Shape 2370"/>
        <p:cNvGrpSpPr/>
        <p:nvPr/>
      </p:nvGrpSpPr>
      <p:grpSpPr>
        <a:xfrm>
          <a:off x="0" y="0"/>
          <a:ext cx="0" cy="0"/>
          <a:chOff x="0" y="0"/>
          <a:chExt cx="0" cy="0"/>
        </a:xfrm>
      </p:grpSpPr>
      <p:sp>
        <p:nvSpPr>
          <p:cNvPr id="2371" name="Google Shape;2371;p95"/>
          <p:cNvSpPr txBox="1"/>
          <p:nvPr>
            <p:ph type="title"/>
          </p:nvPr>
        </p:nvSpPr>
        <p:spPr>
          <a:xfrm>
            <a:off x="519500" y="360708"/>
            <a:ext cx="14201100" cy="954600"/>
          </a:xfrm>
          <a:prstGeom prst="rect">
            <a:avLst/>
          </a:prstGeom>
          <a:noFill/>
          <a:ln>
            <a:noFill/>
          </a:ln>
        </p:spPr>
        <p:txBody>
          <a:bodyPr anchorCtr="0" anchor="t" bIns="152375" lIns="152375" spcFirstLastPara="1" rIns="152375" wrap="square" tIns="152375">
            <a:normAutofit/>
          </a:bodyPr>
          <a:lstStyle/>
          <a:p>
            <a:pPr indent="0" lvl="0" marL="0" rtl="0" algn="l">
              <a:lnSpc>
                <a:spcPct val="100000"/>
              </a:lnSpc>
              <a:spcBef>
                <a:spcPts val="0"/>
              </a:spcBef>
              <a:spcAft>
                <a:spcPts val="0"/>
              </a:spcAft>
              <a:buSzPts val="5200"/>
              <a:buNone/>
            </a:pPr>
            <a:r>
              <a:rPr b="1" lang="en-US"/>
              <a:t>PushWorld</a:t>
            </a:r>
            <a:endParaRPr b="1"/>
          </a:p>
        </p:txBody>
      </p:sp>
      <p:sp>
        <p:nvSpPr>
          <p:cNvPr id="2372" name="Google Shape;2372;p95"/>
          <p:cNvSpPr txBox="1"/>
          <p:nvPr/>
        </p:nvSpPr>
        <p:spPr>
          <a:xfrm>
            <a:off x="583125" y="1753083"/>
            <a:ext cx="7886100" cy="6079800"/>
          </a:xfrm>
          <a:prstGeom prst="rect">
            <a:avLst/>
          </a:prstGeom>
          <a:noFill/>
          <a:ln>
            <a:noFill/>
          </a:ln>
        </p:spPr>
        <p:txBody>
          <a:bodyPr anchorCtr="0" anchor="t" bIns="152375" lIns="152375" spcFirstLastPara="1" rIns="152375" wrap="square" tIns="152375">
            <a:spAutoFit/>
          </a:bodyPr>
          <a:lstStyle/>
          <a:p>
            <a:pPr indent="-571500" lvl="0" marL="762000" marR="0" rtl="0" algn="l">
              <a:lnSpc>
                <a:spcPct val="115000"/>
              </a:lnSpc>
              <a:spcBef>
                <a:spcPts val="0"/>
              </a:spcBef>
              <a:spcAft>
                <a:spcPts val="0"/>
              </a:spcAft>
              <a:buClr>
                <a:schemeClr val="dk1"/>
              </a:buClr>
              <a:buSzPts val="3000"/>
              <a:buFont typeface="Arial"/>
              <a:buChar char="●"/>
            </a:pPr>
            <a:r>
              <a:rPr b="0" i="0" lang="en-US" spc="0" sz="3000" u="none" cap="none" strike="noStrike">
                <a:solidFill>
                  <a:schemeClr val="dk1"/>
                </a:solidFill>
                <a:latin typeface="Arial"/>
                <a:ea typeface="Arial"/>
                <a:cs typeface="Arial"/>
                <a:sym typeface="Arial"/>
              </a:rPr>
              <a:t>Google DeepMind, 2023; Kansky et al.</a:t>
            </a:r>
            <a:endParaRPr b="0" i="0" spc="0" sz="3000" u="none" cap="none" strike="noStrike">
              <a:solidFill>
                <a:schemeClr val="dk1"/>
              </a:solidFill>
              <a:latin typeface="Arial"/>
              <a:ea typeface="Arial"/>
              <a:cs typeface="Arial"/>
              <a:sym typeface="Arial"/>
            </a:endParaRPr>
          </a:p>
          <a:p>
            <a:pPr indent="-571500" lvl="0" marL="762000" marR="0" rtl="0" algn="l">
              <a:lnSpc>
                <a:spcPct val="115000"/>
              </a:lnSpc>
              <a:spcBef>
                <a:spcPts val="0"/>
              </a:spcBef>
              <a:spcAft>
                <a:spcPts val="0"/>
              </a:spcAft>
              <a:buClr>
                <a:schemeClr val="dk1"/>
              </a:buClr>
              <a:buSzPts val="3000"/>
              <a:buFont typeface="Arial"/>
              <a:buChar char="●"/>
            </a:pPr>
            <a:r>
              <a:rPr b="0" i="0" lang="en-US" spc="0" sz="3000" u="none" cap="none" strike="noStrike">
                <a:solidFill>
                  <a:schemeClr val="dk1"/>
                </a:solidFill>
                <a:latin typeface="Arial"/>
                <a:ea typeface="Arial"/>
                <a:cs typeface="Arial"/>
                <a:sym typeface="Arial"/>
              </a:rPr>
              <a:t>5 наборов задач: </a:t>
            </a:r>
            <a:endParaRPr b="0" i="0" spc="0" sz="3000" u="none" cap="none" strike="noStrike">
              <a:solidFill>
                <a:schemeClr val="dk1"/>
              </a:solidFill>
              <a:latin typeface="Arial"/>
              <a:ea typeface="Arial"/>
              <a:cs typeface="Arial"/>
              <a:sym typeface="Arial"/>
            </a:endParaRPr>
          </a:p>
          <a:p>
            <a:pPr indent="-571500" lvl="1" marL="1524000" marR="0" rtl="0" algn="l">
              <a:lnSpc>
                <a:spcPct val="115000"/>
              </a:lnSpc>
              <a:spcBef>
                <a:spcPts val="0"/>
              </a:spcBef>
              <a:spcAft>
                <a:spcPts val="0"/>
              </a:spcAft>
              <a:buClr>
                <a:schemeClr val="dk1"/>
              </a:buClr>
              <a:buSzPts val="3000"/>
              <a:buFont typeface="Arial"/>
              <a:buChar char="○"/>
            </a:pPr>
            <a:r>
              <a:rPr b="0" i="0" lang="en-US" spc="0" sz="3000" u="none" cap="none" strike="noStrike">
                <a:solidFill>
                  <a:schemeClr val="dk1"/>
                </a:solidFill>
                <a:latin typeface="Arial"/>
                <a:ea typeface="Arial"/>
                <a:cs typeface="Arial"/>
                <a:sym typeface="Arial"/>
              </a:rPr>
              <a:t>Level 0 (15.4k)</a:t>
            </a:r>
            <a:endParaRPr b="0" i="0" spc="0" sz="3000" u="none" cap="none" strike="noStrike">
              <a:solidFill>
                <a:schemeClr val="dk1"/>
              </a:solidFill>
              <a:latin typeface="Arial"/>
              <a:ea typeface="Arial"/>
              <a:cs typeface="Arial"/>
              <a:sym typeface="Arial"/>
            </a:endParaRPr>
          </a:p>
          <a:p>
            <a:pPr indent="-571500" lvl="1" marL="1524000" marR="0" rtl="0" algn="l">
              <a:lnSpc>
                <a:spcPct val="115000"/>
              </a:lnSpc>
              <a:spcBef>
                <a:spcPts val="0"/>
              </a:spcBef>
              <a:spcAft>
                <a:spcPts val="0"/>
              </a:spcAft>
              <a:buClr>
                <a:schemeClr val="dk1"/>
              </a:buClr>
              <a:buSzPts val="3000"/>
              <a:buFont typeface="Arial"/>
              <a:buChar char="○"/>
            </a:pPr>
            <a:r>
              <a:rPr b="0" i="0" lang="en-US" spc="0" sz="3000" u="none" cap="none" strike="noStrike">
                <a:solidFill>
                  <a:schemeClr val="dk1"/>
                </a:solidFill>
                <a:latin typeface="Arial"/>
                <a:ea typeface="Arial"/>
                <a:cs typeface="Arial"/>
                <a:sym typeface="Arial"/>
              </a:rPr>
              <a:t>Level 1–4 (68/74/67/14)</a:t>
            </a:r>
            <a:endParaRPr b="0" i="0" spc="0" sz="3000" u="none" cap="none" strike="noStrike">
              <a:solidFill>
                <a:schemeClr val="dk1"/>
              </a:solidFill>
              <a:latin typeface="Arial"/>
              <a:ea typeface="Arial"/>
              <a:cs typeface="Arial"/>
              <a:sym typeface="Arial"/>
            </a:endParaRPr>
          </a:p>
          <a:p>
            <a:pPr indent="-571500" lvl="0" marL="762000" marR="0" rtl="0" algn="l">
              <a:lnSpc>
                <a:spcPct val="115000"/>
              </a:lnSpc>
              <a:spcBef>
                <a:spcPts val="0"/>
              </a:spcBef>
              <a:spcAft>
                <a:spcPts val="0"/>
              </a:spcAft>
              <a:buClr>
                <a:schemeClr val="dk1"/>
              </a:buClr>
              <a:buSzPts val="3000"/>
              <a:buFont typeface="Arial"/>
              <a:buChar char="●"/>
            </a:pPr>
            <a:r>
              <a:rPr lang="en-US" sz="3000">
                <a:solidFill>
                  <a:schemeClr val="dk1"/>
                </a:solidFill>
              </a:rPr>
              <a:t>Согласно DeepMind, л</a:t>
            </a:r>
            <a:r>
              <a:rPr b="0" i="0" lang="en-US" spc="0" sz="3000" u="none" cap="none" strike="noStrike">
                <a:solidFill>
                  <a:schemeClr val="dk1"/>
                </a:solidFill>
                <a:latin typeface="Arial"/>
                <a:ea typeface="Arial"/>
                <a:cs typeface="Arial"/>
                <a:sym typeface="Arial"/>
              </a:rPr>
              <a:t>учше Sokoban</a:t>
            </a:r>
            <a:r>
              <a:rPr lang="en-US" sz="3000">
                <a:solidFill>
                  <a:schemeClr val="dk1"/>
                </a:solidFill>
              </a:rPr>
              <a:t>: </a:t>
            </a:r>
            <a:endParaRPr b="0" i="0" spc="0" sz="3000" u="none" cap="none" strike="noStrike">
              <a:solidFill>
                <a:schemeClr val="dk1"/>
              </a:solidFill>
              <a:latin typeface="Arial"/>
              <a:ea typeface="Arial"/>
              <a:cs typeface="Arial"/>
              <a:sym typeface="Arial"/>
            </a:endParaRPr>
          </a:p>
          <a:p>
            <a:pPr indent="-571500" lvl="1" marL="1524000" marR="0" rtl="0" algn="l">
              <a:lnSpc>
                <a:spcPct val="115000"/>
              </a:lnSpc>
              <a:spcBef>
                <a:spcPts val="0"/>
              </a:spcBef>
              <a:spcAft>
                <a:spcPts val="0"/>
              </a:spcAft>
              <a:buClr>
                <a:schemeClr val="dk1"/>
              </a:buClr>
              <a:buSzPts val="3000"/>
              <a:buFont typeface="Arial"/>
              <a:buChar char="○"/>
            </a:pPr>
            <a:r>
              <a:rPr b="0" i="0" lang="en-US" spc="0" sz="3000" u="none" cap="none" strike="noStrike">
                <a:solidFill>
                  <a:schemeClr val="dk1"/>
                </a:solidFill>
                <a:latin typeface="Arial"/>
                <a:ea typeface="Arial"/>
                <a:cs typeface="Arial"/>
                <a:sym typeface="Arial"/>
              </a:rPr>
              <a:t>разные формы объектов</a:t>
            </a:r>
            <a:endParaRPr b="0" i="0" spc="0" sz="3000" u="none" cap="none" strike="noStrike">
              <a:solidFill>
                <a:schemeClr val="dk1"/>
              </a:solidFill>
              <a:latin typeface="Arial"/>
              <a:ea typeface="Arial"/>
              <a:cs typeface="Arial"/>
              <a:sym typeface="Arial"/>
            </a:endParaRPr>
          </a:p>
          <a:p>
            <a:pPr indent="-571500" lvl="1" marL="1524000" marR="0" rtl="0" algn="l">
              <a:lnSpc>
                <a:spcPct val="115000"/>
              </a:lnSpc>
              <a:spcBef>
                <a:spcPts val="0"/>
              </a:spcBef>
              <a:spcAft>
                <a:spcPts val="0"/>
              </a:spcAft>
              <a:buClr>
                <a:schemeClr val="dk1"/>
              </a:buClr>
              <a:buSzPts val="3000"/>
              <a:buFont typeface="Arial"/>
              <a:buChar char="○"/>
            </a:pPr>
            <a:r>
              <a:rPr b="0" i="0" lang="en-US" spc="0" sz="3000" u="none" cap="none" strike="noStrike">
                <a:solidFill>
                  <a:schemeClr val="dk1"/>
                </a:solidFill>
                <a:latin typeface="Arial"/>
                <a:ea typeface="Arial"/>
                <a:cs typeface="Arial"/>
                <a:sym typeface="Arial"/>
              </a:rPr>
              <a:t>подвижные препятствия</a:t>
            </a:r>
            <a:endParaRPr b="0" i="0" spc="0" sz="3000" u="none" cap="none" strike="noStrike">
              <a:solidFill>
                <a:schemeClr val="dk1"/>
              </a:solidFill>
              <a:latin typeface="Arial"/>
              <a:ea typeface="Arial"/>
              <a:cs typeface="Arial"/>
              <a:sym typeface="Arial"/>
            </a:endParaRPr>
          </a:p>
          <a:p>
            <a:pPr indent="-571500" lvl="1" marL="1524000" marR="0" rtl="0" algn="l">
              <a:lnSpc>
                <a:spcPct val="115000"/>
              </a:lnSpc>
              <a:spcBef>
                <a:spcPts val="0"/>
              </a:spcBef>
              <a:spcAft>
                <a:spcPts val="0"/>
              </a:spcAft>
              <a:buClr>
                <a:schemeClr val="dk1"/>
              </a:buClr>
              <a:buSzPts val="3000"/>
              <a:buFont typeface="Arial"/>
              <a:buChar char="○"/>
            </a:pPr>
            <a:r>
              <a:rPr b="0" i="0" lang="en-US" spc="0" sz="3000" u="none" cap="none" strike="noStrike">
                <a:solidFill>
                  <a:schemeClr val="dk1"/>
                </a:solidFill>
                <a:latin typeface="Arial"/>
                <a:ea typeface="Arial"/>
                <a:cs typeface="Arial"/>
                <a:sym typeface="Arial"/>
              </a:rPr>
              <a:t>планирование действий</a:t>
            </a:r>
            <a:endParaRPr b="0" i="0" spc="0" sz="3000" u="none" cap="none" strike="noStrike">
              <a:solidFill>
                <a:schemeClr val="dk1"/>
              </a:solidFill>
              <a:latin typeface="Arial"/>
              <a:ea typeface="Arial"/>
              <a:cs typeface="Arial"/>
              <a:sym typeface="Arial"/>
            </a:endParaRPr>
          </a:p>
          <a:p>
            <a:pPr indent="-571500" lvl="0" marL="762000" marR="0" rtl="0" algn="l">
              <a:lnSpc>
                <a:spcPct val="115000"/>
              </a:lnSpc>
              <a:spcBef>
                <a:spcPts val="0"/>
              </a:spcBef>
              <a:spcAft>
                <a:spcPts val="0"/>
              </a:spcAft>
              <a:buClr>
                <a:schemeClr val="dk1"/>
              </a:buClr>
              <a:buSzPts val="3000"/>
              <a:buFont typeface="Arial"/>
              <a:buChar char="●"/>
            </a:pPr>
            <a:r>
              <a:rPr b="0" i="0" lang="en-US" spc="0" sz="3000" u="none" cap="none" strike="noStrike">
                <a:solidFill>
                  <a:schemeClr val="dk1"/>
                </a:solidFill>
                <a:latin typeface="Arial"/>
                <a:ea typeface="Arial"/>
                <a:cs typeface="Arial"/>
                <a:sym typeface="Arial"/>
              </a:rPr>
              <a:t>Асимптотически – все еще Sokoban</a:t>
            </a:r>
            <a:endParaRPr b="0" i="0" spc="0" sz="3000" u="none" cap="none" strike="noStrike">
              <a:solidFill>
                <a:schemeClr val="dk1"/>
              </a:solidFill>
              <a:latin typeface="Arial"/>
              <a:ea typeface="Arial"/>
              <a:cs typeface="Arial"/>
              <a:sym typeface="Arial"/>
            </a:endParaRPr>
          </a:p>
          <a:p>
            <a:pPr indent="-571500" lvl="0" marL="762000" marR="0" rtl="0" algn="l">
              <a:lnSpc>
                <a:spcPct val="115000"/>
              </a:lnSpc>
              <a:spcBef>
                <a:spcPts val="0"/>
              </a:spcBef>
              <a:spcAft>
                <a:spcPts val="0"/>
              </a:spcAft>
              <a:buClr>
                <a:schemeClr val="dk1"/>
              </a:buClr>
              <a:buSzPts val="3000"/>
              <a:buChar char="●"/>
            </a:pPr>
            <a:r>
              <a:rPr lang="en-US" sz="3000">
                <a:solidFill>
                  <a:schemeClr val="dk1"/>
                </a:solidFill>
              </a:rPr>
              <a:t>Те же два направления, но нет сформированных сообществ</a:t>
            </a:r>
            <a:endParaRPr sz="3000">
              <a:solidFill>
                <a:schemeClr val="dk1"/>
              </a:solidFill>
            </a:endParaRPr>
          </a:p>
        </p:txBody>
      </p:sp>
      <p:pic>
        <p:nvPicPr>
          <p:cNvPr id="2373" name="Google Shape;2373;p95" title="Запись экрана 2026-06-16 в 01.11.34.gif"/>
          <p:cNvPicPr preferRelativeResize="0"/>
          <p:nvPr/>
        </p:nvPicPr>
        <p:blipFill rotWithShape="1">
          <a:blip r:embed="rId4">
            <a:alphaModFix/>
          </a:blip>
          <a:srcRect b="0" l="0" r="0" t="0"/>
          <a:stretch/>
        </p:blipFill>
        <p:spPr>
          <a:xfrm>
            <a:off x="9344375" y="1315208"/>
            <a:ext cx="4394400" cy="6749293"/>
          </a:xfrm>
          <a:prstGeom prst="rect">
            <a:avLst/>
          </a:prstGeom>
          <a:noFill/>
          <a:ln>
            <a:noFill/>
          </a:ln>
        </p:spPr>
      </p:pic>
      <p:sp>
        <p:nvSpPr>
          <p:cNvPr id="2374" name="Google Shape;2374;p95"/>
          <p:cNvSpPr txBox="1"/>
          <p:nvPr>
            <p:ph idx="12" type="sldNum"/>
          </p:nvPr>
        </p:nvSpPr>
        <p:spPr>
          <a:xfrm>
            <a:off x="14120763" y="7772028"/>
            <a:ext cx="914400" cy="656100"/>
          </a:xfrm>
          <a:prstGeom prst="rect">
            <a:avLst/>
          </a:prstGeom>
          <a:noFill/>
          <a:ln>
            <a:noFill/>
          </a:ln>
        </p:spPr>
        <p:txBody>
          <a:bodyPr anchorCtr="0" anchor="ctr" bIns="152375" lIns="152375" spcFirstLastPara="1" rIns="152375" wrap="square" tIns="152375">
            <a:normAutofit/>
          </a:bodyPr>
          <a:lstStyle/>
          <a:p>
            <a:pPr indent="0" lvl="0" marL="0" rtl="0" algn="r">
              <a:lnSpc>
                <a:spcPct val="100000"/>
              </a:lnSpc>
              <a:spcBef>
                <a:spcPts val="0"/>
              </a:spcBef>
              <a:spcAft>
                <a:spcPts val="0"/>
              </a:spcAft>
              <a:buSzPts val="1700"/>
              <a:buNone/>
            </a:pPr>
            <a:fld id="{00000000-1234-1234-1234-123412341234}" type="slidenum">
              <a:rPr lang="en-US"/>
              <a:t>‹#›</a:t>
            </a:fld>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78" name="Shape 2378"/>
        <p:cNvGrpSpPr/>
        <p:nvPr/>
      </p:nvGrpSpPr>
      <p:grpSpPr>
        <a:xfrm>
          <a:off x="0" y="0"/>
          <a:ext cx="0" cy="0"/>
          <a:chOff x="0" y="0"/>
          <a:chExt cx="0" cy="0"/>
        </a:xfrm>
      </p:grpSpPr>
      <p:sp>
        <p:nvSpPr>
          <p:cNvPr id="2379" name="Google Shape;2379;p96"/>
          <p:cNvSpPr txBox="1"/>
          <p:nvPr>
            <p:ph type="title"/>
          </p:nvPr>
        </p:nvSpPr>
        <p:spPr>
          <a:xfrm>
            <a:off x="519500" y="360708"/>
            <a:ext cx="14201100" cy="954600"/>
          </a:xfrm>
          <a:prstGeom prst="rect">
            <a:avLst/>
          </a:prstGeom>
          <a:noFill/>
          <a:ln>
            <a:noFill/>
          </a:ln>
        </p:spPr>
        <p:txBody>
          <a:bodyPr anchorCtr="0" anchor="t" bIns="152375" lIns="152375" spcFirstLastPara="1" rIns="152375" wrap="square" tIns="152375">
            <a:normAutofit/>
          </a:bodyPr>
          <a:lstStyle/>
          <a:p>
            <a:pPr indent="0" lvl="0" marL="0" rtl="0" algn="l">
              <a:lnSpc>
                <a:spcPct val="100000"/>
              </a:lnSpc>
              <a:spcBef>
                <a:spcPts val="0"/>
              </a:spcBef>
              <a:spcAft>
                <a:spcPts val="0"/>
              </a:spcAft>
              <a:buSzPts val="5200"/>
              <a:buNone/>
            </a:pPr>
            <a:r>
              <a:rPr b="1" lang="en-US"/>
              <a:t>Литературный обзор</a:t>
            </a:r>
            <a:endParaRPr b="1"/>
          </a:p>
        </p:txBody>
      </p:sp>
      <p:sp>
        <p:nvSpPr>
          <p:cNvPr id="2380" name="Google Shape;2380;p96"/>
          <p:cNvSpPr txBox="1"/>
          <p:nvPr/>
        </p:nvSpPr>
        <p:spPr>
          <a:xfrm>
            <a:off x="519500" y="1632250"/>
            <a:ext cx="13059000" cy="5477100"/>
          </a:xfrm>
          <a:prstGeom prst="rect">
            <a:avLst/>
          </a:prstGeom>
          <a:noFill/>
          <a:ln>
            <a:noFill/>
          </a:ln>
        </p:spPr>
        <p:txBody>
          <a:bodyPr anchorCtr="0" anchor="t" bIns="152375" lIns="152375" spcFirstLastPara="1" rIns="152375" wrap="square" tIns="152375">
            <a:noAutofit/>
          </a:bodyPr>
          <a:lstStyle/>
          <a:p>
            <a:pPr indent="-571500" lvl="0" marL="762000" marR="0" rtl="0" algn="l">
              <a:lnSpc>
                <a:spcPct val="115000"/>
              </a:lnSpc>
              <a:spcBef>
                <a:spcPts val="0"/>
              </a:spcBef>
              <a:spcAft>
                <a:spcPts val="0"/>
              </a:spcAft>
              <a:buClr>
                <a:schemeClr val="dk1"/>
              </a:buClr>
              <a:buSzPts val="3000"/>
              <a:buFont typeface="Arial"/>
              <a:buChar char="●"/>
            </a:pPr>
            <a:r>
              <a:rPr lang="en-US" sz="3000">
                <a:solidFill>
                  <a:schemeClr val="dk1"/>
                </a:solidFill>
              </a:rPr>
              <a:t>1 </a:t>
            </a:r>
            <a:r>
              <a:rPr b="0" i="0" lang="en-US" spc="0" sz="3000" u="none" cap="none" strike="noStrike">
                <a:solidFill>
                  <a:schemeClr val="dk1"/>
                </a:solidFill>
                <a:latin typeface="Arial"/>
                <a:ea typeface="Arial"/>
                <a:cs typeface="Arial"/>
                <a:sym typeface="Arial"/>
              </a:rPr>
              <a:t>article</a:t>
            </a:r>
            <a:r>
              <a:rPr lang="en-US" sz="3000">
                <a:solidFill>
                  <a:schemeClr val="dk1"/>
                </a:solidFill>
              </a:rPr>
              <a:t>*, как один из бенчмарков (ICML 2026)</a:t>
            </a:r>
            <a:endParaRPr b="0" i="0" spc="0" sz="3000" u="none" cap="none" strike="noStrike">
              <a:solidFill>
                <a:schemeClr val="dk1"/>
              </a:solidFill>
              <a:latin typeface="Arial"/>
              <a:ea typeface="Arial"/>
              <a:cs typeface="Arial"/>
              <a:sym typeface="Arial"/>
            </a:endParaRPr>
          </a:p>
          <a:p>
            <a:pPr indent="-571500" lvl="0" marL="762000" marR="0" rtl="0" algn="l">
              <a:lnSpc>
                <a:spcPct val="115000"/>
              </a:lnSpc>
              <a:spcBef>
                <a:spcPts val="0"/>
              </a:spcBef>
              <a:spcAft>
                <a:spcPts val="0"/>
              </a:spcAft>
              <a:buClr>
                <a:schemeClr val="dk1"/>
              </a:buClr>
              <a:buSzPts val="3000"/>
              <a:buFont typeface="Arial"/>
              <a:buChar char="●"/>
            </a:pPr>
            <a:r>
              <a:rPr b="0" i="0" lang="en-US" spc="0" sz="3000" u="none" cap="none" strike="noStrike">
                <a:solidFill>
                  <a:schemeClr val="dk1"/>
                </a:solidFill>
                <a:latin typeface="Arial"/>
                <a:ea typeface="Arial"/>
                <a:cs typeface="Arial"/>
                <a:sym typeface="Arial"/>
              </a:rPr>
              <a:t>2 preprints. В</a:t>
            </a:r>
            <a:r>
              <a:rPr b="0" i="0" lang="en-US" spc="0" sz="3000" u="none" cap="none" strike="noStrike">
                <a:solidFill>
                  <a:schemeClr val="dk2"/>
                </a:solidFill>
                <a:latin typeface="Arial"/>
                <a:ea typeface="Arial"/>
                <a:cs typeface="Arial"/>
                <a:sym typeface="Arial"/>
              </a:rPr>
              <a:t> </a:t>
            </a:r>
            <a:r>
              <a:rPr b="0" i="0" lang="en-US" spc="0" sz="3000" u="sng" cap="none" strike="noStrike">
                <a:solidFill>
                  <a:schemeClr val="accent5"/>
                </a:solidFill>
                <a:latin typeface="Arial"/>
                <a:ea typeface="Arial"/>
                <a:cs typeface="Arial"/>
                <a:sym typeface="Arial"/>
                <a:hlinkClick r:id="rId4">
                  <a:extLst>
                    <a:ext uri="{A12FA001-AC4F-418D-AE19-62706E023703}">
                      <ahyp:hlinkClr val="tx"/>
                    </a:ext>
                  </a:extLst>
                </a:hlinkClick>
              </a:rPr>
              <a:t>работе</a:t>
            </a:r>
            <a:r>
              <a:rPr b="0" i="0" lang="en-US" spc="0" sz="3000" u="none" cap="none" strike="noStrike">
                <a:solidFill>
                  <a:schemeClr val="dk1"/>
                </a:solidFill>
                <a:latin typeface="Arial"/>
                <a:ea typeface="Arial"/>
                <a:cs typeface="Arial"/>
                <a:sym typeface="Arial"/>
              </a:rPr>
              <a:t> Deepmind формулируется задача, проводятся эксперименты с решателями на C/C++ и RL-агентами. Вторая </a:t>
            </a:r>
            <a:r>
              <a:rPr b="0" i="0" lang="en-US" spc="0" sz="3000" u="sng" cap="none" strike="noStrike">
                <a:solidFill>
                  <a:schemeClr val="hlink"/>
                </a:solidFill>
                <a:latin typeface="Arial"/>
                <a:ea typeface="Arial"/>
                <a:cs typeface="Arial"/>
                <a:sym typeface="Arial"/>
                <a:hlinkClick r:id="rId5"/>
              </a:rPr>
              <a:t>работа</a:t>
            </a:r>
            <a:r>
              <a:rPr b="0" i="0" lang="en-US" spc="0" sz="3000" u="none" cap="none" strike="noStrike">
                <a:solidFill>
                  <a:schemeClr val="dk2"/>
                </a:solidFill>
                <a:latin typeface="Arial"/>
                <a:ea typeface="Arial"/>
                <a:cs typeface="Arial"/>
                <a:sym typeface="Arial"/>
              </a:rPr>
              <a:t> </a:t>
            </a:r>
            <a:r>
              <a:rPr b="0" i="0" lang="en-US" spc="0" sz="3000" u="none" cap="none" strike="noStrike">
                <a:solidFill>
                  <a:schemeClr val="dk1"/>
                </a:solidFill>
                <a:latin typeface="Arial"/>
                <a:ea typeface="Arial"/>
                <a:cs typeface="Arial"/>
                <a:sym typeface="Arial"/>
              </a:rPr>
              <a:t>содержит PushWorld как один из бенчмарков</a:t>
            </a:r>
            <a:r>
              <a:rPr lang="en-US" sz="3000">
                <a:solidFill>
                  <a:schemeClr val="dk1"/>
                </a:solidFill>
              </a:rPr>
              <a:t>.</a:t>
            </a:r>
            <a:endParaRPr b="0" i="0" spc="0" sz="3000" u="none" cap="none" strike="noStrike">
              <a:solidFill>
                <a:schemeClr val="dk1"/>
              </a:solidFill>
              <a:latin typeface="Arial"/>
              <a:ea typeface="Arial"/>
              <a:cs typeface="Arial"/>
              <a:sym typeface="Arial"/>
            </a:endParaRPr>
          </a:p>
          <a:p>
            <a:pPr indent="-571500" lvl="0" marL="762000" marR="0" rtl="0" algn="l">
              <a:lnSpc>
                <a:spcPct val="115000"/>
              </a:lnSpc>
              <a:spcBef>
                <a:spcPts val="0"/>
              </a:spcBef>
              <a:spcAft>
                <a:spcPts val="0"/>
              </a:spcAft>
              <a:buClr>
                <a:schemeClr val="dk1"/>
              </a:buClr>
              <a:buSzPts val="3000"/>
              <a:buFont typeface="Arial"/>
              <a:buChar char="●"/>
            </a:pPr>
            <a:r>
              <a:rPr b="0" i="0" lang="en-US" spc="0" sz="3000" u="none" cap="none" strike="noStrike">
                <a:solidFill>
                  <a:schemeClr val="dk1"/>
                </a:solidFill>
                <a:latin typeface="Arial"/>
                <a:ea typeface="Arial"/>
                <a:cs typeface="Arial"/>
                <a:sym typeface="Arial"/>
              </a:rPr>
              <a:t>1 bachelor </a:t>
            </a:r>
            <a:r>
              <a:rPr b="0" i="0" lang="en-US" spc="0" sz="3000" u="sng" cap="none" strike="noStrike">
                <a:solidFill>
                  <a:schemeClr val="hlink"/>
                </a:solidFill>
                <a:latin typeface="Arial"/>
                <a:ea typeface="Arial"/>
                <a:cs typeface="Arial"/>
                <a:sym typeface="Arial"/>
                <a:hlinkClick r:id="rId6"/>
              </a:rPr>
              <a:t>thesis</a:t>
            </a:r>
            <a:r>
              <a:rPr b="0" i="0" lang="en-US" spc="0" sz="3000" u="none" cap="none" strike="noStrike">
                <a:solidFill>
                  <a:schemeClr val="dk1"/>
                </a:solidFill>
                <a:latin typeface="Arial"/>
                <a:ea typeface="Arial"/>
                <a:cs typeface="Arial"/>
                <a:sym typeface="Arial"/>
              </a:rPr>
              <a:t>. Улучшаются результаты RL-агентов.</a:t>
            </a:r>
            <a:endParaRPr b="0" i="0" spc="0" sz="3000" u="none" cap="none" strike="noStrike">
              <a:solidFill>
                <a:schemeClr val="dk1"/>
              </a:solidFill>
              <a:latin typeface="Arial"/>
              <a:ea typeface="Arial"/>
              <a:cs typeface="Arial"/>
              <a:sym typeface="Arial"/>
            </a:endParaRPr>
          </a:p>
          <a:p>
            <a:pPr indent="-571500" lvl="0" marL="762000" marR="0" rtl="0" algn="l">
              <a:lnSpc>
                <a:spcPct val="115000"/>
              </a:lnSpc>
              <a:spcBef>
                <a:spcPts val="0"/>
              </a:spcBef>
              <a:spcAft>
                <a:spcPts val="0"/>
              </a:spcAft>
              <a:buClr>
                <a:schemeClr val="dk1"/>
              </a:buClr>
              <a:buSzPts val="3000"/>
              <a:buFont typeface="Arial"/>
              <a:buChar char="●"/>
            </a:pPr>
            <a:r>
              <a:rPr b="0" i="0" lang="en-US" spc="0" sz="3000" u="none" cap="none" strike="noStrike">
                <a:solidFill>
                  <a:schemeClr val="dk1"/>
                </a:solidFill>
                <a:latin typeface="Arial"/>
                <a:ea typeface="Arial"/>
                <a:cs typeface="Arial"/>
                <a:sym typeface="Arial"/>
              </a:rPr>
              <a:t>1 master </a:t>
            </a:r>
            <a:r>
              <a:rPr b="0" i="0" lang="en-US" spc="0" sz="3000" u="sng" cap="none" strike="noStrike">
                <a:solidFill>
                  <a:schemeClr val="hlink"/>
                </a:solidFill>
                <a:latin typeface="Arial"/>
                <a:ea typeface="Arial"/>
                <a:cs typeface="Arial"/>
                <a:sym typeface="Arial"/>
                <a:hlinkClick r:id="rId7"/>
              </a:rPr>
              <a:t>thesis</a:t>
            </a:r>
            <a:r>
              <a:rPr b="0" i="0" lang="en-US" spc="0" sz="3000" u="none" cap="none" strike="noStrike">
                <a:solidFill>
                  <a:schemeClr val="dk1"/>
                </a:solidFill>
                <a:latin typeface="Arial"/>
                <a:ea typeface="Arial"/>
                <a:cs typeface="Arial"/>
                <a:sym typeface="Arial"/>
              </a:rPr>
              <a:t>. Обучается модель, и производится сравнение с одним из C-решателей из оригинальной работы Deepmind. </a:t>
            </a:r>
            <a:endParaRPr b="0" i="0" spc="0" sz="3000" u="none" cap="none" strike="noStrike">
              <a:solidFill>
                <a:schemeClr val="dk1"/>
              </a:solidFill>
              <a:latin typeface="Arial"/>
              <a:ea typeface="Arial"/>
              <a:cs typeface="Arial"/>
              <a:sym typeface="Arial"/>
            </a:endParaRPr>
          </a:p>
          <a:p>
            <a:pPr indent="0" lvl="0" marL="0" marR="0" rtl="0" algn="l">
              <a:lnSpc>
                <a:spcPct val="115000"/>
              </a:lnSpc>
              <a:spcBef>
                <a:spcPts val="0"/>
              </a:spcBef>
              <a:spcAft>
                <a:spcPts val="0"/>
              </a:spcAft>
              <a:buNone/>
            </a:pPr>
            <a:r>
              <a:t/>
            </a:r>
            <a:endParaRPr sz="3000">
              <a:solidFill>
                <a:schemeClr val="dk1"/>
              </a:solidFill>
            </a:endParaRPr>
          </a:p>
          <a:p>
            <a:pPr indent="0" lvl="0" marL="0" marR="0" rtl="0" algn="l">
              <a:lnSpc>
                <a:spcPct val="115000"/>
              </a:lnSpc>
              <a:spcBef>
                <a:spcPts val="0"/>
              </a:spcBef>
              <a:spcAft>
                <a:spcPts val="0"/>
              </a:spcAft>
              <a:buNone/>
            </a:pPr>
            <a:r>
              <a:t/>
            </a:r>
            <a:endParaRPr sz="3000">
              <a:solidFill>
                <a:schemeClr val="dk1"/>
              </a:solidFill>
            </a:endParaRPr>
          </a:p>
          <a:p>
            <a:pPr indent="0" lvl="0" marL="0" marR="0" rtl="0" algn="l">
              <a:lnSpc>
                <a:spcPct val="115000"/>
              </a:lnSpc>
              <a:spcBef>
                <a:spcPts val="0"/>
              </a:spcBef>
              <a:spcAft>
                <a:spcPts val="0"/>
              </a:spcAft>
              <a:buNone/>
            </a:pPr>
            <a:r>
              <a:t/>
            </a:r>
            <a:endParaRPr sz="3000">
              <a:solidFill>
                <a:schemeClr val="dk1"/>
              </a:solidFill>
            </a:endParaRPr>
          </a:p>
          <a:p>
            <a:pPr indent="0" lvl="0" marL="0" marR="0" rtl="0" algn="l">
              <a:lnSpc>
                <a:spcPct val="115000"/>
              </a:lnSpc>
              <a:spcBef>
                <a:spcPts val="0"/>
              </a:spcBef>
              <a:spcAft>
                <a:spcPts val="0"/>
              </a:spcAft>
              <a:buNone/>
            </a:pPr>
            <a:r>
              <a:rPr lang="en-US" sz="3000">
                <a:solidFill>
                  <a:schemeClr val="dk1"/>
                </a:solidFill>
              </a:rPr>
              <a:t>*выросла из master thesis</a:t>
            </a:r>
            <a:endParaRPr sz="3000">
              <a:solidFill>
                <a:schemeClr val="dk1"/>
              </a:solidFill>
            </a:endParaRPr>
          </a:p>
          <a:p>
            <a:pPr indent="0" lvl="0" marL="0" marR="0" rtl="0" algn="l">
              <a:lnSpc>
                <a:spcPct val="115000"/>
              </a:lnSpc>
              <a:spcBef>
                <a:spcPts val="0"/>
              </a:spcBef>
              <a:spcAft>
                <a:spcPts val="0"/>
              </a:spcAft>
              <a:buClr>
                <a:srgbClr val="000000"/>
              </a:buClr>
              <a:buSzPts val="3000"/>
              <a:buFont typeface="Arial"/>
              <a:buNone/>
            </a:pPr>
            <a:r>
              <a:t/>
            </a:r>
            <a:endParaRPr b="0" i="0" spc="0" sz="3000" u="none" cap="none" strike="noStrike">
              <a:solidFill>
                <a:schemeClr val="dk1"/>
              </a:solidFill>
              <a:latin typeface="Arial"/>
              <a:ea typeface="Arial"/>
              <a:cs typeface="Arial"/>
              <a:sym typeface="Arial"/>
            </a:endParaRPr>
          </a:p>
        </p:txBody>
      </p:sp>
      <p:sp>
        <p:nvSpPr>
          <p:cNvPr id="2381" name="Google Shape;2381;p96"/>
          <p:cNvSpPr txBox="1"/>
          <p:nvPr>
            <p:ph idx="12" type="sldNum"/>
          </p:nvPr>
        </p:nvSpPr>
        <p:spPr>
          <a:xfrm>
            <a:off x="14120763" y="7772028"/>
            <a:ext cx="914400" cy="656100"/>
          </a:xfrm>
          <a:prstGeom prst="rect">
            <a:avLst/>
          </a:prstGeom>
          <a:noFill/>
          <a:ln>
            <a:noFill/>
          </a:ln>
        </p:spPr>
        <p:txBody>
          <a:bodyPr anchorCtr="0" anchor="ctr" bIns="152375" lIns="152375" spcFirstLastPara="1" rIns="152375" wrap="square" tIns="152375">
            <a:normAutofit/>
          </a:bodyPr>
          <a:lstStyle/>
          <a:p>
            <a:pPr indent="0" lvl="0" marL="0" rtl="0" algn="r">
              <a:lnSpc>
                <a:spcPct val="100000"/>
              </a:lnSpc>
              <a:spcBef>
                <a:spcPts val="0"/>
              </a:spcBef>
              <a:spcAft>
                <a:spcPts val="0"/>
              </a:spcAft>
              <a:buSzPts val="1700"/>
              <a:buNone/>
            </a:pPr>
            <a:fld id="{00000000-1234-1234-1234-123412341234}" type="slidenum">
              <a:rPr lang="en-US"/>
              <a:t>‹#›</a:t>
            </a:fld>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85" name="Shape 2385"/>
        <p:cNvGrpSpPr/>
        <p:nvPr/>
      </p:nvGrpSpPr>
      <p:grpSpPr>
        <a:xfrm>
          <a:off x="0" y="0"/>
          <a:ext cx="0" cy="0"/>
          <a:chOff x="0" y="0"/>
          <a:chExt cx="0" cy="0"/>
        </a:xfrm>
      </p:grpSpPr>
      <p:sp>
        <p:nvSpPr>
          <p:cNvPr id="2386" name="Google Shape;2386;p97"/>
          <p:cNvSpPr txBox="1"/>
          <p:nvPr>
            <p:ph type="title"/>
          </p:nvPr>
        </p:nvSpPr>
        <p:spPr>
          <a:xfrm>
            <a:off x="519500" y="360708"/>
            <a:ext cx="14201100" cy="954600"/>
          </a:xfrm>
          <a:prstGeom prst="rect">
            <a:avLst/>
          </a:prstGeom>
          <a:noFill/>
          <a:ln>
            <a:noFill/>
          </a:ln>
        </p:spPr>
        <p:txBody>
          <a:bodyPr anchorCtr="0" anchor="t" bIns="152375" lIns="152375" spcFirstLastPara="1" rIns="152375" wrap="square" tIns="152375">
            <a:normAutofit/>
          </a:bodyPr>
          <a:lstStyle/>
          <a:p>
            <a:pPr indent="0" lvl="0" marL="0" rtl="0" algn="l">
              <a:lnSpc>
                <a:spcPct val="100000"/>
              </a:lnSpc>
              <a:spcBef>
                <a:spcPts val="0"/>
              </a:spcBef>
              <a:spcAft>
                <a:spcPts val="0"/>
              </a:spcAft>
              <a:buSzPts val="5200"/>
              <a:buNone/>
            </a:pPr>
            <a:r>
              <a:rPr b="1" lang="en-US"/>
              <a:t>Best-first search</a:t>
            </a:r>
            <a:endParaRPr b="1"/>
          </a:p>
        </p:txBody>
      </p:sp>
      <p:pic>
        <p:nvPicPr>
          <p:cNvPr id="2387" name="Google Shape;2387;p97" title="Диаграмма без названия.drawio-3.png"/>
          <p:cNvPicPr preferRelativeResize="0"/>
          <p:nvPr/>
        </p:nvPicPr>
        <p:blipFill rotWithShape="1">
          <a:blip r:embed="rId4">
            <a:alphaModFix/>
          </a:blip>
          <a:srcRect b="110" l="0" r="0" t="110"/>
          <a:stretch/>
        </p:blipFill>
        <p:spPr>
          <a:xfrm>
            <a:off x="1466563" y="1315208"/>
            <a:ext cx="12306877" cy="5420332"/>
          </a:xfrm>
          <a:prstGeom prst="rect">
            <a:avLst/>
          </a:prstGeom>
          <a:noFill/>
          <a:ln>
            <a:noFill/>
          </a:ln>
        </p:spPr>
      </p:pic>
      <p:sp>
        <p:nvSpPr>
          <p:cNvPr id="2388" name="Google Shape;2388;p97"/>
          <p:cNvSpPr txBox="1"/>
          <p:nvPr>
            <p:ph idx="12" type="sldNum"/>
          </p:nvPr>
        </p:nvSpPr>
        <p:spPr>
          <a:xfrm>
            <a:off x="14120763" y="7772028"/>
            <a:ext cx="914400" cy="656100"/>
          </a:xfrm>
          <a:prstGeom prst="rect">
            <a:avLst/>
          </a:prstGeom>
          <a:noFill/>
          <a:ln>
            <a:noFill/>
          </a:ln>
        </p:spPr>
        <p:txBody>
          <a:bodyPr anchorCtr="0" anchor="ctr" bIns="152375" lIns="152375" spcFirstLastPara="1" rIns="152375" wrap="square" tIns="152375">
            <a:normAutofit/>
          </a:bodyPr>
          <a:lstStyle/>
          <a:p>
            <a:pPr indent="0" lvl="0" marL="0" rtl="0" algn="r">
              <a:lnSpc>
                <a:spcPct val="100000"/>
              </a:lnSpc>
              <a:spcBef>
                <a:spcPts val="0"/>
              </a:spcBef>
              <a:spcAft>
                <a:spcPts val="0"/>
              </a:spcAft>
              <a:buSzPts val="1700"/>
              <a:buNone/>
            </a:pPr>
            <a:fld id="{00000000-1234-1234-1234-123412341234}" type="slidenum">
              <a:rPr lang="en-US"/>
              <a:t>‹#›</a:t>
            </a:fld>
            <a:endParaRPr/>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92" name="Shape 2392"/>
        <p:cNvGrpSpPr/>
        <p:nvPr/>
      </p:nvGrpSpPr>
      <p:grpSpPr>
        <a:xfrm>
          <a:off x="0" y="0"/>
          <a:ext cx="0" cy="0"/>
          <a:chOff x="0" y="0"/>
          <a:chExt cx="0" cy="0"/>
        </a:xfrm>
      </p:grpSpPr>
      <p:sp>
        <p:nvSpPr>
          <p:cNvPr id="2393" name="Google Shape;2393;p98"/>
          <p:cNvSpPr txBox="1"/>
          <p:nvPr>
            <p:ph type="title"/>
          </p:nvPr>
        </p:nvSpPr>
        <p:spPr>
          <a:xfrm>
            <a:off x="519500" y="360708"/>
            <a:ext cx="14201100" cy="954600"/>
          </a:xfrm>
          <a:prstGeom prst="rect">
            <a:avLst/>
          </a:prstGeom>
          <a:noFill/>
          <a:ln>
            <a:noFill/>
          </a:ln>
        </p:spPr>
        <p:txBody>
          <a:bodyPr anchorCtr="0" anchor="t" bIns="152375" lIns="152375" spcFirstLastPara="1" rIns="152375" wrap="square" tIns="152375">
            <a:normAutofit fontScale="90000"/>
          </a:bodyPr>
          <a:lstStyle/>
          <a:p>
            <a:pPr indent="0" lvl="0" marL="0" rtl="0" algn="l">
              <a:spcBef>
                <a:spcPts val="0"/>
              </a:spcBef>
              <a:spcAft>
                <a:spcPts val="0"/>
              </a:spcAft>
              <a:buClr>
                <a:schemeClr val="dk1"/>
              </a:buClr>
              <a:buSzPct val="226087"/>
              <a:buFont typeface="Arial"/>
              <a:buNone/>
            </a:pPr>
            <a:r>
              <a:rPr b="1" lang="en-US"/>
              <a:t>Best-first search</a:t>
            </a:r>
            <a:endParaRPr b="1"/>
          </a:p>
          <a:p>
            <a:pPr indent="0" lvl="0" marL="0" rtl="0" algn="l">
              <a:lnSpc>
                <a:spcPct val="100000"/>
              </a:lnSpc>
              <a:spcBef>
                <a:spcPts val="0"/>
              </a:spcBef>
              <a:spcAft>
                <a:spcPts val="0"/>
              </a:spcAft>
              <a:buSzPct val="226087"/>
              <a:buNone/>
            </a:pPr>
            <a:r>
              <a:t/>
            </a:r>
            <a:endParaRPr b="1"/>
          </a:p>
        </p:txBody>
      </p:sp>
      <p:pic>
        <p:nvPicPr>
          <p:cNvPr id="2394" name="Google Shape;2394;p98" title="Диаграмма без названия.drawio-5.png"/>
          <p:cNvPicPr preferRelativeResize="0"/>
          <p:nvPr/>
        </p:nvPicPr>
        <p:blipFill rotWithShape="1">
          <a:blip r:embed="rId4">
            <a:alphaModFix/>
          </a:blip>
          <a:srcRect b="0" l="0" r="0" t="0"/>
          <a:stretch/>
        </p:blipFill>
        <p:spPr>
          <a:xfrm>
            <a:off x="1466563" y="1315208"/>
            <a:ext cx="12306877" cy="5420332"/>
          </a:xfrm>
          <a:prstGeom prst="rect">
            <a:avLst/>
          </a:prstGeom>
          <a:noFill/>
          <a:ln>
            <a:noFill/>
          </a:ln>
        </p:spPr>
      </p:pic>
      <p:sp>
        <p:nvSpPr>
          <p:cNvPr id="2395" name="Google Shape;2395;p98"/>
          <p:cNvSpPr txBox="1"/>
          <p:nvPr>
            <p:ph idx="12" type="sldNum"/>
          </p:nvPr>
        </p:nvSpPr>
        <p:spPr>
          <a:xfrm>
            <a:off x="14120763" y="7772028"/>
            <a:ext cx="914400" cy="656100"/>
          </a:xfrm>
          <a:prstGeom prst="rect">
            <a:avLst/>
          </a:prstGeom>
          <a:noFill/>
          <a:ln>
            <a:noFill/>
          </a:ln>
        </p:spPr>
        <p:txBody>
          <a:bodyPr anchorCtr="0" anchor="ctr" bIns="152375" lIns="152375" spcFirstLastPara="1" rIns="152375" wrap="square" tIns="152375">
            <a:normAutofit/>
          </a:bodyPr>
          <a:lstStyle/>
          <a:p>
            <a:pPr indent="0" lvl="0" marL="0" rtl="0" algn="r">
              <a:lnSpc>
                <a:spcPct val="100000"/>
              </a:lnSpc>
              <a:spcBef>
                <a:spcPts val="0"/>
              </a:spcBef>
              <a:spcAft>
                <a:spcPts val="0"/>
              </a:spcAft>
              <a:buSzPts val="1700"/>
              <a:buNone/>
            </a:pPr>
            <a:fld id="{00000000-1234-1234-1234-123412341234}" type="slidenum">
              <a:rPr lang="en-US"/>
              <a:t>‹#›</a:t>
            </a:fld>
            <a:endParaRPr/>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99" name="Shape 2399"/>
        <p:cNvGrpSpPr/>
        <p:nvPr/>
      </p:nvGrpSpPr>
      <p:grpSpPr>
        <a:xfrm>
          <a:off x="0" y="0"/>
          <a:ext cx="0" cy="0"/>
          <a:chOff x="0" y="0"/>
          <a:chExt cx="0" cy="0"/>
        </a:xfrm>
      </p:grpSpPr>
      <p:sp>
        <p:nvSpPr>
          <p:cNvPr id="2400" name="Google Shape;2400;p99"/>
          <p:cNvSpPr txBox="1"/>
          <p:nvPr>
            <p:ph type="title"/>
          </p:nvPr>
        </p:nvSpPr>
        <p:spPr>
          <a:xfrm>
            <a:off x="519500" y="360708"/>
            <a:ext cx="14201100" cy="954600"/>
          </a:xfrm>
          <a:prstGeom prst="rect">
            <a:avLst/>
          </a:prstGeom>
          <a:noFill/>
          <a:ln>
            <a:noFill/>
          </a:ln>
        </p:spPr>
        <p:txBody>
          <a:bodyPr anchorCtr="0" anchor="t" bIns="152375" lIns="152375" spcFirstLastPara="1" rIns="152375" wrap="square" tIns="152375">
            <a:normAutofit fontScale="90000"/>
          </a:bodyPr>
          <a:lstStyle/>
          <a:p>
            <a:pPr indent="0" lvl="0" marL="0" rtl="0" algn="l">
              <a:spcBef>
                <a:spcPts val="0"/>
              </a:spcBef>
              <a:spcAft>
                <a:spcPts val="0"/>
              </a:spcAft>
              <a:buClr>
                <a:schemeClr val="dk1"/>
              </a:buClr>
              <a:buSzPct val="226087"/>
              <a:buFont typeface="Arial"/>
              <a:buNone/>
            </a:pPr>
            <a:r>
              <a:rPr b="1" lang="en-US"/>
              <a:t>Best-first search</a:t>
            </a:r>
            <a:endParaRPr b="1"/>
          </a:p>
          <a:p>
            <a:pPr indent="0" lvl="0" marL="0" rtl="0" algn="l">
              <a:lnSpc>
                <a:spcPct val="100000"/>
              </a:lnSpc>
              <a:spcBef>
                <a:spcPts val="0"/>
              </a:spcBef>
              <a:spcAft>
                <a:spcPts val="0"/>
              </a:spcAft>
              <a:buSzPct val="226087"/>
              <a:buNone/>
            </a:pPr>
            <a:r>
              <a:t/>
            </a:r>
            <a:endParaRPr b="1"/>
          </a:p>
        </p:txBody>
      </p:sp>
      <p:pic>
        <p:nvPicPr>
          <p:cNvPr id="2401" name="Google Shape;2401;p99" title="Диаграмма без названия.drawio-4.png"/>
          <p:cNvPicPr preferRelativeResize="0"/>
          <p:nvPr/>
        </p:nvPicPr>
        <p:blipFill rotWithShape="1">
          <a:blip r:embed="rId4">
            <a:alphaModFix/>
          </a:blip>
          <a:srcRect b="0" l="0" r="0" t="0"/>
          <a:stretch/>
        </p:blipFill>
        <p:spPr>
          <a:xfrm>
            <a:off x="1466563" y="1315208"/>
            <a:ext cx="12306877" cy="5420332"/>
          </a:xfrm>
          <a:prstGeom prst="rect">
            <a:avLst/>
          </a:prstGeom>
          <a:noFill/>
          <a:ln>
            <a:noFill/>
          </a:ln>
        </p:spPr>
      </p:pic>
      <p:sp>
        <p:nvSpPr>
          <p:cNvPr id="2402" name="Google Shape;2402;p99"/>
          <p:cNvSpPr txBox="1"/>
          <p:nvPr>
            <p:ph idx="12" type="sldNum"/>
          </p:nvPr>
        </p:nvSpPr>
        <p:spPr>
          <a:xfrm>
            <a:off x="14120763" y="7772028"/>
            <a:ext cx="914400" cy="656100"/>
          </a:xfrm>
          <a:prstGeom prst="rect">
            <a:avLst/>
          </a:prstGeom>
          <a:noFill/>
          <a:ln>
            <a:noFill/>
          </a:ln>
        </p:spPr>
        <p:txBody>
          <a:bodyPr anchorCtr="0" anchor="ctr" bIns="152375" lIns="152375" spcFirstLastPara="1" rIns="152375" wrap="square" tIns="152375">
            <a:normAutofit/>
          </a:bodyPr>
          <a:lstStyle/>
          <a:p>
            <a:pPr indent="0" lvl="0" marL="0" rtl="0" algn="r">
              <a:lnSpc>
                <a:spcPct val="100000"/>
              </a:lnSpc>
              <a:spcBef>
                <a:spcPts val="0"/>
              </a:spcBef>
              <a:spcAft>
                <a:spcPts val="0"/>
              </a:spcAft>
              <a:buSzPts val="1700"/>
              <a:buNone/>
            </a:pPr>
            <a:fld id="{00000000-1234-1234-1234-123412341234}" type="slidenum">
              <a:rPr lang="en-US"/>
              <a:t>‹#›</a:t>
            </a:fld>
            <a:endParaRP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06" name="Shape 2406"/>
        <p:cNvGrpSpPr/>
        <p:nvPr/>
      </p:nvGrpSpPr>
      <p:grpSpPr>
        <a:xfrm>
          <a:off x="0" y="0"/>
          <a:ext cx="0" cy="0"/>
          <a:chOff x="0" y="0"/>
          <a:chExt cx="0" cy="0"/>
        </a:xfrm>
      </p:grpSpPr>
      <p:sp>
        <p:nvSpPr>
          <p:cNvPr id="2407" name="Google Shape;2407;p100"/>
          <p:cNvSpPr txBox="1"/>
          <p:nvPr>
            <p:ph type="title"/>
          </p:nvPr>
        </p:nvSpPr>
        <p:spPr>
          <a:xfrm>
            <a:off x="519500" y="360708"/>
            <a:ext cx="14201100" cy="954600"/>
          </a:xfrm>
          <a:prstGeom prst="rect">
            <a:avLst/>
          </a:prstGeom>
          <a:noFill/>
          <a:ln>
            <a:noFill/>
          </a:ln>
        </p:spPr>
        <p:txBody>
          <a:bodyPr anchorCtr="0" anchor="t" bIns="152375" lIns="152375" spcFirstLastPara="1" rIns="152375" wrap="square" tIns="152375">
            <a:normAutofit fontScale="90000"/>
          </a:bodyPr>
          <a:lstStyle/>
          <a:p>
            <a:pPr indent="0" lvl="0" marL="0" rtl="0" algn="l">
              <a:spcBef>
                <a:spcPts val="0"/>
              </a:spcBef>
              <a:spcAft>
                <a:spcPts val="0"/>
              </a:spcAft>
              <a:buClr>
                <a:schemeClr val="dk1"/>
              </a:buClr>
              <a:buSzPct val="226087"/>
              <a:buFont typeface="Arial"/>
              <a:buNone/>
            </a:pPr>
            <a:r>
              <a:rPr b="1" lang="en-US"/>
              <a:t>Best-first search</a:t>
            </a:r>
            <a:endParaRPr b="1"/>
          </a:p>
          <a:p>
            <a:pPr indent="0" lvl="0" marL="0" rtl="0" algn="l">
              <a:lnSpc>
                <a:spcPct val="100000"/>
              </a:lnSpc>
              <a:spcBef>
                <a:spcPts val="0"/>
              </a:spcBef>
              <a:spcAft>
                <a:spcPts val="0"/>
              </a:spcAft>
              <a:buSzPct val="226087"/>
              <a:buNone/>
            </a:pPr>
            <a:r>
              <a:t/>
            </a:r>
            <a:endParaRPr b="1"/>
          </a:p>
        </p:txBody>
      </p:sp>
      <p:pic>
        <p:nvPicPr>
          <p:cNvPr id="2408" name="Google Shape;2408;p100" title="Диаграмма без названия.drawio-6.png"/>
          <p:cNvPicPr preferRelativeResize="0"/>
          <p:nvPr/>
        </p:nvPicPr>
        <p:blipFill rotWithShape="1">
          <a:blip r:embed="rId4">
            <a:alphaModFix/>
          </a:blip>
          <a:srcRect b="0" l="0" r="0" t="0"/>
          <a:stretch/>
        </p:blipFill>
        <p:spPr>
          <a:xfrm>
            <a:off x="1466563" y="1315208"/>
            <a:ext cx="12306877" cy="5420332"/>
          </a:xfrm>
          <a:prstGeom prst="rect">
            <a:avLst/>
          </a:prstGeom>
          <a:noFill/>
          <a:ln>
            <a:noFill/>
          </a:ln>
        </p:spPr>
      </p:pic>
      <p:sp>
        <p:nvSpPr>
          <p:cNvPr id="2409" name="Google Shape;2409;p100"/>
          <p:cNvSpPr txBox="1"/>
          <p:nvPr>
            <p:ph idx="12" type="sldNum"/>
          </p:nvPr>
        </p:nvSpPr>
        <p:spPr>
          <a:xfrm>
            <a:off x="14120763" y="7772028"/>
            <a:ext cx="914400" cy="656100"/>
          </a:xfrm>
          <a:prstGeom prst="rect">
            <a:avLst/>
          </a:prstGeom>
          <a:noFill/>
          <a:ln>
            <a:noFill/>
          </a:ln>
        </p:spPr>
        <p:txBody>
          <a:bodyPr anchorCtr="0" anchor="ctr" bIns="152375" lIns="152375" spcFirstLastPara="1" rIns="152375" wrap="square" tIns="152375">
            <a:normAutofit/>
          </a:bodyPr>
          <a:lstStyle/>
          <a:p>
            <a:pPr indent="0" lvl="0" marL="0" rtl="0" algn="r">
              <a:lnSpc>
                <a:spcPct val="100000"/>
              </a:lnSpc>
              <a:spcBef>
                <a:spcPts val="0"/>
              </a:spcBef>
              <a:spcAft>
                <a:spcPts val="0"/>
              </a:spcAft>
              <a:buSzPts val="1700"/>
              <a:buNone/>
            </a:pPr>
            <a:fld id="{00000000-1234-1234-1234-123412341234}" type="slidenum">
              <a:rPr lang="en-US"/>
              <a:t>‹#›</a:t>
            </a:fld>
            <a:endParaRPr/>
          </a:p>
        </p:txBody>
      </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13" name="Shape 2413"/>
        <p:cNvGrpSpPr/>
        <p:nvPr/>
      </p:nvGrpSpPr>
      <p:grpSpPr>
        <a:xfrm>
          <a:off x="0" y="0"/>
          <a:ext cx="0" cy="0"/>
          <a:chOff x="0" y="0"/>
          <a:chExt cx="0" cy="0"/>
        </a:xfrm>
      </p:grpSpPr>
      <p:sp>
        <p:nvSpPr>
          <p:cNvPr id="2414" name="Google Shape;2414;p101"/>
          <p:cNvSpPr txBox="1"/>
          <p:nvPr>
            <p:ph type="title"/>
          </p:nvPr>
        </p:nvSpPr>
        <p:spPr>
          <a:xfrm>
            <a:off x="519500" y="360708"/>
            <a:ext cx="14201100" cy="954600"/>
          </a:xfrm>
          <a:prstGeom prst="rect">
            <a:avLst/>
          </a:prstGeom>
          <a:noFill/>
          <a:ln>
            <a:noFill/>
          </a:ln>
        </p:spPr>
        <p:txBody>
          <a:bodyPr anchorCtr="0" anchor="t" bIns="152375" lIns="152375" spcFirstLastPara="1" rIns="152375" wrap="square" tIns="152375">
            <a:normAutofit fontScale="90000"/>
          </a:bodyPr>
          <a:lstStyle/>
          <a:p>
            <a:pPr indent="0" lvl="0" marL="0" rtl="0" algn="l">
              <a:spcBef>
                <a:spcPts val="0"/>
              </a:spcBef>
              <a:spcAft>
                <a:spcPts val="0"/>
              </a:spcAft>
              <a:buClr>
                <a:schemeClr val="dk1"/>
              </a:buClr>
              <a:buSzPct val="226087"/>
              <a:buFont typeface="Arial"/>
              <a:buNone/>
            </a:pPr>
            <a:r>
              <a:rPr b="1" lang="en-US"/>
              <a:t>Best-first search</a:t>
            </a:r>
            <a:endParaRPr b="1"/>
          </a:p>
          <a:p>
            <a:pPr indent="0" lvl="0" marL="0" rtl="0" algn="l">
              <a:lnSpc>
                <a:spcPct val="100000"/>
              </a:lnSpc>
              <a:spcBef>
                <a:spcPts val="0"/>
              </a:spcBef>
              <a:spcAft>
                <a:spcPts val="0"/>
              </a:spcAft>
              <a:buSzPct val="226087"/>
              <a:buNone/>
            </a:pPr>
            <a:r>
              <a:t/>
            </a:r>
            <a:endParaRPr b="1"/>
          </a:p>
        </p:txBody>
      </p:sp>
      <p:pic>
        <p:nvPicPr>
          <p:cNvPr id="2415" name="Google Shape;2415;p101" title="Диаграмма без названия.drawio-7.png"/>
          <p:cNvPicPr preferRelativeResize="0"/>
          <p:nvPr/>
        </p:nvPicPr>
        <p:blipFill rotWithShape="1">
          <a:blip r:embed="rId4">
            <a:alphaModFix/>
          </a:blip>
          <a:srcRect b="0" l="0" r="0" t="0"/>
          <a:stretch/>
        </p:blipFill>
        <p:spPr>
          <a:xfrm>
            <a:off x="1466563" y="1315208"/>
            <a:ext cx="12306877" cy="5420332"/>
          </a:xfrm>
          <a:prstGeom prst="rect">
            <a:avLst/>
          </a:prstGeom>
          <a:noFill/>
          <a:ln>
            <a:noFill/>
          </a:ln>
        </p:spPr>
      </p:pic>
      <p:sp>
        <p:nvSpPr>
          <p:cNvPr id="2416" name="Google Shape;2416;p101"/>
          <p:cNvSpPr txBox="1"/>
          <p:nvPr>
            <p:ph idx="12" type="sldNum"/>
          </p:nvPr>
        </p:nvSpPr>
        <p:spPr>
          <a:xfrm>
            <a:off x="14120763" y="7772028"/>
            <a:ext cx="914400" cy="656100"/>
          </a:xfrm>
          <a:prstGeom prst="rect">
            <a:avLst/>
          </a:prstGeom>
          <a:noFill/>
          <a:ln>
            <a:noFill/>
          </a:ln>
        </p:spPr>
        <p:txBody>
          <a:bodyPr anchorCtr="0" anchor="ctr" bIns="152375" lIns="152375" spcFirstLastPara="1" rIns="152375" wrap="square" tIns="152375">
            <a:normAutofit/>
          </a:bodyPr>
          <a:lstStyle/>
          <a:p>
            <a:pPr indent="0" lvl="0" marL="0" rtl="0" algn="r">
              <a:lnSpc>
                <a:spcPct val="100000"/>
              </a:lnSpc>
              <a:spcBef>
                <a:spcPts val="0"/>
              </a:spcBef>
              <a:spcAft>
                <a:spcPts val="0"/>
              </a:spcAft>
              <a:buSzPts val="1700"/>
              <a:buNone/>
            </a:pPr>
            <a:fld id="{00000000-1234-1234-1234-123412341234}" type="slidenum">
              <a:rPr lang="en-US"/>
              <a:t>‹#›</a:t>
            </a:fld>
            <a:endParaRPr/>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20" name="Shape 2420"/>
        <p:cNvGrpSpPr/>
        <p:nvPr/>
      </p:nvGrpSpPr>
      <p:grpSpPr>
        <a:xfrm>
          <a:off x="0" y="0"/>
          <a:ext cx="0" cy="0"/>
          <a:chOff x="0" y="0"/>
          <a:chExt cx="0" cy="0"/>
        </a:xfrm>
      </p:grpSpPr>
      <p:sp>
        <p:nvSpPr>
          <p:cNvPr id="2421" name="Google Shape;2421;p102"/>
          <p:cNvSpPr txBox="1"/>
          <p:nvPr>
            <p:ph type="title"/>
          </p:nvPr>
        </p:nvSpPr>
        <p:spPr>
          <a:xfrm>
            <a:off x="519500" y="360708"/>
            <a:ext cx="14201100" cy="954600"/>
          </a:xfrm>
          <a:prstGeom prst="rect">
            <a:avLst/>
          </a:prstGeom>
          <a:noFill/>
          <a:ln>
            <a:noFill/>
          </a:ln>
        </p:spPr>
        <p:txBody>
          <a:bodyPr anchorCtr="0" anchor="t" bIns="152375" lIns="152375" spcFirstLastPara="1" rIns="152375" wrap="square" tIns="152375">
            <a:normAutofit fontScale="90000"/>
          </a:bodyPr>
          <a:lstStyle/>
          <a:p>
            <a:pPr indent="0" lvl="0" marL="0" rtl="0" algn="l">
              <a:spcBef>
                <a:spcPts val="0"/>
              </a:spcBef>
              <a:spcAft>
                <a:spcPts val="0"/>
              </a:spcAft>
              <a:buClr>
                <a:schemeClr val="dk1"/>
              </a:buClr>
              <a:buSzPct val="226087"/>
              <a:buFont typeface="Arial"/>
              <a:buNone/>
            </a:pPr>
            <a:r>
              <a:rPr b="1" lang="en-US"/>
              <a:t>Best-first search: root distance</a:t>
            </a:r>
            <a:endParaRPr b="1"/>
          </a:p>
          <a:p>
            <a:pPr indent="0" lvl="0" marL="0" rtl="0" algn="l">
              <a:lnSpc>
                <a:spcPct val="100000"/>
              </a:lnSpc>
              <a:spcBef>
                <a:spcPts val="0"/>
              </a:spcBef>
              <a:spcAft>
                <a:spcPts val="0"/>
              </a:spcAft>
              <a:buSzPct val="226087"/>
              <a:buNone/>
            </a:pPr>
            <a:r>
              <a:t/>
            </a:r>
            <a:endParaRPr b="1"/>
          </a:p>
        </p:txBody>
      </p:sp>
      <p:pic>
        <p:nvPicPr>
          <p:cNvPr id="2422" name="Google Shape;2422;p102" title="Диаграмма без названия.drawio-18.png"/>
          <p:cNvPicPr preferRelativeResize="0"/>
          <p:nvPr/>
        </p:nvPicPr>
        <p:blipFill rotWithShape="1">
          <a:blip r:embed="rId4">
            <a:alphaModFix/>
          </a:blip>
          <a:srcRect b="0" l="0" r="0" t="0"/>
          <a:stretch/>
        </p:blipFill>
        <p:spPr>
          <a:xfrm>
            <a:off x="1466563" y="1315208"/>
            <a:ext cx="12306877" cy="5420332"/>
          </a:xfrm>
          <a:prstGeom prst="rect">
            <a:avLst/>
          </a:prstGeom>
          <a:noFill/>
          <a:ln>
            <a:noFill/>
          </a:ln>
        </p:spPr>
      </p:pic>
      <p:sp>
        <p:nvSpPr>
          <p:cNvPr id="2423" name="Google Shape;2423;p102"/>
          <p:cNvSpPr txBox="1"/>
          <p:nvPr>
            <p:ph idx="12" type="sldNum"/>
          </p:nvPr>
        </p:nvSpPr>
        <p:spPr>
          <a:xfrm>
            <a:off x="14120763" y="7772028"/>
            <a:ext cx="914400" cy="656100"/>
          </a:xfrm>
          <a:prstGeom prst="rect">
            <a:avLst/>
          </a:prstGeom>
          <a:noFill/>
          <a:ln>
            <a:noFill/>
          </a:ln>
        </p:spPr>
        <p:txBody>
          <a:bodyPr anchorCtr="0" anchor="ctr" bIns="152375" lIns="152375" spcFirstLastPara="1" rIns="152375" wrap="square" tIns="152375">
            <a:normAutofit/>
          </a:bodyPr>
          <a:lstStyle/>
          <a:p>
            <a:pPr indent="0" lvl="0" marL="0" rtl="0" algn="r">
              <a:lnSpc>
                <a:spcPct val="100000"/>
              </a:lnSpc>
              <a:spcBef>
                <a:spcPts val="0"/>
              </a:spcBef>
              <a:spcAft>
                <a:spcPts val="0"/>
              </a:spcAft>
              <a:buSzPts val="1700"/>
              <a:buNone/>
            </a:pPr>
            <a:fld id="{00000000-1234-1234-1234-123412341234}" type="slidenum">
              <a:rPr lang="en-US"/>
              <a:t>‹#›</a:t>
            </a:fld>
            <a:endParaRPr/>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27" name="Shape 2427"/>
        <p:cNvGrpSpPr/>
        <p:nvPr/>
      </p:nvGrpSpPr>
      <p:grpSpPr>
        <a:xfrm>
          <a:off x="0" y="0"/>
          <a:ext cx="0" cy="0"/>
          <a:chOff x="0" y="0"/>
          <a:chExt cx="0" cy="0"/>
        </a:xfrm>
      </p:grpSpPr>
      <p:sp>
        <p:nvSpPr>
          <p:cNvPr id="2428" name="Google Shape;2428;p103"/>
          <p:cNvSpPr txBox="1"/>
          <p:nvPr>
            <p:ph type="title"/>
          </p:nvPr>
        </p:nvSpPr>
        <p:spPr>
          <a:xfrm>
            <a:off x="519500" y="360708"/>
            <a:ext cx="14201100" cy="954600"/>
          </a:xfrm>
          <a:prstGeom prst="rect">
            <a:avLst/>
          </a:prstGeom>
          <a:noFill/>
          <a:ln>
            <a:noFill/>
          </a:ln>
        </p:spPr>
        <p:txBody>
          <a:bodyPr anchorCtr="0" anchor="t" bIns="152375" lIns="152375" spcFirstLastPara="1" rIns="152375" wrap="square" tIns="152375">
            <a:normAutofit fontScale="90000"/>
          </a:bodyPr>
          <a:lstStyle/>
          <a:p>
            <a:pPr indent="0" lvl="0" marL="0" rtl="0" algn="l">
              <a:spcBef>
                <a:spcPts val="0"/>
              </a:spcBef>
              <a:spcAft>
                <a:spcPts val="0"/>
              </a:spcAft>
              <a:buClr>
                <a:schemeClr val="dk1"/>
              </a:buClr>
              <a:buSzPct val="226087"/>
              <a:buFont typeface="Arial"/>
              <a:buNone/>
            </a:pPr>
            <a:r>
              <a:rPr b="1" lang="en-US"/>
              <a:t>Best-first search: root distance</a:t>
            </a:r>
            <a:endParaRPr b="1"/>
          </a:p>
          <a:p>
            <a:pPr indent="0" lvl="0" marL="0" rtl="0" algn="l">
              <a:spcBef>
                <a:spcPts val="0"/>
              </a:spcBef>
              <a:spcAft>
                <a:spcPts val="0"/>
              </a:spcAft>
              <a:buClr>
                <a:schemeClr val="dk1"/>
              </a:buClr>
              <a:buSzPct val="226087"/>
              <a:buFont typeface="Arial"/>
              <a:buNone/>
            </a:pPr>
            <a:r>
              <a:t/>
            </a:r>
            <a:endParaRPr b="1"/>
          </a:p>
          <a:p>
            <a:pPr indent="0" lvl="0" marL="0" rtl="0" algn="l">
              <a:lnSpc>
                <a:spcPct val="100000"/>
              </a:lnSpc>
              <a:spcBef>
                <a:spcPts val="0"/>
              </a:spcBef>
              <a:spcAft>
                <a:spcPts val="0"/>
              </a:spcAft>
              <a:buSzPct val="226087"/>
              <a:buNone/>
            </a:pPr>
            <a:r>
              <a:t/>
            </a:r>
            <a:endParaRPr b="1"/>
          </a:p>
        </p:txBody>
      </p:sp>
      <p:pic>
        <p:nvPicPr>
          <p:cNvPr id="2429" name="Google Shape;2429;p103" title="Диаграмма без названия.drawio-17.png"/>
          <p:cNvPicPr preferRelativeResize="0"/>
          <p:nvPr/>
        </p:nvPicPr>
        <p:blipFill rotWithShape="1">
          <a:blip r:embed="rId4">
            <a:alphaModFix/>
          </a:blip>
          <a:srcRect b="0" l="0" r="0" t="0"/>
          <a:stretch/>
        </p:blipFill>
        <p:spPr>
          <a:xfrm>
            <a:off x="1466563" y="1315208"/>
            <a:ext cx="12306877" cy="5420332"/>
          </a:xfrm>
          <a:prstGeom prst="rect">
            <a:avLst/>
          </a:prstGeom>
          <a:noFill/>
          <a:ln>
            <a:noFill/>
          </a:ln>
        </p:spPr>
      </p:pic>
      <p:sp>
        <p:nvSpPr>
          <p:cNvPr id="2430" name="Google Shape;2430;p103"/>
          <p:cNvSpPr txBox="1"/>
          <p:nvPr>
            <p:ph idx="12" type="sldNum"/>
          </p:nvPr>
        </p:nvSpPr>
        <p:spPr>
          <a:xfrm>
            <a:off x="14120763" y="7772028"/>
            <a:ext cx="914400" cy="656100"/>
          </a:xfrm>
          <a:prstGeom prst="rect">
            <a:avLst/>
          </a:prstGeom>
          <a:noFill/>
          <a:ln>
            <a:noFill/>
          </a:ln>
        </p:spPr>
        <p:txBody>
          <a:bodyPr anchorCtr="0" anchor="ctr" bIns="152375" lIns="152375" spcFirstLastPara="1" rIns="152375" wrap="square" tIns="152375">
            <a:normAutofit/>
          </a:bodyPr>
          <a:lstStyle/>
          <a:p>
            <a:pPr indent="0" lvl="0" marL="0" rtl="0" algn="r">
              <a:lnSpc>
                <a:spcPct val="100000"/>
              </a:lnSpc>
              <a:spcBef>
                <a:spcPts val="0"/>
              </a:spcBef>
              <a:spcAft>
                <a:spcPts val="0"/>
              </a:spcAft>
              <a:buSzPts val="1700"/>
              <a:buNone/>
            </a:pPr>
            <a:fld id="{00000000-1234-1234-1234-123412341234}" type="slidenum">
              <a:rPr lang="en-US"/>
              <a:t>‹#›</a:t>
            </a:fld>
            <a:endParaRPr/>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34" name="Shape 2434"/>
        <p:cNvGrpSpPr/>
        <p:nvPr/>
      </p:nvGrpSpPr>
      <p:grpSpPr>
        <a:xfrm>
          <a:off x="0" y="0"/>
          <a:ext cx="0" cy="0"/>
          <a:chOff x="0" y="0"/>
          <a:chExt cx="0" cy="0"/>
        </a:xfrm>
      </p:grpSpPr>
      <p:sp>
        <p:nvSpPr>
          <p:cNvPr id="2435" name="Google Shape;2435;p104"/>
          <p:cNvSpPr txBox="1"/>
          <p:nvPr>
            <p:ph type="title"/>
          </p:nvPr>
        </p:nvSpPr>
        <p:spPr>
          <a:xfrm>
            <a:off x="519500" y="360708"/>
            <a:ext cx="14201100" cy="954600"/>
          </a:xfrm>
          <a:prstGeom prst="rect">
            <a:avLst/>
          </a:prstGeom>
          <a:noFill/>
          <a:ln>
            <a:noFill/>
          </a:ln>
        </p:spPr>
        <p:txBody>
          <a:bodyPr anchorCtr="0" anchor="t" bIns="152375" lIns="152375" spcFirstLastPara="1" rIns="152375" wrap="square" tIns="152375">
            <a:normAutofit fontScale="90000"/>
          </a:bodyPr>
          <a:lstStyle/>
          <a:p>
            <a:pPr indent="0" lvl="0" marL="0" rtl="0" algn="l">
              <a:spcBef>
                <a:spcPts val="0"/>
              </a:spcBef>
              <a:spcAft>
                <a:spcPts val="0"/>
              </a:spcAft>
              <a:buClr>
                <a:schemeClr val="dk1"/>
              </a:buClr>
              <a:buSzPct val="226087"/>
              <a:buFont typeface="Arial"/>
              <a:buNone/>
            </a:pPr>
            <a:r>
              <a:rPr b="1" lang="en-US"/>
              <a:t>Best-first search: goal distance</a:t>
            </a:r>
            <a:endParaRPr b="1"/>
          </a:p>
          <a:p>
            <a:pPr indent="0" lvl="0" marL="0" rtl="0" algn="l">
              <a:spcBef>
                <a:spcPts val="0"/>
              </a:spcBef>
              <a:spcAft>
                <a:spcPts val="0"/>
              </a:spcAft>
              <a:buClr>
                <a:schemeClr val="dk1"/>
              </a:buClr>
              <a:buSzPct val="226087"/>
              <a:buFont typeface="Arial"/>
              <a:buNone/>
            </a:pPr>
            <a:r>
              <a:t/>
            </a:r>
            <a:endParaRPr b="1"/>
          </a:p>
          <a:p>
            <a:pPr indent="0" lvl="0" marL="0" rtl="0" algn="l">
              <a:lnSpc>
                <a:spcPct val="100000"/>
              </a:lnSpc>
              <a:spcBef>
                <a:spcPts val="0"/>
              </a:spcBef>
              <a:spcAft>
                <a:spcPts val="0"/>
              </a:spcAft>
              <a:buSzPct val="226087"/>
              <a:buNone/>
            </a:pPr>
            <a:r>
              <a:t/>
            </a:r>
            <a:endParaRPr b="1"/>
          </a:p>
        </p:txBody>
      </p:sp>
      <p:pic>
        <p:nvPicPr>
          <p:cNvPr id="2436" name="Google Shape;2436;p104" title="Диаграмма без названия.drawio-13.png"/>
          <p:cNvPicPr preferRelativeResize="0"/>
          <p:nvPr/>
        </p:nvPicPr>
        <p:blipFill rotWithShape="1">
          <a:blip r:embed="rId4">
            <a:alphaModFix/>
          </a:blip>
          <a:srcRect b="0" l="0" r="0" t="0"/>
          <a:stretch/>
        </p:blipFill>
        <p:spPr>
          <a:xfrm>
            <a:off x="1466563" y="1315208"/>
            <a:ext cx="12306877" cy="5420332"/>
          </a:xfrm>
          <a:prstGeom prst="rect">
            <a:avLst/>
          </a:prstGeom>
          <a:noFill/>
          <a:ln>
            <a:noFill/>
          </a:ln>
        </p:spPr>
      </p:pic>
      <p:sp>
        <p:nvSpPr>
          <p:cNvPr id="2437" name="Google Shape;2437;p104"/>
          <p:cNvSpPr txBox="1"/>
          <p:nvPr>
            <p:ph idx="12" type="sldNum"/>
          </p:nvPr>
        </p:nvSpPr>
        <p:spPr>
          <a:xfrm>
            <a:off x="14120763" y="7772028"/>
            <a:ext cx="914400" cy="656100"/>
          </a:xfrm>
          <a:prstGeom prst="rect">
            <a:avLst/>
          </a:prstGeom>
          <a:noFill/>
          <a:ln>
            <a:noFill/>
          </a:ln>
        </p:spPr>
        <p:txBody>
          <a:bodyPr anchorCtr="0" anchor="ctr" bIns="152375" lIns="152375" spcFirstLastPara="1" rIns="152375" wrap="square" tIns="152375">
            <a:normAutofit/>
          </a:bodyPr>
          <a:lstStyle/>
          <a:p>
            <a:pPr indent="0" lvl="0" marL="0" rtl="0" algn="r">
              <a:lnSpc>
                <a:spcPct val="100000"/>
              </a:lnSpc>
              <a:spcBef>
                <a:spcPts val="0"/>
              </a:spcBef>
              <a:spcAft>
                <a:spcPts val="0"/>
              </a:spcAft>
              <a:buSzPts val="1700"/>
              <a:buNone/>
            </a:pPr>
            <a:fld id="{00000000-1234-1234-1234-123412341234}" type="slidenum">
              <a:rPr lang="en-US"/>
              <a:t>‹#›</a:t>
            </a:fld>
            <a:endParaRPr/>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41" name="Shape 2441"/>
        <p:cNvGrpSpPr/>
        <p:nvPr/>
      </p:nvGrpSpPr>
      <p:grpSpPr>
        <a:xfrm>
          <a:off x="0" y="0"/>
          <a:ext cx="0" cy="0"/>
          <a:chOff x="0" y="0"/>
          <a:chExt cx="0" cy="0"/>
        </a:xfrm>
      </p:grpSpPr>
      <p:sp>
        <p:nvSpPr>
          <p:cNvPr id="2442" name="Google Shape;2442;p105"/>
          <p:cNvSpPr txBox="1"/>
          <p:nvPr>
            <p:ph type="title"/>
          </p:nvPr>
        </p:nvSpPr>
        <p:spPr>
          <a:xfrm>
            <a:off x="519500" y="360708"/>
            <a:ext cx="14201100" cy="954600"/>
          </a:xfrm>
          <a:prstGeom prst="rect">
            <a:avLst/>
          </a:prstGeom>
          <a:noFill/>
          <a:ln>
            <a:noFill/>
          </a:ln>
        </p:spPr>
        <p:txBody>
          <a:bodyPr anchorCtr="0" anchor="t" bIns="152375" lIns="152375" spcFirstLastPara="1" rIns="152375" wrap="square" tIns="152375">
            <a:normAutofit fontScale="90000"/>
          </a:bodyPr>
          <a:lstStyle/>
          <a:p>
            <a:pPr indent="0" lvl="0" marL="0" rtl="0" algn="l">
              <a:spcBef>
                <a:spcPts val="0"/>
              </a:spcBef>
              <a:spcAft>
                <a:spcPts val="0"/>
              </a:spcAft>
              <a:buClr>
                <a:schemeClr val="dk1"/>
              </a:buClr>
              <a:buSzPct val="226087"/>
              <a:buFont typeface="Arial"/>
              <a:buNone/>
            </a:pPr>
            <a:r>
              <a:rPr b="1" lang="en-US"/>
              <a:t>Best-first search: goal distance</a:t>
            </a:r>
            <a:endParaRPr b="1"/>
          </a:p>
          <a:p>
            <a:pPr indent="0" lvl="0" marL="0" rtl="0" algn="l">
              <a:spcBef>
                <a:spcPts val="0"/>
              </a:spcBef>
              <a:spcAft>
                <a:spcPts val="0"/>
              </a:spcAft>
              <a:buClr>
                <a:schemeClr val="dk1"/>
              </a:buClr>
              <a:buSzPct val="226087"/>
              <a:buFont typeface="Arial"/>
              <a:buNone/>
            </a:pPr>
            <a:r>
              <a:t/>
            </a:r>
            <a:endParaRPr b="1"/>
          </a:p>
          <a:p>
            <a:pPr indent="0" lvl="0" marL="0" rtl="0" algn="l">
              <a:spcBef>
                <a:spcPts val="0"/>
              </a:spcBef>
              <a:spcAft>
                <a:spcPts val="0"/>
              </a:spcAft>
              <a:buClr>
                <a:schemeClr val="dk1"/>
              </a:buClr>
              <a:buSzPct val="226087"/>
              <a:buFont typeface="Arial"/>
              <a:buNone/>
            </a:pPr>
            <a:r>
              <a:t/>
            </a:r>
            <a:endParaRPr b="1"/>
          </a:p>
          <a:p>
            <a:pPr indent="0" lvl="0" marL="0" rtl="0" algn="l">
              <a:lnSpc>
                <a:spcPct val="100000"/>
              </a:lnSpc>
              <a:spcBef>
                <a:spcPts val="0"/>
              </a:spcBef>
              <a:spcAft>
                <a:spcPts val="0"/>
              </a:spcAft>
              <a:buSzPct val="226087"/>
              <a:buNone/>
            </a:pPr>
            <a:r>
              <a:t/>
            </a:r>
            <a:endParaRPr b="1"/>
          </a:p>
        </p:txBody>
      </p:sp>
      <p:pic>
        <p:nvPicPr>
          <p:cNvPr id="2443" name="Google Shape;2443;p105" title="Диаграмма без названия.drawio-19.png"/>
          <p:cNvPicPr preferRelativeResize="0"/>
          <p:nvPr/>
        </p:nvPicPr>
        <p:blipFill rotWithShape="1">
          <a:blip r:embed="rId4">
            <a:alphaModFix/>
          </a:blip>
          <a:srcRect b="0" l="0" r="0" t="0"/>
          <a:stretch/>
        </p:blipFill>
        <p:spPr>
          <a:xfrm>
            <a:off x="1466563" y="1315208"/>
            <a:ext cx="12306877" cy="5420332"/>
          </a:xfrm>
          <a:prstGeom prst="rect">
            <a:avLst/>
          </a:prstGeom>
          <a:noFill/>
          <a:ln>
            <a:noFill/>
          </a:ln>
        </p:spPr>
      </p:pic>
      <p:sp>
        <p:nvSpPr>
          <p:cNvPr id="2444" name="Google Shape;2444;p105"/>
          <p:cNvSpPr txBox="1"/>
          <p:nvPr>
            <p:ph idx="12" type="sldNum"/>
          </p:nvPr>
        </p:nvSpPr>
        <p:spPr>
          <a:xfrm>
            <a:off x="14120763" y="7772028"/>
            <a:ext cx="914400" cy="656100"/>
          </a:xfrm>
          <a:prstGeom prst="rect">
            <a:avLst/>
          </a:prstGeom>
          <a:noFill/>
          <a:ln>
            <a:noFill/>
          </a:ln>
        </p:spPr>
        <p:txBody>
          <a:bodyPr anchorCtr="0" anchor="ctr" bIns="152375" lIns="152375" spcFirstLastPara="1" rIns="152375" wrap="square" tIns="152375">
            <a:normAutofit/>
          </a:bodyPr>
          <a:lstStyle/>
          <a:p>
            <a:pPr indent="0" lvl="0" marL="0" rtl="0" algn="r">
              <a:lnSpc>
                <a:spcPct val="100000"/>
              </a:lnSpc>
              <a:spcBef>
                <a:spcPts val="0"/>
              </a:spcBef>
              <a:spcAft>
                <a:spcPts val="0"/>
              </a:spcAft>
              <a:buSzPts val="1700"/>
              <a:buNone/>
            </a:pPr>
            <a:fld id="{00000000-1234-1234-1234-123412341234}" type="slidenum">
              <a:rPr lang="en-US"/>
              <a:t>‹#›</a:t>
            </a:fld>
            <a:endParaRPr/>
          </a:p>
        </p:txBody>
      </p:sp>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48" name="Shape 2448"/>
        <p:cNvGrpSpPr/>
        <p:nvPr/>
      </p:nvGrpSpPr>
      <p:grpSpPr>
        <a:xfrm>
          <a:off x="0" y="0"/>
          <a:ext cx="0" cy="0"/>
          <a:chOff x="0" y="0"/>
          <a:chExt cx="0" cy="0"/>
        </a:xfrm>
      </p:grpSpPr>
      <p:sp>
        <p:nvSpPr>
          <p:cNvPr id="2449" name="Google Shape;2449;p106"/>
          <p:cNvSpPr txBox="1"/>
          <p:nvPr>
            <p:ph type="title"/>
          </p:nvPr>
        </p:nvSpPr>
        <p:spPr>
          <a:xfrm>
            <a:off x="519500" y="360708"/>
            <a:ext cx="14201100" cy="954600"/>
          </a:xfrm>
          <a:prstGeom prst="rect">
            <a:avLst/>
          </a:prstGeom>
          <a:noFill/>
          <a:ln>
            <a:noFill/>
          </a:ln>
        </p:spPr>
        <p:txBody>
          <a:bodyPr anchorCtr="0" anchor="t" bIns="152375" lIns="152375" spcFirstLastPara="1" rIns="152375" wrap="square" tIns="152375">
            <a:normAutofit/>
          </a:bodyPr>
          <a:lstStyle/>
          <a:p>
            <a:pPr indent="0" lvl="0" marL="0" rtl="0" algn="l">
              <a:lnSpc>
                <a:spcPct val="100000"/>
              </a:lnSpc>
              <a:spcBef>
                <a:spcPts val="0"/>
              </a:spcBef>
              <a:spcAft>
                <a:spcPts val="0"/>
              </a:spcAft>
              <a:buSzPts val="5200"/>
              <a:buNone/>
            </a:pPr>
            <a:r>
              <a:rPr b="1" lang="en-US"/>
              <a:t>Best-first search: balance</a:t>
            </a:r>
            <a:endParaRPr b="1"/>
          </a:p>
        </p:txBody>
      </p:sp>
      <p:pic>
        <p:nvPicPr>
          <p:cNvPr id="2450" name="Google Shape;2450;p106" title="Диаграмма без названия.drawio-15.png"/>
          <p:cNvPicPr preferRelativeResize="0"/>
          <p:nvPr/>
        </p:nvPicPr>
        <p:blipFill rotWithShape="1">
          <a:blip r:embed="rId4">
            <a:alphaModFix/>
          </a:blip>
          <a:srcRect b="0" l="0" r="0" t="0"/>
          <a:stretch/>
        </p:blipFill>
        <p:spPr>
          <a:xfrm>
            <a:off x="1466563" y="1315208"/>
            <a:ext cx="12306877" cy="5420332"/>
          </a:xfrm>
          <a:prstGeom prst="rect">
            <a:avLst/>
          </a:prstGeom>
          <a:noFill/>
          <a:ln>
            <a:noFill/>
          </a:ln>
        </p:spPr>
      </p:pic>
      <p:sp>
        <p:nvSpPr>
          <p:cNvPr id="2451" name="Google Shape;2451;p106"/>
          <p:cNvSpPr txBox="1"/>
          <p:nvPr>
            <p:ph idx="12" type="sldNum"/>
          </p:nvPr>
        </p:nvSpPr>
        <p:spPr>
          <a:xfrm>
            <a:off x="14120763" y="7772028"/>
            <a:ext cx="914400" cy="656100"/>
          </a:xfrm>
          <a:prstGeom prst="rect">
            <a:avLst/>
          </a:prstGeom>
          <a:noFill/>
          <a:ln>
            <a:noFill/>
          </a:ln>
        </p:spPr>
        <p:txBody>
          <a:bodyPr anchorCtr="0" anchor="ctr" bIns="152375" lIns="152375" spcFirstLastPara="1" rIns="152375" wrap="square" tIns="152375">
            <a:normAutofit/>
          </a:bodyPr>
          <a:lstStyle/>
          <a:p>
            <a:pPr indent="0" lvl="0" marL="0" rtl="0" algn="r">
              <a:lnSpc>
                <a:spcPct val="100000"/>
              </a:lnSpc>
              <a:spcBef>
                <a:spcPts val="0"/>
              </a:spcBef>
              <a:spcAft>
                <a:spcPts val="0"/>
              </a:spcAft>
              <a:buSzPts val="1700"/>
              <a:buNone/>
            </a:pPr>
            <a:fld id="{00000000-1234-1234-1234-123412341234}" type="slidenum">
              <a:rPr lang="en-US"/>
              <a:t>‹#›</a:t>
            </a:fld>
            <a:endParaRPr/>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55" name="Shape 2455"/>
        <p:cNvGrpSpPr/>
        <p:nvPr/>
      </p:nvGrpSpPr>
      <p:grpSpPr>
        <a:xfrm>
          <a:off x="0" y="0"/>
          <a:ext cx="0" cy="0"/>
          <a:chOff x="0" y="0"/>
          <a:chExt cx="0" cy="0"/>
        </a:xfrm>
      </p:grpSpPr>
      <p:sp>
        <p:nvSpPr>
          <p:cNvPr id="2456" name="Google Shape;2456;p107"/>
          <p:cNvSpPr txBox="1"/>
          <p:nvPr>
            <p:ph type="title"/>
          </p:nvPr>
        </p:nvSpPr>
        <p:spPr>
          <a:xfrm>
            <a:off x="519500" y="360708"/>
            <a:ext cx="14201100" cy="954600"/>
          </a:xfrm>
          <a:prstGeom prst="rect">
            <a:avLst/>
          </a:prstGeom>
          <a:noFill/>
          <a:ln>
            <a:noFill/>
          </a:ln>
        </p:spPr>
        <p:txBody>
          <a:bodyPr anchorCtr="0" anchor="t" bIns="152375" lIns="152375" spcFirstLastPara="1" rIns="152375" wrap="square" tIns="152375">
            <a:normAutofit/>
          </a:bodyPr>
          <a:lstStyle/>
          <a:p>
            <a:pPr indent="0" lvl="0" marL="0" rtl="0" algn="l">
              <a:spcBef>
                <a:spcPts val="0"/>
              </a:spcBef>
              <a:spcAft>
                <a:spcPts val="0"/>
              </a:spcAft>
              <a:buClr>
                <a:schemeClr val="dk1"/>
              </a:buClr>
              <a:buSzPts val="5200"/>
              <a:buFont typeface="Arial"/>
              <a:buNone/>
            </a:pPr>
            <a:r>
              <a:rPr b="1" lang="en-US"/>
              <a:t>Best-first search: balance</a:t>
            </a:r>
            <a:endParaRPr b="1"/>
          </a:p>
        </p:txBody>
      </p:sp>
      <p:pic>
        <p:nvPicPr>
          <p:cNvPr id="2457" name="Google Shape;2457;p107" title="Диаграмма без названия.drawio-16.png"/>
          <p:cNvPicPr preferRelativeResize="0"/>
          <p:nvPr/>
        </p:nvPicPr>
        <p:blipFill rotWithShape="1">
          <a:blip r:embed="rId4">
            <a:alphaModFix/>
          </a:blip>
          <a:srcRect b="0" l="0" r="0" t="0"/>
          <a:stretch/>
        </p:blipFill>
        <p:spPr>
          <a:xfrm>
            <a:off x="1466563" y="1315208"/>
            <a:ext cx="12306877" cy="5420332"/>
          </a:xfrm>
          <a:prstGeom prst="rect">
            <a:avLst/>
          </a:prstGeom>
          <a:noFill/>
          <a:ln>
            <a:noFill/>
          </a:ln>
        </p:spPr>
      </p:pic>
      <p:sp>
        <p:nvSpPr>
          <p:cNvPr id="2458" name="Google Shape;2458;p107"/>
          <p:cNvSpPr txBox="1"/>
          <p:nvPr>
            <p:ph idx="12" type="sldNum"/>
          </p:nvPr>
        </p:nvSpPr>
        <p:spPr>
          <a:xfrm>
            <a:off x="14120763" y="7772028"/>
            <a:ext cx="914400" cy="656100"/>
          </a:xfrm>
          <a:prstGeom prst="rect">
            <a:avLst/>
          </a:prstGeom>
          <a:noFill/>
          <a:ln>
            <a:noFill/>
          </a:ln>
        </p:spPr>
        <p:txBody>
          <a:bodyPr anchorCtr="0" anchor="ctr" bIns="152375" lIns="152375" spcFirstLastPara="1" rIns="152375" wrap="square" tIns="152375">
            <a:normAutofit/>
          </a:bodyPr>
          <a:lstStyle/>
          <a:p>
            <a:pPr indent="0" lvl="0" marL="0" rtl="0" algn="r">
              <a:lnSpc>
                <a:spcPct val="100000"/>
              </a:lnSpc>
              <a:spcBef>
                <a:spcPts val="0"/>
              </a:spcBef>
              <a:spcAft>
                <a:spcPts val="0"/>
              </a:spcAft>
              <a:buSzPts val="1700"/>
              <a:buNone/>
            </a:pPr>
            <a:fld id="{00000000-1234-1234-1234-123412341234}" type="slidenum">
              <a:rPr lang="en-US"/>
              <a:t>‹#›</a:t>
            </a:fld>
            <a:endParaRPr/>
          </a:p>
        </p:txBody>
      </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62" name="Shape 2462"/>
        <p:cNvGrpSpPr/>
        <p:nvPr/>
      </p:nvGrpSpPr>
      <p:grpSpPr>
        <a:xfrm>
          <a:off x="0" y="0"/>
          <a:ext cx="0" cy="0"/>
          <a:chOff x="0" y="0"/>
          <a:chExt cx="0" cy="0"/>
        </a:xfrm>
      </p:grpSpPr>
      <p:sp>
        <p:nvSpPr>
          <p:cNvPr id="2463" name="Google Shape;2463;p108"/>
          <p:cNvSpPr txBox="1"/>
          <p:nvPr>
            <p:ph type="title"/>
          </p:nvPr>
        </p:nvSpPr>
        <p:spPr>
          <a:xfrm>
            <a:off x="519500" y="360708"/>
            <a:ext cx="14201100" cy="954600"/>
          </a:xfrm>
          <a:prstGeom prst="rect">
            <a:avLst/>
          </a:prstGeom>
          <a:noFill/>
          <a:ln>
            <a:noFill/>
          </a:ln>
        </p:spPr>
        <p:txBody>
          <a:bodyPr anchorCtr="0" anchor="t" bIns="152375" lIns="152375" spcFirstLastPara="1" rIns="152375" wrap="square" tIns="152375">
            <a:normAutofit/>
          </a:bodyPr>
          <a:lstStyle/>
          <a:p>
            <a:pPr indent="0" lvl="0" marL="0" rtl="0" algn="l">
              <a:lnSpc>
                <a:spcPct val="100000"/>
              </a:lnSpc>
              <a:spcBef>
                <a:spcPts val="0"/>
              </a:spcBef>
              <a:spcAft>
                <a:spcPts val="0"/>
              </a:spcAft>
              <a:buSzPts val="5200"/>
              <a:buNone/>
            </a:pPr>
            <a:r>
              <a:rPr b="1" lang="en-US"/>
              <a:t>В итоге</a:t>
            </a:r>
            <a:endParaRPr b="1"/>
          </a:p>
        </p:txBody>
      </p:sp>
      <p:sp>
        <p:nvSpPr>
          <p:cNvPr id="2464" name="Google Shape;2464;p108"/>
          <p:cNvSpPr txBox="1"/>
          <p:nvPr/>
        </p:nvSpPr>
        <p:spPr>
          <a:xfrm>
            <a:off x="597583" y="1315208"/>
            <a:ext cx="8415000" cy="4486800"/>
          </a:xfrm>
          <a:prstGeom prst="rect">
            <a:avLst/>
          </a:prstGeom>
          <a:noFill/>
          <a:ln>
            <a:noFill/>
          </a:ln>
        </p:spPr>
        <p:txBody>
          <a:bodyPr anchorCtr="0" anchor="t" bIns="152375" lIns="152375" spcFirstLastPara="1" rIns="152375" wrap="square" tIns="152375">
            <a:spAutoFit/>
          </a:bodyPr>
          <a:lstStyle/>
          <a:p>
            <a:pPr indent="-571500" lvl="0" marL="762000" marR="0" rtl="0" algn="l">
              <a:lnSpc>
                <a:spcPct val="115000"/>
              </a:lnSpc>
              <a:spcBef>
                <a:spcPts val="2000"/>
              </a:spcBef>
              <a:spcAft>
                <a:spcPts val="0"/>
              </a:spcAft>
              <a:buClr>
                <a:schemeClr val="dk1"/>
              </a:buClr>
              <a:buSzPts val="3000"/>
              <a:buFont typeface="Arial"/>
              <a:buAutoNum type="arabicPeriod"/>
            </a:pPr>
            <a:r>
              <a:rPr b="0" i="0" lang="en-US" spc="0" sz="3000" u="none" cap="none" strike="noStrike">
                <a:solidFill>
                  <a:schemeClr val="dk1"/>
                </a:solidFill>
                <a:latin typeface="Arial"/>
                <a:ea typeface="Arial"/>
                <a:cs typeface="Arial"/>
                <a:sym typeface="Arial"/>
              </a:rPr>
              <a:t>Dijkstra: на очередном шаге </a:t>
            </a:r>
            <a:endParaRPr b="0" i="0" spc="0" sz="3000" u="none" cap="none" strike="noStrike">
              <a:solidFill>
                <a:schemeClr val="dk1"/>
              </a:solidFill>
              <a:latin typeface="Arial"/>
              <a:ea typeface="Arial"/>
              <a:cs typeface="Arial"/>
              <a:sym typeface="Arial"/>
            </a:endParaRPr>
          </a:p>
          <a:p>
            <a:pPr indent="-571500" lvl="1" marL="1524000" marR="0" rtl="0" algn="l">
              <a:lnSpc>
                <a:spcPct val="115000"/>
              </a:lnSpc>
              <a:spcBef>
                <a:spcPts val="0"/>
              </a:spcBef>
              <a:spcAft>
                <a:spcPts val="0"/>
              </a:spcAft>
              <a:buClr>
                <a:schemeClr val="dk1"/>
              </a:buClr>
              <a:buSzPts val="3000"/>
              <a:buFont typeface="Arial"/>
              <a:buAutoNum type="arabicPeriod"/>
            </a:pPr>
            <a:r>
              <a:rPr b="0" i="0" lang="en-US" spc="0" sz="3000" u="none" cap="none" strike="noStrike">
                <a:solidFill>
                  <a:schemeClr val="dk1"/>
                </a:solidFill>
                <a:latin typeface="Arial"/>
                <a:ea typeface="Arial"/>
                <a:cs typeface="Arial"/>
                <a:sym typeface="Arial"/>
              </a:rPr>
              <a:t>выбор argmin g(n) среди листьев. Если это t, то закончили.</a:t>
            </a:r>
            <a:endParaRPr b="0" i="0" spc="0" sz="3000" u="none" cap="none" strike="noStrike">
              <a:solidFill>
                <a:schemeClr val="dk1"/>
              </a:solidFill>
              <a:latin typeface="Arial"/>
              <a:ea typeface="Arial"/>
              <a:cs typeface="Arial"/>
              <a:sym typeface="Arial"/>
            </a:endParaRPr>
          </a:p>
          <a:p>
            <a:pPr indent="-571500" lvl="1" marL="1524000" marR="0" rtl="0" algn="l">
              <a:lnSpc>
                <a:spcPct val="115000"/>
              </a:lnSpc>
              <a:spcBef>
                <a:spcPts val="0"/>
              </a:spcBef>
              <a:spcAft>
                <a:spcPts val="0"/>
              </a:spcAft>
              <a:buClr>
                <a:schemeClr val="dk1"/>
              </a:buClr>
              <a:buSzPts val="3000"/>
              <a:buFont typeface="Arial"/>
              <a:buAutoNum type="arabicPeriod"/>
            </a:pPr>
            <a:r>
              <a:rPr b="0" i="0" lang="en-US" spc="0" sz="3000" u="none" cap="none" strike="noStrike">
                <a:solidFill>
                  <a:schemeClr val="dk1"/>
                </a:solidFill>
                <a:latin typeface="Arial"/>
                <a:ea typeface="Arial"/>
                <a:cs typeface="Arial"/>
                <a:sym typeface="Arial"/>
              </a:rPr>
              <a:t>добавление потомков-листьев n</a:t>
            </a:r>
            <a:endParaRPr b="0" i="0" spc="0" sz="3000" u="none" cap="none" strike="noStrike">
              <a:solidFill>
                <a:schemeClr val="dk1"/>
              </a:solidFill>
              <a:latin typeface="Arial"/>
              <a:ea typeface="Arial"/>
              <a:cs typeface="Arial"/>
              <a:sym typeface="Arial"/>
            </a:endParaRPr>
          </a:p>
          <a:p>
            <a:pPr indent="-571500" lvl="0" marL="762000" marR="0" rtl="0" algn="l">
              <a:lnSpc>
                <a:spcPct val="115000"/>
              </a:lnSpc>
              <a:spcBef>
                <a:spcPts val="0"/>
              </a:spcBef>
              <a:spcAft>
                <a:spcPts val="0"/>
              </a:spcAft>
              <a:buClr>
                <a:schemeClr val="dk1"/>
              </a:buClr>
              <a:buSzPts val="3000"/>
              <a:buFont typeface="Arial"/>
              <a:buAutoNum type="arabicPeriod"/>
            </a:pPr>
            <a:r>
              <a:rPr b="0" i="0" lang="en-US" spc="0" sz="3000" u="none" cap="none" strike="noStrike">
                <a:solidFill>
                  <a:schemeClr val="dk1"/>
                </a:solidFill>
                <a:latin typeface="Arial"/>
                <a:ea typeface="Arial"/>
                <a:cs typeface="Arial"/>
                <a:sym typeface="Arial"/>
              </a:rPr>
              <a:t>A*: на очередном шаге /-/, но argmin f(n). Откуда берется h?</a:t>
            </a:r>
            <a:endParaRPr b="0" i="0" spc="0" sz="3000" u="none" cap="none" strike="noStrike">
              <a:solidFill>
                <a:schemeClr val="dk1"/>
              </a:solidFill>
              <a:latin typeface="Arial"/>
              <a:ea typeface="Arial"/>
              <a:cs typeface="Arial"/>
              <a:sym typeface="Arial"/>
            </a:endParaRPr>
          </a:p>
          <a:p>
            <a:pPr indent="-571500" lvl="0" marL="762000" marR="0" rtl="0" algn="l">
              <a:lnSpc>
                <a:spcPct val="115000"/>
              </a:lnSpc>
              <a:spcBef>
                <a:spcPts val="0"/>
              </a:spcBef>
              <a:spcAft>
                <a:spcPts val="0"/>
              </a:spcAft>
              <a:buClr>
                <a:schemeClr val="dk1"/>
              </a:buClr>
              <a:buSzPts val="3000"/>
              <a:buFont typeface="Arial"/>
              <a:buAutoNum type="arabicPeriod"/>
            </a:pPr>
            <a:r>
              <a:rPr b="0" i="0" lang="en-US" spc="0" sz="3000" u="none" cap="none" strike="noStrike">
                <a:solidFill>
                  <a:schemeClr val="dk1"/>
                </a:solidFill>
                <a:latin typeface="Arial"/>
                <a:ea typeface="Arial"/>
                <a:cs typeface="Arial"/>
                <a:sym typeface="Arial"/>
              </a:rPr>
              <a:t>WA* – вариация A*, где </a:t>
            </a:r>
            <a:br>
              <a:rPr b="0" i="0" lang="en-US" spc="0" sz="3000" u="none" cap="none" strike="noStrike">
                <a:solidFill>
                  <a:schemeClr val="dk1"/>
                </a:solidFill>
                <a:latin typeface="Arial"/>
                <a:ea typeface="Arial"/>
                <a:cs typeface="Arial"/>
                <a:sym typeface="Arial"/>
              </a:rPr>
            </a:br>
            <a:r>
              <a:rPr b="0" i="0" lang="en-US" spc="0" sz="3000" u="none" cap="none" strike="noStrike">
                <a:solidFill>
                  <a:schemeClr val="dk1"/>
                </a:solidFill>
                <a:latin typeface="Arial"/>
                <a:ea typeface="Arial"/>
                <a:cs typeface="Arial"/>
                <a:sym typeface="Arial"/>
              </a:rPr>
              <a:t>f(n) :</a:t>
            </a:r>
            <a:r>
              <a:rPr b="0" i="0" lang="en-US" spc="0" sz="2500" u="none" cap="none" strike="noStrike">
                <a:solidFill>
                  <a:schemeClr val="dk1"/>
                </a:solidFill>
                <a:latin typeface="Arial"/>
                <a:ea typeface="Arial"/>
                <a:cs typeface="Arial"/>
                <a:sym typeface="Arial"/>
              </a:rPr>
              <a:t>=</a:t>
            </a:r>
            <a:r>
              <a:rPr b="0" i="0" lang="en-US" spc="0" sz="3000" u="none" cap="none" strike="noStrike">
                <a:solidFill>
                  <a:schemeClr val="dk1"/>
                </a:solidFill>
                <a:latin typeface="Arial"/>
                <a:ea typeface="Arial"/>
                <a:cs typeface="Arial"/>
                <a:sym typeface="Arial"/>
              </a:rPr>
              <a:t> g(n) + w * h(n)</a:t>
            </a:r>
            <a:endParaRPr b="0" i="0" spc="0" sz="3000" u="none" cap="none" strike="noStrike">
              <a:solidFill>
                <a:schemeClr val="dk1"/>
              </a:solidFill>
              <a:latin typeface="Arial"/>
              <a:ea typeface="Arial"/>
              <a:cs typeface="Arial"/>
              <a:sym typeface="Arial"/>
            </a:endParaRPr>
          </a:p>
        </p:txBody>
      </p:sp>
      <p:pic>
        <p:nvPicPr>
          <p:cNvPr id="2465" name="Google Shape;2465;p108" title="pushworld_manh.jpg"/>
          <p:cNvPicPr preferRelativeResize="0"/>
          <p:nvPr/>
        </p:nvPicPr>
        <p:blipFill rotWithShape="1">
          <a:blip r:embed="rId4">
            <a:alphaModFix/>
          </a:blip>
          <a:srcRect b="0" l="0" r="0" t="0"/>
          <a:stretch/>
        </p:blipFill>
        <p:spPr>
          <a:xfrm>
            <a:off x="9357108" y="1315208"/>
            <a:ext cx="5374891" cy="5150374"/>
          </a:xfrm>
          <a:prstGeom prst="rect">
            <a:avLst/>
          </a:prstGeom>
          <a:noFill/>
          <a:ln>
            <a:noFill/>
          </a:ln>
        </p:spPr>
      </p:pic>
      <p:sp>
        <p:nvSpPr>
          <p:cNvPr id="2466" name="Google Shape;2466;p108"/>
          <p:cNvSpPr txBox="1"/>
          <p:nvPr/>
        </p:nvSpPr>
        <p:spPr>
          <a:xfrm>
            <a:off x="10055063" y="6465583"/>
            <a:ext cx="3978900" cy="646500"/>
          </a:xfrm>
          <a:prstGeom prst="rect">
            <a:avLst/>
          </a:prstGeom>
          <a:noFill/>
          <a:ln>
            <a:noFill/>
          </a:ln>
        </p:spPr>
        <p:txBody>
          <a:bodyPr anchorCtr="0" anchor="t" bIns="152375" lIns="152375" spcFirstLastPara="1" rIns="152375" wrap="square" tIns="152375">
            <a:spAutoFit/>
          </a:bodyPr>
          <a:lstStyle/>
          <a:p>
            <a:pPr indent="0" lvl="0" marL="0" marR="0" rtl="0" algn="ctr">
              <a:lnSpc>
                <a:spcPct val="100000"/>
              </a:lnSpc>
              <a:spcBef>
                <a:spcPts val="0"/>
              </a:spcBef>
              <a:spcAft>
                <a:spcPts val="0"/>
              </a:spcAft>
              <a:buClr>
                <a:srgbClr val="000000"/>
              </a:buClr>
              <a:buSzPts val="2200"/>
              <a:buFont typeface="Arial"/>
              <a:buNone/>
            </a:pPr>
            <a:r>
              <a:rPr b="0" i="0" lang="en-US" spc="0" sz="2200" u="none" cap="none" strike="noStrike">
                <a:solidFill>
                  <a:schemeClr val="dk1"/>
                </a:solidFill>
                <a:latin typeface="Arial"/>
                <a:ea typeface="Arial"/>
                <a:cs typeface="Arial"/>
                <a:sym typeface="Arial"/>
              </a:rPr>
              <a:t>max manh heuristic</a:t>
            </a:r>
            <a:endParaRPr b="0" i="0" spc="0" sz="2200" u="none" cap="none" strike="noStrike">
              <a:solidFill>
                <a:schemeClr val="dk1"/>
              </a:solidFill>
              <a:latin typeface="Arial"/>
              <a:ea typeface="Arial"/>
              <a:cs typeface="Arial"/>
              <a:sym typeface="Arial"/>
            </a:endParaRPr>
          </a:p>
        </p:txBody>
      </p:sp>
      <p:sp>
        <p:nvSpPr>
          <p:cNvPr id="2467" name="Google Shape;2467;p108"/>
          <p:cNvSpPr txBox="1"/>
          <p:nvPr>
            <p:ph idx="12" type="sldNum"/>
          </p:nvPr>
        </p:nvSpPr>
        <p:spPr>
          <a:xfrm>
            <a:off x="14120763" y="7772028"/>
            <a:ext cx="914400" cy="656100"/>
          </a:xfrm>
          <a:prstGeom prst="rect">
            <a:avLst/>
          </a:prstGeom>
          <a:noFill/>
          <a:ln>
            <a:noFill/>
          </a:ln>
        </p:spPr>
        <p:txBody>
          <a:bodyPr anchorCtr="0" anchor="ctr" bIns="152375" lIns="152375" spcFirstLastPara="1" rIns="152375" wrap="square" tIns="152375">
            <a:normAutofit/>
          </a:bodyPr>
          <a:lstStyle/>
          <a:p>
            <a:pPr indent="0" lvl="0" marL="0" rtl="0" algn="r">
              <a:lnSpc>
                <a:spcPct val="100000"/>
              </a:lnSpc>
              <a:spcBef>
                <a:spcPts val="0"/>
              </a:spcBef>
              <a:spcAft>
                <a:spcPts val="0"/>
              </a:spcAft>
              <a:buSzPts val="1700"/>
              <a:buNone/>
            </a:pPr>
            <a:fld id="{00000000-1234-1234-1234-123412341234}" type="slidenum">
              <a:rPr lang="en-US"/>
              <a:t>‹#›</a:t>
            </a:fld>
            <a:endParaRPr/>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71" name="Shape 2471"/>
        <p:cNvGrpSpPr/>
        <p:nvPr/>
      </p:nvGrpSpPr>
      <p:grpSpPr>
        <a:xfrm>
          <a:off x="0" y="0"/>
          <a:ext cx="0" cy="0"/>
          <a:chOff x="0" y="0"/>
          <a:chExt cx="0" cy="0"/>
        </a:xfrm>
      </p:grpSpPr>
      <p:sp>
        <p:nvSpPr>
          <p:cNvPr id="2472" name="Google Shape;2472;p109"/>
          <p:cNvSpPr txBox="1"/>
          <p:nvPr>
            <p:ph type="title"/>
          </p:nvPr>
        </p:nvSpPr>
        <p:spPr>
          <a:xfrm>
            <a:off x="519500" y="360708"/>
            <a:ext cx="14201100" cy="954600"/>
          </a:xfrm>
          <a:prstGeom prst="rect">
            <a:avLst/>
          </a:prstGeom>
          <a:noFill/>
          <a:ln>
            <a:noFill/>
          </a:ln>
        </p:spPr>
        <p:txBody>
          <a:bodyPr anchorCtr="0" anchor="t" bIns="152375" lIns="152375" spcFirstLastPara="1" rIns="152375" wrap="square" tIns="152375">
            <a:normAutofit/>
          </a:bodyPr>
          <a:lstStyle/>
          <a:p>
            <a:pPr indent="0" lvl="0" marL="0" rtl="0" algn="l">
              <a:lnSpc>
                <a:spcPct val="100000"/>
              </a:lnSpc>
              <a:spcBef>
                <a:spcPts val="0"/>
              </a:spcBef>
              <a:spcAft>
                <a:spcPts val="0"/>
              </a:spcAft>
              <a:buSzPts val="5200"/>
              <a:buNone/>
            </a:pPr>
            <a:r>
              <a:rPr b="1" lang="en-US"/>
              <a:t>Модель</a:t>
            </a:r>
            <a:endParaRPr b="1"/>
          </a:p>
        </p:txBody>
      </p:sp>
      <p:sp>
        <p:nvSpPr>
          <p:cNvPr id="2473" name="Google Shape;2473;p109"/>
          <p:cNvSpPr txBox="1"/>
          <p:nvPr/>
        </p:nvSpPr>
        <p:spPr>
          <a:xfrm>
            <a:off x="597583" y="1315208"/>
            <a:ext cx="9390600" cy="6062100"/>
          </a:xfrm>
          <a:prstGeom prst="rect">
            <a:avLst/>
          </a:prstGeom>
          <a:noFill/>
          <a:ln>
            <a:noFill/>
          </a:ln>
        </p:spPr>
        <p:txBody>
          <a:bodyPr anchorCtr="0" anchor="t" bIns="152375" lIns="152375" spcFirstLastPara="1" rIns="152375" wrap="square" tIns="152375">
            <a:spAutoFit/>
          </a:bodyPr>
          <a:lstStyle/>
          <a:p>
            <a:pPr indent="-571500" lvl="0" marL="762000" marR="0" rtl="0" algn="l">
              <a:lnSpc>
                <a:spcPct val="115000"/>
              </a:lnSpc>
              <a:spcBef>
                <a:spcPts val="2000"/>
              </a:spcBef>
              <a:spcAft>
                <a:spcPts val="0"/>
              </a:spcAft>
              <a:buClr>
                <a:schemeClr val="dk1"/>
              </a:buClr>
              <a:buSzPts val="3000"/>
              <a:buFont typeface="Arial"/>
              <a:buChar char="●"/>
            </a:pPr>
            <a:r>
              <a:rPr b="0" i="0" lang="en-US" spc="0" sz="3000" u="none" cap="none" strike="noStrike">
                <a:solidFill>
                  <a:schemeClr val="dk1"/>
                </a:solidFill>
                <a:latin typeface="Arial"/>
                <a:ea typeface="Arial"/>
                <a:cs typeface="Arial"/>
                <a:sym typeface="Arial"/>
              </a:rPr>
              <a:t>Вход: многоканальное (C x H x W) представление состояния задачи PushWorld</a:t>
            </a:r>
            <a:endParaRPr b="0" i="0" spc="0" sz="3000" u="none" cap="none" strike="noStrike">
              <a:solidFill>
                <a:schemeClr val="dk1"/>
              </a:solidFill>
              <a:latin typeface="Arial"/>
              <a:ea typeface="Arial"/>
              <a:cs typeface="Arial"/>
              <a:sym typeface="Arial"/>
            </a:endParaRPr>
          </a:p>
          <a:p>
            <a:pPr indent="-571500" lvl="0" marL="762000" marR="0" rtl="0" algn="l">
              <a:lnSpc>
                <a:spcPct val="115000"/>
              </a:lnSpc>
              <a:spcBef>
                <a:spcPts val="0"/>
              </a:spcBef>
              <a:spcAft>
                <a:spcPts val="0"/>
              </a:spcAft>
              <a:buClr>
                <a:schemeClr val="dk1"/>
              </a:buClr>
              <a:buSzPts val="3000"/>
              <a:buFont typeface="Arial"/>
              <a:buChar char="●"/>
            </a:pPr>
            <a:r>
              <a:rPr b="0" i="0" lang="en-US" spc="0" sz="3000" u="none" cap="none" strike="noStrike">
                <a:solidFill>
                  <a:schemeClr val="dk1"/>
                </a:solidFill>
                <a:latin typeface="Arial"/>
                <a:ea typeface="Arial"/>
                <a:cs typeface="Arial"/>
                <a:sym typeface="Arial"/>
              </a:rPr>
              <a:t>4 сверточных слоя: C→64→64→128→128, ядра 3x3, активация ReLU</a:t>
            </a:r>
            <a:endParaRPr b="0" i="0" spc="0" sz="3000" u="none" cap="none" strike="noStrike">
              <a:solidFill>
                <a:schemeClr val="dk1"/>
              </a:solidFill>
              <a:latin typeface="Arial"/>
              <a:ea typeface="Arial"/>
              <a:cs typeface="Arial"/>
              <a:sym typeface="Arial"/>
            </a:endParaRPr>
          </a:p>
          <a:p>
            <a:pPr indent="-571500" lvl="0" marL="762000" marR="0" rtl="0" algn="l">
              <a:lnSpc>
                <a:spcPct val="115000"/>
              </a:lnSpc>
              <a:spcBef>
                <a:spcPts val="0"/>
              </a:spcBef>
              <a:spcAft>
                <a:spcPts val="0"/>
              </a:spcAft>
              <a:buClr>
                <a:schemeClr val="dk1"/>
              </a:buClr>
              <a:buSzPts val="3000"/>
              <a:buFont typeface="Arial"/>
              <a:buChar char="●"/>
            </a:pPr>
            <a:r>
              <a:rPr b="0" i="0" lang="en-US" spc="0" sz="3000" u="none" cap="none" strike="noStrike">
                <a:solidFill>
                  <a:schemeClr val="dk1"/>
                </a:solidFill>
                <a:latin typeface="Arial"/>
                <a:ea typeface="Arial"/>
                <a:cs typeface="Arial"/>
                <a:sym typeface="Arial"/>
              </a:rPr>
              <a:t>≈ 280к параметров</a:t>
            </a:r>
            <a:endParaRPr b="0" i="0" spc="0" sz="3000" u="none" cap="none" strike="noStrike">
              <a:solidFill>
                <a:schemeClr val="dk1"/>
              </a:solidFill>
              <a:latin typeface="Arial"/>
              <a:ea typeface="Arial"/>
              <a:cs typeface="Arial"/>
              <a:sym typeface="Arial"/>
            </a:endParaRPr>
          </a:p>
          <a:p>
            <a:pPr indent="-571500" lvl="0" marL="762000" marR="0" rtl="0" algn="l">
              <a:lnSpc>
                <a:spcPct val="115000"/>
              </a:lnSpc>
              <a:spcBef>
                <a:spcPts val="0"/>
              </a:spcBef>
              <a:spcAft>
                <a:spcPts val="0"/>
              </a:spcAft>
              <a:buClr>
                <a:schemeClr val="dk1"/>
              </a:buClr>
              <a:buSzPts val="3000"/>
              <a:buFont typeface="Arial"/>
              <a:buChar char="●"/>
            </a:pPr>
            <a:r>
              <a:rPr b="0" i="0" lang="en-US" spc="0" sz="3000" u="none" cap="none" strike="noStrike">
                <a:solidFill>
                  <a:schemeClr val="dk1"/>
                </a:solidFill>
                <a:latin typeface="Arial"/>
                <a:ea typeface="Arial"/>
                <a:cs typeface="Arial"/>
                <a:sym typeface="Arial"/>
              </a:rPr>
              <a:t>Softplus для неотрицательного предсказания числа шагов</a:t>
            </a:r>
            <a:endParaRPr b="0" i="0" spc="0" sz="3000" u="none" cap="none" strike="noStrike">
              <a:solidFill>
                <a:schemeClr val="dk1"/>
              </a:solidFill>
              <a:latin typeface="Arial"/>
              <a:ea typeface="Arial"/>
              <a:cs typeface="Arial"/>
              <a:sym typeface="Arial"/>
            </a:endParaRPr>
          </a:p>
          <a:p>
            <a:pPr indent="-571500" lvl="0" marL="762000" marR="0" rtl="0" algn="l">
              <a:lnSpc>
                <a:spcPct val="115000"/>
              </a:lnSpc>
              <a:spcBef>
                <a:spcPts val="0"/>
              </a:spcBef>
              <a:spcAft>
                <a:spcPts val="0"/>
              </a:spcAft>
              <a:buClr>
                <a:schemeClr val="dk1"/>
              </a:buClr>
              <a:buSzPts val="3000"/>
              <a:buFont typeface="Arial"/>
              <a:buChar char="●"/>
            </a:pPr>
            <a:r>
              <a:rPr b="0" i="0" lang="en-US" spc="0" sz="3000" u="none" cap="none" strike="noStrike">
                <a:solidFill>
                  <a:schemeClr val="dk1"/>
                </a:solidFill>
                <a:latin typeface="Arial"/>
                <a:ea typeface="Arial"/>
                <a:cs typeface="Arial"/>
                <a:sym typeface="Arial"/>
              </a:rPr>
              <a:t>Обучение на авторском датасете Level 0.</a:t>
            </a:r>
            <a:endParaRPr b="0" i="0" spc="0" sz="3000" u="none" cap="none" strike="noStrike">
              <a:solidFill>
                <a:schemeClr val="dk1"/>
              </a:solidFill>
              <a:latin typeface="Arial"/>
              <a:ea typeface="Arial"/>
              <a:cs typeface="Arial"/>
              <a:sym typeface="Arial"/>
            </a:endParaRPr>
          </a:p>
          <a:p>
            <a:pPr indent="0" lvl="0" marL="0" marR="0" rtl="0" algn="l">
              <a:lnSpc>
                <a:spcPct val="115000"/>
              </a:lnSpc>
              <a:spcBef>
                <a:spcPts val="2000"/>
              </a:spcBef>
              <a:spcAft>
                <a:spcPts val="0"/>
              </a:spcAft>
              <a:buClr>
                <a:schemeClr val="dk1"/>
              </a:buClr>
              <a:buSzPts val="1800"/>
              <a:buFont typeface="Arial"/>
              <a:buNone/>
            </a:pPr>
            <a:r>
              <a:t/>
            </a:r>
            <a:endParaRPr b="0" i="0" spc="0" sz="3000" u="none" cap="none" strike="noStrike">
              <a:solidFill>
                <a:schemeClr val="dk1"/>
              </a:solidFill>
              <a:latin typeface="Arial"/>
              <a:ea typeface="Arial"/>
              <a:cs typeface="Arial"/>
              <a:sym typeface="Arial"/>
            </a:endParaRPr>
          </a:p>
          <a:p>
            <a:pPr indent="0" lvl="0" marL="0" marR="0" rtl="0" algn="l">
              <a:lnSpc>
                <a:spcPct val="115000"/>
              </a:lnSpc>
              <a:spcBef>
                <a:spcPts val="2000"/>
              </a:spcBef>
              <a:spcAft>
                <a:spcPts val="2000"/>
              </a:spcAft>
              <a:buClr>
                <a:srgbClr val="000000"/>
              </a:buClr>
              <a:buSzPts val="3000"/>
              <a:buFont typeface="Arial"/>
              <a:buNone/>
            </a:pPr>
            <a:r>
              <a:t/>
            </a:r>
            <a:endParaRPr b="0" i="0" spc="0" sz="3000" u="none" cap="none" strike="noStrike">
              <a:solidFill>
                <a:schemeClr val="dk2"/>
              </a:solidFill>
              <a:latin typeface="Arial"/>
              <a:ea typeface="Arial"/>
              <a:cs typeface="Arial"/>
              <a:sym typeface="Arial"/>
            </a:endParaRPr>
          </a:p>
        </p:txBody>
      </p:sp>
      <p:pic>
        <p:nvPicPr>
          <p:cNvPr id="2474" name="Google Shape;2474;p109" title="level_0_all_test_104.png"/>
          <p:cNvPicPr preferRelativeResize="0"/>
          <p:nvPr/>
        </p:nvPicPr>
        <p:blipFill rotWithShape="1">
          <a:blip r:embed="rId4">
            <a:alphaModFix/>
          </a:blip>
          <a:srcRect b="0" l="0" r="0" t="0"/>
          <a:stretch/>
        </p:blipFill>
        <p:spPr>
          <a:xfrm>
            <a:off x="9611563" y="1315188"/>
            <a:ext cx="3175000" cy="2857500"/>
          </a:xfrm>
          <a:prstGeom prst="rect">
            <a:avLst/>
          </a:prstGeom>
          <a:noFill/>
          <a:ln>
            <a:noFill/>
          </a:ln>
        </p:spPr>
      </p:pic>
      <p:pic>
        <p:nvPicPr>
          <p:cNvPr id="2475" name="Google Shape;2475;p109" title="level_0_all_test_105.png"/>
          <p:cNvPicPr preferRelativeResize="0"/>
          <p:nvPr/>
        </p:nvPicPr>
        <p:blipFill rotWithShape="1">
          <a:blip r:embed="rId5">
            <a:alphaModFix/>
          </a:blip>
          <a:srcRect b="0" l="0" r="0" t="0"/>
          <a:stretch/>
        </p:blipFill>
        <p:spPr>
          <a:xfrm>
            <a:off x="12875398" y="1315210"/>
            <a:ext cx="2286019" cy="2857500"/>
          </a:xfrm>
          <a:prstGeom prst="rect">
            <a:avLst/>
          </a:prstGeom>
          <a:noFill/>
          <a:ln>
            <a:noFill/>
          </a:ln>
        </p:spPr>
      </p:pic>
      <p:pic>
        <p:nvPicPr>
          <p:cNvPr id="2476" name="Google Shape;2476;p109" title="level_0_all_test_10.png"/>
          <p:cNvPicPr preferRelativeResize="0"/>
          <p:nvPr/>
        </p:nvPicPr>
        <p:blipFill rotWithShape="1">
          <a:blip r:embed="rId6">
            <a:alphaModFix/>
          </a:blip>
          <a:srcRect b="0" l="0" r="0" t="0"/>
          <a:stretch/>
        </p:blipFill>
        <p:spPr>
          <a:xfrm>
            <a:off x="10707768" y="4286230"/>
            <a:ext cx="3492500" cy="2857500"/>
          </a:xfrm>
          <a:prstGeom prst="rect">
            <a:avLst/>
          </a:prstGeom>
          <a:noFill/>
          <a:ln>
            <a:noFill/>
          </a:ln>
        </p:spPr>
      </p:pic>
      <p:sp>
        <p:nvSpPr>
          <p:cNvPr id="2477" name="Google Shape;2477;p109"/>
          <p:cNvSpPr txBox="1"/>
          <p:nvPr/>
        </p:nvSpPr>
        <p:spPr>
          <a:xfrm>
            <a:off x="11393917" y="7257292"/>
            <a:ext cx="2535900" cy="646500"/>
          </a:xfrm>
          <a:prstGeom prst="rect">
            <a:avLst/>
          </a:prstGeom>
          <a:noFill/>
          <a:ln>
            <a:noFill/>
          </a:ln>
        </p:spPr>
        <p:txBody>
          <a:bodyPr anchorCtr="0" anchor="t" bIns="152375" lIns="152375" spcFirstLastPara="1" rIns="152375" wrap="square" tIns="152375">
            <a:spAutoFit/>
          </a:bodyPr>
          <a:lstStyle/>
          <a:p>
            <a:pPr indent="0" lvl="0" marL="0" marR="0" rtl="0" algn="l">
              <a:lnSpc>
                <a:spcPct val="100000"/>
              </a:lnSpc>
              <a:spcBef>
                <a:spcPts val="0"/>
              </a:spcBef>
              <a:spcAft>
                <a:spcPts val="0"/>
              </a:spcAft>
              <a:buClr>
                <a:srgbClr val="000000"/>
              </a:buClr>
              <a:buSzPts val="2200"/>
              <a:buFont typeface="Arial"/>
              <a:buNone/>
            </a:pPr>
            <a:r>
              <a:rPr b="0" i="0" lang="en-US" spc="0" sz="2200" u="none" cap="none" strike="noStrike">
                <a:solidFill>
                  <a:schemeClr val="dk1"/>
                </a:solidFill>
                <a:latin typeface="Arial"/>
                <a:ea typeface="Arial"/>
                <a:cs typeface="Arial"/>
                <a:sym typeface="Arial"/>
              </a:rPr>
              <a:t>Задания Level 0</a:t>
            </a:r>
            <a:endParaRPr b="0" i="0" spc="0" sz="2200" u="none" cap="none" strike="noStrike">
              <a:solidFill>
                <a:schemeClr val="dk1"/>
              </a:solidFill>
              <a:latin typeface="Arial"/>
              <a:ea typeface="Arial"/>
              <a:cs typeface="Arial"/>
              <a:sym typeface="Arial"/>
            </a:endParaRPr>
          </a:p>
        </p:txBody>
      </p:sp>
      <p:sp>
        <p:nvSpPr>
          <p:cNvPr id="2478" name="Google Shape;2478;p109"/>
          <p:cNvSpPr txBox="1"/>
          <p:nvPr>
            <p:ph idx="12" type="sldNum"/>
          </p:nvPr>
        </p:nvSpPr>
        <p:spPr>
          <a:xfrm>
            <a:off x="14120763" y="7772028"/>
            <a:ext cx="914400" cy="656100"/>
          </a:xfrm>
          <a:prstGeom prst="rect">
            <a:avLst/>
          </a:prstGeom>
          <a:noFill/>
          <a:ln>
            <a:noFill/>
          </a:ln>
        </p:spPr>
        <p:txBody>
          <a:bodyPr anchorCtr="0" anchor="ctr" bIns="152375" lIns="152375" spcFirstLastPara="1" rIns="152375" wrap="square" tIns="152375">
            <a:normAutofit/>
          </a:bodyPr>
          <a:lstStyle/>
          <a:p>
            <a:pPr indent="0" lvl="0" marL="0" rtl="0" algn="r">
              <a:lnSpc>
                <a:spcPct val="100000"/>
              </a:lnSpc>
              <a:spcBef>
                <a:spcPts val="0"/>
              </a:spcBef>
              <a:spcAft>
                <a:spcPts val="0"/>
              </a:spcAft>
              <a:buSzPts val="1700"/>
              <a:buNone/>
            </a:pPr>
            <a:fld id="{00000000-1234-1234-1234-123412341234}" type="slidenum">
              <a:rPr lang="en-US"/>
              <a:t>‹#›</a:t>
            </a:fld>
            <a:endParaRPr/>
          </a:p>
        </p:txBody>
      </p:sp>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82" name="Shape 2482"/>
        <p:cNvGrpSpPr/>
        <p:nvPr/>
      </p:nvGrpSpPr>
      <p:grpSpPr>
        <a:xfrm>
          <a:off x="0" y="0"/>
          <a:ext cx="0" cy="0"/>
          <a:chOff x="0" y="0"/>
          <a:chExt cx="0" cy="0"/>
        </a:xfrm>
      </p:grpSpPr>
      <p:sp>
        <p:nvSpPr>
          <p:cNvPr id="2483" name="Google Shape;2483;p110"/>
          <p:cNvSpPr txBox="1"/>
          <p:nvPr>
            <p:ph type="title"/>
          </p:nvPr>
        </p:nvSpPr>
        <p:spPr>
          <a:xfrm>
            <a:off x="519500" y="360708"/>
            <a:ext cx="14201100" cy="954600"/>
          </a:xfrm>
          <a:prstGeom prst="rect">
            <a:avLst/>
          </a:prstGeom>
          <a:noFill/>
          <a:ln>
            <a:noFill/>
          </a:ln>
        </p:spPr>
        <p:txBody>
          <a:bodyPr anchorCtr="0" anchor="t" bIns="152375" lIns="152375" spcFirstLastPara="1" rIns="152375" wrap="square" tIns="152375">
            <a:normAutofit/>
          </a:bodyPr>
          <a:lstStyle/>
          <a:p>
            <a:pPr indent="0" lvl="0" marL="0" rtl="0" algn="l">
              <a:lnSpc>
                <a:spcPct val="100000"/>
              </a:lnSpc>
              <a:spcBef>
                <a:spcPts val="0"/>
              </a:spcBef>
              <a:spcAft>
                <a:spcPts val="0"/>
              </a:spcAft>
              <a:buSzPts val="5200"/>
              <a:buNone/>
            </a:pPr>
            <a:r>
              <a:rPr b="1" lang="en-US"/>
              <a:t>Level 0</a:t>
            </a:r>
            <a:endParaRPr b="1"/>
          </a:p>
        </p:txBody>
      </p:sp>
      <p:graphicFrame>
        <p:nvGraphicFramePr>
          <p:cNvPr id="2484" name="Google Shape;2484;p110"/>
          <p:cNvGraphicFramePr/>
          <p:nvPr/>
        </p:nvGraphicFramePr>
        <p:xfrm>
          <a:off x="1833750" y="2125333"/>
          <a:ext cx="3000000" cy="3000000"/>
        </p:xfrm>
        <a:graphic>
          <a:graphicData uri="http://schemas.openxmlformats.org/drawingml/2006/table">
            <a:tbl>
              <a:tblPr>
                <a:noFill/>
                <a:tableStyleId>{3CD02176-CA78-4C86-A5C5-FBA27189827B}</a:tableStyleId>
              </a:tblPr>
              <a:tblGrid>
                <a:gridCol w="2551175"/>
                <a:gridCol w="3106575"/>
                <a:gridCol w="2231750"/>
                <a:gridCol w="2231750"/>
                <a:gridCol w="2231750"/>
              </a:tblGrid>
              <a:tr h="687375">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Algorithm</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Solved (из 1400)</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Avg exp</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Avg time, s</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Avg Len</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r>
              <a:tr h="1057575">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A* + max</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1386</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960.96</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0.055</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b="1" lang="en-US" spc="0" sz="3000" u="none" cap="none" strike="noStrike">
                          <a:solidFill>
                            <a:schemeClr val="dk1"/>
                          </a:solidFill>
                        </a:rPr>
                        <a:t>11.40</a:t>
                      </a:r>
                      <a:endParaRPr b="1"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r>
              <a:tr h="687375">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A* + sum</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1392</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644.96</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0.033</a:t>
                      </a:r>
                      <a:endParaRPr b="1"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b="1" lang="en-US" spc="0" sz="3000" u="none" cap="none" strike="noStrike">
                          <a:solidFill>
                            <a:schemeClr val="dk1"/>
                          </a:solidFill>
                        </a:rPr>
                        <a:t>11.40</a:t>
                      </a:r>
                      <a:endParaRPr b="1"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r>
              <a:tr h="687375">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A* + nn</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1380</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b="1" lang="en-US" spc="0" sz="3000" u="none" cap="none" strike="noStrike">
                          <a:solidFill>
                            <a:schemeClr val="dk1"/>
                          </a:solidFill>
                        </a:rPr>
                        <a:t>147.82</a:t>
                      </a:r>
                      <a:endParaRPr b="1"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0.126</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11.58</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r>
              <a:tr h="1239800">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WA*(5) + max</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b="1" lang="en-US" spc="0" sz="3000" u="none" cap="none" strike="noStrike">
                          <a:solidFill>
                            <a:schemeClr val="dk1"/>
                          </a:solidFill>
                        </a:rPr>
                        <a:t>1398</a:t>
                      </a:r>
                      <a:endParaRPr b="1"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292.63</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b="1" lang="en-US" spc="0" sz="3000" u="none" cap="none" strike="noStrike">
                          <a:solidFill>
                            <a:schemeClr val="dk1"/>
                          </a:solidFill>
                        </a:rPr>
                        <a:t>0.016</a:t>
                      </a:r>
                      <a:endParaRPr b="1"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11.68</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r>
            </a:tbl>
          </a:graphicData>
        </a:graphic>
      </p:graphicFrame>
      <p:sp>
        <p:nvSpPr>
          <p:cNvPr id="2485" name="Google Shape;2485;p110"/>
          <p:cNvSpPr txBox="1"/>
          <p:nvPr>
            <p:ph idx="12" type="sldNum"/>
          </p:nvPr>
        </p:nvSpPr>
        <p:spPr>
          <a:xfrm>
            <a:off x="14120763" y="7772028"/>
            <a:ext cx="914400" cy="656100"/>
          </a:xfrm>
          <a:prstGeom prst="rect">
            <a:avLst/>
          </a:prstGeom>
          <a:noFill/>
          <a:ln>
            <a:noFill/>
          </a:ln>
        </p:spPr>
        <p:txBody>
          <a:bodyPr anchorCtr="0" anchor="ctr" bIns="152375" lIns="152375" spcFirstLastPara="1" rIns="152375" wrap="square" tIns="152375">
            <a:normAutofit/>
          </a:bodyPr>
          <a:lstStyle/>
          <a:p>
            <a:pPr indent="0" lvl="0" marL="0" rtl="0" algn="r">
              <a:lnSpc>
                <a:spcPct val="100000"/>
              </a:lnSpc>
              <a:spcBef>
                <a:spcPts val="0"/>
              </a:spcBef>
              <a:spcAft>
                <a:spcPts val="0"/>
              </a:spcAft>
              <a:buSzPts val="1700"/>
              <a:buNone/>
            </a:pPr>
            <a:fld id="{00000000-1234-1234-1234-123412341234}" type="slidenum">
              <a:rPr lang="en-US"/>
              <a:t>‹#›</a:t>
            </a:fld>
            <a:endParaRPr/>
          </a:p>
        </p:txBody>
      </p:sp>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89" name="Shape 2489"/>
        <p:cNvGrpSpPr/>
        <p:nvPr/>
      </p:nvGrpSpPr>
      <p:grpSpPr>
        <a:xfrm>
          <a:off x="0" y="0"/>
          <a:ext cx="0" cy="0"/>
          <a:chOff x="0" y="0"/>
          <a:chExt cx="0" cy="0"/>
        </a:xfrm>
      </p:grpSpPr>
      <p:sp>
        <p:nvSpPr>
          <p:cNvPr id="2490" name="Google Shape;2490;p111"/>
          <p:cNvSpPr txBox="1"/>
          <p:nvPr>
            <p:ph type="title"/>
          </p:nvPr>
        </p:nvSpPr>
        <p:spPr>
          <a:xfrm>
            <a:off x="519500" y="360708"/>
            <a:ext cx="14201100" cy="954600"/>
          </a:xfrm>
          <a:prstGeom prst="rect">
            <a:avLst/>
          </a:prstGeom>
          <a:noFill/>
          <a:ln>
            <a:noFill/>
          </a:ln>
        </p:spPr>
        <p:txBody>
          <a:bodyPr anchorCtr="0" anchor="t" bIns="152375" lIns="152375" spcFirstLastPara="1" rIns="152375" wrap="square" tIns="152375">
            <a:normAutofit/>
          </a:bodyPr>
          <a:lstStyle/>
          <a:p>
            <a:pPr indent="0" lvl="0" marL="0" rtl="0" algn="l">
              <a:lnSpc>
                <a:spcPct val="100000"/>
              </a:lnSpc>
              <a:spcBef>
                <a:spcPts val="0"/>
              </a:spcBef>
              <a:spcAft>
                <a:spcPts val="0"/>
              </a:spcAft>
              <a:buSzPts val="5200"/>
              <a:buNone/>
            </a:pPr>
            <a:r>
              <a:rPr b="1" lang="en-US"/>
              <a:t>Level 1</a:t>
            </a:r>
            <a:endParaRPr b="1"/>
          </a:p>
        </p:txBody>
      </p:sp>
      <p:graphicFrame>
        <p:nvGraphicFramePr>
          <p:cNvPr id="2491" name="Google Shape;2491;p111"/>
          <p:cNvGraphicFramePr/>
          <p:nvPr/>
        </p:nvGraphicFramePr>
        <p:xfrm>
          <a:off x="1833750" y="2125333"/>
          <a:ext cx="3000000" cy="3000000"/>
        </p:xfrm>
        <a:graphic>
          <a:graphicData uri="http://schemas.openxmlformats.org/drawingml/2006/table">
            <a:tbl>
              <a:tblPr>
                <a:noFill/>
                <a:tableStyleId>{3CD02176-CA78-4C86-A5C5-FBA27189827B}</a:tableStyleId>
              </a:tblPr>
              <a:tblGrid>
                <a:gridCol w="2551175"/>
                <a:gridCol w="3106575"/>
                <a:gridCol w="2231750"/>
                <a:gridCol w="2231750"/>
                <a:gridCol w="2231750"/>
              </a:tblGrid>
              <a:tr h="687375">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Algorithm</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Solved (из 68)</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Avg exp</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Avg time, s</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Avg Len</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r>
              <a:tr h="1057575">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A* + max</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50</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2685.51</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0.172</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b="1" lang="en-US" spc="0" sz="3000" u="none" cap="none" strike="noStrike">
                          <a:solidFill>
                            <a:schemeClr val="dk1"/>
                          </a:solidFill>
                        </a:rPr>
                        <a:t>21.10</a:t>
                      </a:r>
                      <a:endParaRPr b="1"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r>
              <a:tr h="687375">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A* + sum</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53</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2424.05</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0.159</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b="1" lang="en-US" spc="0" sz="3000" u="none" cap="none" strike="noStrike">
                          <a:solidFill>
                            <a:schemeClr val="dk1"/>
                          </a:solidFill>
                        </a:rPr>
                        <a:t>21.10</a:t>
                      </a:r>
                      <a:endParaRPr b="1"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r>
              <a:tr h="687375">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A* + nn</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39</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b="1" lang="en-US" spc="0" sz="3000" u="none" cap="none" strike="noStrike">
                          <a:solidFill>
                            <a:schemeClr val="dk1"/>
                          </a:solidFill>
                        </a:rPr>
                        <a:t>1059.23</a:t>
                      </a:r>
                      <a:endParaRPr b="1"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0.826</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21.51</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r>
              <a:tr h="1239800">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WA*(5) + max</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b="1" lang="en-US" spc="0" sz="3000" u="none" cap="none" strike="noStrike">
                          <a:solidFill>
                            <a:schemeClr val="dk1"/>
                          </a:solidFill>
                        </a:rPr>
                        <a:t>56</a:t>
                      </a:r>
                      <a:endParaRPr b="1"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1861.28</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b="1" lang="en-US" spc="0" sz="3000" u="none" cap="none" strike="noStrike">
                          <a:solidFill>
                            <a:schemeClr val="dk1"/>
                          </a:solidFill>
                        </a:rPr>
                        <a:t>0.097</a:t>
                      </a:r>
                      <a:endParaRPr b="1"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22.74</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r>
            </a:tbl>
          </a:graphicData>
        </a:graphic>
      </p:graphicFrame>
      <p:sp>
        <p:nvSpPr>
          <p:cNvPr id="2492" name="Google Shape;2492;p111"/>
          <p:cNvSpPr txBox="1"/>
          <p:nvPr>
            <p:ph idx="12" type="sldNum"/>
          </p:nvPr>
        </p:nvSpPr>
        <p:spPr>
          <a:xfrm>
            <a:off x="14120763" y="7772028"/>
            <a:ext cx="914400" cy="656100"/>
          </a:xfrm>
          <a:prstGeom prst="rect">
            <a:avLst/>
          </a:prstGeom>
          <a:noFill/>
          <a:ln>
            <a:noFill/>
          </a:ln>
        </p:spPr>
        <p:txBody>
          <a:bodyPr anchorCtr="0" anchor="ctr" bIns="152375" lIns="152375" spcFirstLastPara="1" rIns="152375" wrap="square" tIns="152375">
            <a:normAutofit/>
          </a:bodyPr>
          <a:lstStyle/>
          <a:p>
            <a:pPr indent="0" lvl="0" marL="0" rtl="0" algn="r">
              <a:lnSpc>
                <a:spcPct val="100000"/>
              </a:lnSpc>
              <a:spcBef>
                <a:spcPts val="0"/>
              </a:spcBef>
              <a:spcAft>
                <a:spcPts val="0"/>
              </a:spcAft>
              <a:buSzPts val="1700"/>
              <a:buNone/>
            </a:pPr>
            <a:fld id="{00000000-1234-1234-1234-123412341234}" type="slidenum">
              <a:rPr lang="en-US"/>
              <a:t>‹#›</a:t>
            </a:fld>
            <a:endParaRPr/>
          </a:p>
        </p:txBody>
      </p:sp>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96" name="Shape 2496"/>
        <p:cNvGrpSpPr/>
        <p:nvPr/>
      </p:nvGrpSpPr>
      <p:grpSpPr>
        <a:xfrm>
          <a:off x="0" y="0"/>
          <a:ext cx="0" cy="0"/>
          <a:chOff x="0" y="0"/>
          <a:chExt cx="0" cy="0"/>
        </a:xfrm>
      </p:grpSpPr>
      <p:sp>
        <p:nvSpPr>
          <p:cNvPr id="2497" name="Google Shape;2497;p112"/>
          <p:cNvSpPr txBox="1"/>
          <p:nvPr>
            <p:ph type="title"/>
          </p:nvPr>
        </p:nvSpPr>
        <p:spPr>
          <a:xfrm>
            <a:off x="519500" y="360708"/>
            <a:ext cx="14201100" cy="954600"/>
          </a:xfrm>
          <a:prstGeom prst="rect">
            <a:avLst/>
          </a:prstGeom>
          <a:noFill/>
          <a:ln>
            <a:noFill/>
          </a:ln>
        </p:spPr>
        <p:txBody>
          <a:bodyPr anchorCtr="0" anchor="t" bIns="152375" lIns="152375" spcFirstLastPara="1" rIns="152375" wrap="square" tIns="152375">
            <a:normAutofit/>
          </a:bodyPr>
          <a:lstStyle/>
          <a:p>
            <a:pPr indent="0" lvl="0" marL="0" rtl="0" algn="l">
              <a:lnSpc>
                <a:spcPct val="100000"/>
              </a:lnSpc>
              <a:spcBef>
                <a:spcPts val="0"/>
              </a:spcBef>
              <a:spcAft>
                <a:spcPts val="0"/>
              </a:spcAft>
              <a:buClr>
                <a:schemeClr val="dk1"/>
              </a:buClr>
              <a:buSzPts val="1800"/>
              <a:buFont typeface="Arial"/>
              <a:buNone/>
            </a:pPr>
            <a:r>
              <a:rPr b="1" lang="en-US"/>
              <a:t>Улучшаем датасет</a:t>
            </a:r>
            <a:endParaRPr b="1"/>
          </a:p>
        </p:txBody>
      </p:sp>
      <p:sp>
        <p:nvSpPr>
          <p:cNvPr id="2498" name="Google Shape;2498;p112"/>
          <p:cNvSpPr txBox="1"/>
          <p:nvPr>
            <p:ph idx="12" type="sldNum"/>
          </p:nvPr>
        </p:nvSpPr>
        <p:spPr>
          <a:xfrm>
            <a:off x="14120763" y="7772028"/>
            <a:ext cx="914400" cy="656100"/>
          </a:xfrm>
          <a:prstGeom prst="rect">
            <a:avLst/>
          </a:prstGeom>
          <a:noFill/>
          <a:ln>
            <a:noFill/>
          </a:ln>
        </p:spPr>
        <p:txBody>
          <a:bodyPr anchorCtr="0" anchor="ctr" bIns="152375" lIns="152375" spcFirstLastPara="1" rIns="152375" wrap="square" tIns="152375">
            <a:normAutofit/>
          </a:bodyPr>
          <a:lstStyle/>
          <a:p>
            <a:pPr indent="0" lvl="0" marL="0" rtl="0" algn="r">
              <a:lnSpc>
                <a:spcPct val="100000"/>
              </a:lnSpc>
              <a:spcBef>
                <a:spcPts val="0"/>
              </a:spcBef>
              <a:spcAft>
                <a:spcPts val="0"/>
              </a:spcAft>
              <a:buSzPts val="1700"/>
              <a:buNone/>
            </a:pPr>
            <a:fld id="{00000000-1234-1234-1234-123412341234}" type="slidenum">
              <a:rPr lang="en-US"/>
              <a:t>‹#›</a:t>
            </a:fld>
            <a:endParaRPr/>
          </a:p>
        </p:txBody>
      </p:sp>
      <p:pic>
        <p:nvPicPr>
          <p:cNvPr id="2499" name="Google Shape;2499;p112" title="blocker_unblock_000000.png"/>
          <p:cNvPicPr preferRelativeResize="0"/>
          <p:nvPr/>
        </p:nvPicPr>
        <p:blipFill rotWithShape="1">
          <a:blip r:embed="rId4">
            <a:alphaModFix/>
          </a:blip>
          <a:srcRect b="0" l="0" r="0" t="0"/>
          <a:stretch/>
        </p:blipFill>
        <p:spPr>
          <a:xfrm>
            <a:off x="7996168" y="1263668"/>
            <a:ext cx="4331578" cy="2559542"/>
          </a:xfrm>
          <a:prstGeom prst="rect">
            <a:avLst/>
          </a:prstGeom>
          <a:noFill/>
          <a:ln>
            <a:noFill/>
          </a:ln>
        </p:spPr>
      </p:pic>
      <p:pic>
        <p:nvPicPr>
          <p:cNvPr id="2500" name="Google Shape;2500;p112" title="narrow_corridor_000002.png"/>
          <p:cNvPicPr preferRelativeResize="0"/>
          <p:nvPr/>
        </p:nvPicPr>
        <p:blipFill rotWithShape="1">
          <a:blip r:embed="rId5">
            <a:alphaModFix/>
          </a:blip>
          <a:srcRect b="0" l="0" r="0" t="0"/>
          <a:stretch/>
        </p:blipFill>
        <p:spPr>
          <a:xfrm>
            <a:off x="1354519" y="3926311"/>
            <a:ext cx="6947354" cy="4325769"/>
          </a:xfrm>
          <a:prstGeom prst="rect">
            <a:avLst/>
          </a:prstGeom>
          <a:noFill/>
          <a:ln>
            <a:noFill/>
          </a:ln>
        </p:spPr>
      </p:pic>
      <p:pic>
        <p:nvPicPr>
          <p:cNvPr id="2501" name="Google Shape;2501;p112" title="sliding_block_clearing_000004.png"/>
          <p:cNvPicPr preferRelativeResize="0"/>
          <p:nvPr/>
        </p:nvPicPr>
        <p:blipFill rotWithShape="1">
          <a:blip r:embed="rId6">
            <a:alphaModFix/>
          </a:blip>
          <a:srcRect b="0" l="0" r="0" t="0"/>
          <a:stretch/>
        </p:blipFill>
        <p:spPr>
          <a:xfrm>
            <a:off x="8446208" y="3926291"/>
            <a:ext cx="5623504" cy="4325792"/>
          </a:xfrm>
          <a:prstGeom prst="rect">
            <a:avLst/>
          </a:prstGeom>
          <a:noFill/>
          <a:ln>
            <a:noFill/>
          </a:ln>
        </p:spPr>
      </p:pic>
      <p:pic>
        <p:nvPicPr>
          <p:cNvPr id="2502" name="Google Shape;2502;p112" title="detour_000000.png"/>
          <p:cNvPicPr preferRelativeResize="0"/>
          <p:nvPr/>
        </p:nvPicPr>
        <p:blipFill rotWithShape="1">
          <a:blip r:embed="rId7">
            <a:alphaModFix/>
          </a:blip>
          <a:srcRect b="0" l="0" r="0" t="0"/>
          <a:stretch/>
        </p:blipFill>
        <p:spPr>
          <a:xfrm>
            <a:off x="1354493" y="1263667"/>
            <a:ext cx="6497287" cy="2559559"/>
          </a:xfrm>
          <a:prstGeom prst="rect">
            <a:avLst/>
          </a:prstGeom>
          <a:noFill/>
          <a:ln>
            <a:noFill/>
          </a:ln>
        </p:spPr>
      </p:pic>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06" name="Shape 2506"/>
        <p:cNvGrpSpPr/>
        <p:nvPr/>
      </p:nvGrpSpPr>
      <p:grpSpPr>
        <a:xfrm>
          <a:off x="0" y="0"/>
          <a:ext cx="0" cy="0"/>
          <a:chOff x="0" y="0"/>
          <a:chExt cx="0" cy="0"/>
        </a:xfrm>
      </p:grpSpPr>
      <p:sp>
        <p:nvSpPr>
          <p:cNvPr id="2507" name="Google Shape;2507;p113"/>
          <p:cNvSpPr txBox="1"/>
          <p:nvPr>
            <p:ph type="title"/>
          </p:nvPr>
        </p:nvSpPr>
        <p:spPr>
          <a:xfrm>
            <a:off x="519500" y="360708"/>
            <a:ext cx="14201100" cy="954600"/>
          </a:xfrm>
          <a:prstGeom prst="rect">
            <a:avLst/>
          </a:prstGeom>
          <a:noFill/>
          <a:ln>
            <a:noFill/>
          </a:ln>
        </p:spPr>
        <p:txBody>
          <a:bodyPr anchorCtr="0" anchor="t" bIns="152375" lIns="152375" spcFirstLastPara="1" rIns="152375" wrap="square" tIns="152375">
            <a:normAutofit/>
          </a:bodyPr>
          <a:lstStyle/>
          <a:p>
            <a:pPr indent="0" lvl="0" marL="0" rtl="0" algn="l">
              <a:lnSpc>
                <a:spcPct val="100000"/>
              </a:lnSpc>
              <a:spcBef>
                <a:spcPts val="0"/>
              </a:spcBef>
              <a:spcAft>
                <a:spcPts val="0"/>
              </a:spcAft>
              <a:buSzPts val="5200"/>
              <a:buNone/>
            </a:pPr>
            <a:r>
              <a:rPr b="1" lang="en-US"/>
              <a:t>Level 1. Напоминание</a:t>
            </a:r>
            <a:endParaRPr b="1"/>
          </a:p>
        </p:txBody>
      </p:sp>
      <p:graphicFrame>
        <p:nvGraphicFramePr>
          <p:cNvPr id="2508" name="Google Shape;2508;p113"/>
          <p:cNvGraphicFramePr/>
          <p:nvPr/>
        </p:nvGraphicFramePr>
        <p:xfrm>
          <a:off x="1833750" y="2125333"/>
          <a:ext cx="3000000" cy="3000000"/>
        </p:xfrm>
        <a:graphic>
          <a:graphicData uri="http://schemas.openxmlformats.org/drawingml/2006/table">
            <a:tbl>
              <a:tblPr>
                <a:noFill/>
                <a:tableStyleId>{3CD02176-CA78-4C86-A5C5-FBA27189827B}</a:tableStyleId>
              </a:tblPr>
              <a:tblGrid>
                <a:gridCol w="2551175"/>
                <a:gridCol w="2638250"/>
                <a:gridCol w="2700075"/>
                <a:gridCol w="2231750"/>
                <a:gridCol w="2231750"/>
              </a:tblGrid>
              <a:tr h="687375">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Algorithm</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Solved (из 68)</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Avg exp</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Avg time, s</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Avg Len</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r>
              <a:tr h="687375">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A* + sum</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53</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2424.05</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0.159</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b="1" lang="en-US" spc="0" sz="3000" u="none" cap="none" strike="noStrike">
                          <a:solidFill>
                            <a:schemeClr val="dk1"/>
                          </a:solidFill>
                        </a:rPr>
                        <a:t>21.10</a:t>
                      </a:r>
                      <a:endParaRPr b="1"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r>
              <a:tr h="1239800">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WA*(5) + max</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b="1" lang="en-US" spc="0" sz="3000" u="none" cap="none" strike="noStrike">
                          <a:solidFill>
                            <a:schemeClr val="dk1"/>
                          </a:solidFill>
                        </a:rPr>
                        <a:t>56</a:t>
                      </a:r>
                      <a:endParaRPr b="1"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1861.28</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b="1" lang="en-US" spc="0" sz="3000" u="none" cap="none" strike="noStrike">
                          <a:solidFill>
                            <a:schemeClr val="dk1"/>
                          </a:solidFill>
                        </a:rPr>
                        <a:t>0.097</a:t>
                      </a:r>
                      <a:endParaRPr b="1"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22.74</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r>
              <a:tr h="1239800">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A* + nn</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39</a:t>
                      </a:r>
                      <a:endParaRPr b="1"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b="1" lang="en-US" spc="0" sz="3000" u="none" cap="none" strike="noStrike">
                          <a:solidFill>
                            <a:schemeClr val="dk1"/>
                          </a:solidFill>
                        </a:rPr>
                        <a:t>1059.23</a:t>
                      </a:r>
                      <a:endParaRPr b="1"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0.826</a:t>
                      </a:r>
                      <a:endParaRPr b="1"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21.51</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r>
            </a:tbl>
          </a:graphicData>
        </a:graphic>
      </p:graphicFrame>
      <p:sp>
        <p:nvSpPr>
          <p:cNvPr id="2509" name="Google Shape;2509;p113"/>
          <p:cNvSpPr txBox="1"/>
          <p:nvPr>
            <p:ph idx="12" type="sldNum"/>
          </p:nvPr>
        </p:nvSpPr>
        <p:spPr>
          <a:xfrm>
            <a:off x="14120763" y="7772028"/>
            <a:ext cx="914400" cy="656100"/>
          </a:xfrm>
          <a:prstGeom prst="rect">
            <a:avLst/>
          </a:prstGeom>
          <a:noFill/>
          <a:ln>
            <a:noFill/>
          </a:ln>
        </p:spPr>
        <p:txBody>
          <a:bodyPr anchorCtr="0" anchor="ctr" bIns="152375" lIns="152375" spcFirstLastPara="1" rIns="152375" wrap="square" tIns="152375">
            <a:normAutofit/>
          </a:bodyPr>
          <a:lstStyle/>
          <a:p>
            <a:pPr indent="0" lvl="0" marL="0" rtl="0" algn="r">
              <a:lnSpc>
                <a:spcPct val="100000"/>
              </a:lnSpc>
              <a:spcBef>
                <a:spcPts val="0"/>
              </a:spcBef>
              <a:spcAft>
                <a:spcPts val="0"/>
              </a:spcAft>
              <a:buSzPts val="1700"/>
              <a:buNone/>
            </a:pPr>
            <a:fld id="{00000000-1234-1234-1234-123412341234}" type="slidenum">
              <a:rPr lang="en-US"/>
              <a:t>‹#›</a:t>
            </a:fld>
            <a:endParaRPr/>
          </a:p>
        </p:txBody>
      </p: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13" name="Shape 2513"/>
        <p:cNvGrpSpPr/>
        <p:nvPr/>
      </p:nvGrpSpPr>
      <p:grpSpPr>
        <a:xfrm>
          <a:off x="0" y="0"/>
          <a:ext cx="0" cy="0"/>
          <a:chOff x="0" y="0"/>
          <a:chExt cx="0" cy="0"/>
        </a:xfrm>
      </p:grpSpPr>
      <p:sp>
        <p:nvSpPr>
          <p:cNvPr id="2514" name="Google Shape;2514;p114"/>
          <p:cNvSpPr txBox="1"/>
          <p:nvPr>
            <p:ph type="title"/>
          </p:nvPr>
        </p:nvSpPr>
        <p:spPr>
          <a:xfrm>
            <a:off x="519500" y="360708"/>
            <a:ext cx="14201100" cy="954600"/>
          </a:xfrm>
          <a:prstGeom prst="rect">
            <a:avLst/>
          </a:prstGeom>
          <a:noFill/>
          <a:ln>
            <a:noFill/>
          </a:ln>
        </p:spPr>
        <p:txBody>
          <a:bodyPr anchorCtr="0" anchor="t" bIns="152375" lIns="152375" spcFirstLastPara="1" rIns="152375" wrap="square" tIns="152375">
            <a:normAutofit/>
          </a:bodyPr>
          <a:lstStyle/>
          <a:p>
            <a:pPr indent="0" lvl="0" marL="0" rtl="0" algn="l">
              <a:lnSpc>
                <a:spcPct val="100000"/>
              </a:lnSpc>
              <a:spcBef>
                <a:spcPts val="0"/>
              </a:spcBef>
              <a:spcAft>
                <a:spcPts val="0"/>
              </a:spcAft>
              <a:buSzPts val="5200"/>
              <a:buNone/>
            </a:pPr>
            <a:r>
              <a:rPr b="1" lang="en-US"/>
              <a:t>Level 1. new nn</a:t>
            </a:r>
            <a:endParaRPr b="1"/>
          </a:p>
        </p:txBody>
      </p:sp>
      <p:graphicFrame>
        <p:nvGraphicFramePr>
          <p:cNvPr id="2515" name="Google Shape;2515;p114"/>
          <p:cNvGraphicFramePr/>
          <p:nvPr/>
        </p:nvGraphicFramePr>
        <p:xfrm>
          <a:off x="1833750" y="2125333"/>
          <a:ext cx="3000000" cy="3000000"/>
        </p:xfrm>
        <a:graphic>
          <a:graphicData uri="http://schemas.openxmlformats.org/drawingml/2006/table">
            <a:tbl>
              <a:tblPr>
                <a:noFill/>
                <a:tableStyleId>{3CD02176-CA78-4C86-A5C5-FBA27189827B}</a:tableStyleId>
              </a:tblPr>
              <a:tblGrid>
                <a:gridCol w="2551175"/>
                <a:gridCol w="3106575"/>
                <a:gridCol w="2231750"/>
                <a:gridCol w="2231750"/>
                <a:gridCol w="2231750"/>
              </a:tblGrid>
              <a:tr h="687375">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Algorithm</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Solved (из 68)</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Avg exp</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Avg time, s</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Avg Len</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r>
              <a:tr h="687375">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A* + sum</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53</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2433.39</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0.160</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b="1" lang="en-US" spc="0" sz="3000" u="none" cap="none" strike="noStrike">
                          <a:solidFill>
                            <a:schemeClr val="dk1"/>
                          </a:solidFill>
                        </a:rPr>
                        <a:t>20.97</a:t>
                      </a:r>
                      <a:endParaRPr b="1"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r>
              <a:tr h="1239800">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WA*(5) + max</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b="1" lang="en-US" spc="0" sz="3000" u="none" cap="none" strike="noStrike">
                          <a:solidFill>
                            <a:schemeClr val="dk1"/>
                          </a:solidFill>
                        </a:rPr>
                        <a:t>56</a:t>
                      </a:r>
                      <a:endParaRPr b="1"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1595.31</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b="1" lang="en-US" spc="0" sz="3000" u="none" cap="none" strike="noStrike">
                          <a:solidFill>
                            <a:schemeClr val="dk1"/>
                          </a:solidFill>
                        </a:rPr>
                        <a:t>0.080</a:t>
                      </a:r>
                      <a:endParaRPr b="1"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22.13</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r>
              <a:tr h="1239800">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A* + nn</a:t>
                      </a:r>
                      <a:endParaRPr spc="0" sz="3000" u="none" cap="none" strike="noStrike">
                        <a:solidFill>
                          <a:schemeClr val="dk1"/>
                        </a:solidFill>
                      </a:endParaRPr>
                    </a:p>
                    <a:p>
                      <a:pPr indent="0" lvl="0" marL="0" marR="0" rtl="0" algn="l">
                        <a:lnSpc>
                          <a:spcPct val="150000"/>
                        </a:lnSpc>
                        <a:spcBef>
                          <a:spcPts val="0"/>
                        </a:spcBef>
                        <a:spcAft>
                          <a:spcPts val="0"/>
                        </a:spcAft>
                        <a:buClr>
                          <a:srgbClr val="000000"/>
                        </a:buClr>
                        <a:buSzPts val="3000"/>
                        <a:buFont typeface="Arial"/>
                        <a:buNone/>
                      </a:pPr>
                      <a:r>
                        <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39</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1019.63</a:t>
                      </a:r>
                      <a:endParaRPr b="1"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0.762</a:t>
                      </a:r>
                      <a:endParaRPr b="1"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21.39</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r>
              <a:tr h="1239800">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A* + new nn</a:t>
                      </a:r>
                      <a:endParaRPr spc="0" sz="3000" u="none" cap="none" strike="noStrike">
                        <a:solidFill>
                          <a:schemeClr val="dk1"/>
                        </a:solidFill>
                      </a:endParaRPr>
                    </a:p>
                    <a:p>
                      <a:pPr indent="0" lvl="0" marL="0" marR="0" rtl="0" algn="l">
                        <a:lnSpc>
                          <a:spcPct val="150000"/>
                        </a:lnSpc>
                        <a:spcBef>
                          <a:spcPts val="0"/>
                        </a:spcBef>
                        <a:spcAft>
                          <a:spcPts val="0"/>
                        </a:spcAft>
                        <a:buClr>
                          <a:srgbClr val="000000"/>
                        </a:buClr>
                        <a:buSzPts val="3000"/>
                        <a:buFont typeface="Arial"/>
                        <a:buNone/>
                      </a:pPr>
                      <a:r>
                        <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45</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b="1" lang="en-US" spc="0" sz="3000" u="none" cap="none" strike="noStrike">
                          <a:solidFill>
                            <a:schemeClr val="dk1"/>
                          </a:solidFill>
                        </a:rPr>
                        <a:t>675.42</a:t>
                      </a:r>
                      <a:endParaRPr b="1"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0.583</a:t>
                      </a:r>
                      <a:endParaRPr b="1"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c>
                  <a:txBody>
                    <a:bodyPr/>
                    <a:lstStyle/>
                    <a:p>
                      <a:pPr indent="0" lvl="0" marL="0" marR="0" rtl="0" algn="l">
                        <a:lnSpc>
                          <a:spcPct val="150000"/>
                        </a:lnSpc>
                        <a:spcBef>
                          <a:spcPts val="0"/>
                        </a:spcBef>
                        <a:spcAft>
                          <a:spcPts val="0"/>
                        </a:spcAft>
                        <a:buClr>
                          <a:srgbClr val="000000"/>
                        </a:buClr>
                        <a:buSzPts val="3000"/>
                        <a:buFont typeface="Arial"/>
                        <a:buNone/>
                      </a:pPr>
                      <a:r>
                        <a:rPr lang="en-US" spc="0" sz="3000" u="none" cap="none" strike="noStrike">
                          <a:solidFill>
                            <a:schemeClr val="dk1"/>
                          </a:solidFill>
                        </a:rPr>
                        <a:t>21.21</a:t>
                      </a:r>
                      <a:endParaRPr spc="0" sz="3000" u="none" cap="none" strike="noStrike">
                        <a:solidFill>
                          <a:schemeClr val="dk1"/>
                        </a:solidFill>
                      </a:endParaRPr>
                    </a:p>
                  </a:txBody>
                  <a:tcPr marT="63500" marB="63500" marR="63500" marL="63500">
                    <a:lnL cap="flat" cmpd="sng" w="15875">
                      <a:solidFill>
                        <a:srgbClr val="000000"/>
                      </a:solidFill>
                      <a:prstDash val="solid"/>
                      <a:round/>
                      <a:headEnd len="sm" w="sm" type="none"/>
                      <a:tailEnd len="sm" w="sm" type="none"/>
                    </a:lnL>
                    <a:lnR cap="flat" cmpd="sng" w="15875">
                      <a:solidFill>
                        <a:srgbClr val="000000"/>
                      </a:solidFill>
                      <a:prstDash val="solid"/>
                      <a:round/>
                      <a:headEnd len="sm" w="sm" type="none"/>
                      <a:tailEnd len="sm" w="sm" type="none"/>
                    </a:lnR>
                    <a:lnT cap="flat" cmpd="sng" w="15875">
                      <a:solidFill>
                        <a:srgbClr val="000000"/>
                      </a:solidFill>
                      <a:prstDash val="solid"/>
                      <a:round/>
                      <a:headEnd len="sm" w="sm" type="none"/>
                      <a:tailEnd len="sm" w="sm" type="none"/>
                    </a:lnT>
                    <a:lnB cap="flat" cmpd="sng" w="15875">
                      <a:solidFill>
                        <a:srgbClr val="000000"/>
                      </a:solidFill>
                      <a:prstDash val="solid"/>
                      <a:round/>
                      <a:headEnd len="sm" w="sm" type="none"/>
                      <a:tailEnd len="sm" w="sm" type="none"/>
                    </a:lnB>
                  </a:tcPr>
                </a:tc>
              </a:tr>
            </a:tbl>
          </a:graphicData>
        </a:graphic>
      </p:graphicFrame>
      <p:sp>
        <p:nvSpPr>
          <p:cNvPr id="2516" name="Google Shape;2516;p114"/>
          <p:cNvSpPr txBox="1"/>
          <p:nvPr>
            <p:ph idx="12" type="sldNum"/>
          </p:nvPr>
        </p:nvSpPr>
        <p:spPr>
          <a:xfrm>
            <a:off x="14120763" y="7772028"/>
            <a:ext cx="914400" cy="656100"/>
          </a:xfrm>
          <a:prstGeom prst="rect">
            <a:avLst/>
          </a:prstGeom>
          <a:noFill/>
          <a:ln>
            <a:noFill/>
          </a:ln>
        </p:spPr>
        <p:txBody>
          <a:bodyPr anchorCtr="0" anchor="ctr" bIns="152375" lIns="152375" spcFirstLastPara="1" rIns="152375" wrap="square" tIns="152375">
            <a:normAutofit/>
          </a:bodyPr>
          <a:lstStyle/>
          <a:p>
            <a:pPr indent="0" lvl="0" marL="0" rtl="0" algn="r">
              <a:lnSpc>
                <a:spcPct val="100000"/>
              </a:lnSpc>
              <a:spcBef>
                <a:spcPts val="0"/>
              </a:spcBef>
              <a:spcAft>
                <a:spcPts val="0"/>
              </a:spcAft>
              <a:buSzPts val="1700"/>
              <a:buNone/>
            </a:pPr>
            <a:fld id="{00000000-1234-1234-1234-123412341234}" type="slidenum">
              <a:rPr lang="en-US"/>
              <a:t>‹#›</a:t>
            </a:fld>
            <a:endParaRPr/>
          </a:p>
        </p:txBody>
      </p:sp>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20" name="Shape 2520"/>
        <p:cNvGrpSpPr/>
        <p:nvPr/>
      </p:nvGrpSpPr>
      <p:grpSpPr>
        <a:xfrm>
          <a:off x="0" y="0"/>
          <a:ext cx="0" cy="0"/>
          <a:chOff x="0" y="0"/>
          <a:chExt cx="0" cy="0"/>
        </a:xfrm>
      </p:grpSpPr>
      <p:sp>
        <p:nvSpPr>
          <p:cNvPr id="2521" name="Google Shape;2521;p115"/>
          <p:cNvSpPr txBox="1"/>
          <p:nvPr>
            <p:ph type="title"/>
          </p:nvPr>
        </p:nvSpPr>
        <p:spPr>
          <a:xfrm>
            <a:off x="519500" y="360708"/>
            <a:ext cx="14201100" cy="954600"/>
          </a:xfrm>
          <a:prstGeom prst="rect">
            <a:avLst/>
          </a:prstGeom>
          <a:noFill/>
          <a:ln>
            <a:noFill/>
          </a:ln>
        </p:spPr>
        <p:txBody>
          <a:bodyPr anchorCtr="0" anchor="t" bIns="152375" lIns="152375" spcFirstLastPara="1" rIns="152375" wrap="square" tIns="152375">
            <a:normAutofit/>
          </a:bodyPr>
          <a:lstStyle/>
          <a:p>
            <a:pPr indent="0" lvl="0" marL="0" rtl="0" algn="l">
              <a:lnSpc>
                <a:spcPct val="100000"/>
              </a:lnSpc>
              <a:spcBef>
                <a:spcPts val="0"/>
              </a:spcBef>
              <a:spcAft>
                <a:spcPts val="0"/>
              </a:spcAft>
              <a:buSzPts val="5200"/>
              <a:buNone/>
            </a:pPr>
            <a:r>
              <a:rPr b="1" lang="en-US"/>
              <a:t>Qnn</a:t>
            </a:r>
            <a:endParaRPr b="1"/>
          </a:p>
        </p:txBody>
      </p:sp>
      <p:pic>
        <p:nvPicPr>
          <p:cNvPr id="2522" name="Google Shape;2522;p115" title="Диаграмма без названия.drawio-20.png"/>
          <p:cNvPicPr preferRelativeResize="0"/>
          <p:nvPr/>
        </p:nvPicPr>
        <p:blipFill rotWithShape="1">
          <a:blip r:embed="rId4">
            <a:alphaModFix/>
          </a:blip>
          <a:srcRect b="0" l="0" r="0" t="0"/>
          <a:stretch/>
        </p:blipFill>
        <p:spPr>
          <a:xfrm>
            <a:off x="2286707" y="1315208"/>
            <a:ext cx="10875331" cy="6749290"/>
          </a:xfrm>
          <a:prstGeom prst="rect">
            <a:avLst/>
          </a:prstGeom>
          <a:noFill/>
          <a:ln>
            <a:noFill/>
          </a:ln>
        </p:spPr>
      </p:pic>
      <p:sp>
        <p:nvSpPr>
          <p:cNvPr id="2523" name="Google Shape;2523;p115"/>
          <p:cNvSpPr txBox="1"/>
          <p:nvPr>
            <p:ph idx="12" type="sldNum"/>
          </p:nvPr>
        </p:nvSpPr>
        <p:spPr>
          <a:xfrm>
            <a:off x="14120763" y="7772028"/>
            <a:ext cx="914400" cy="656100"/>
          </a:xfrm>
          <a:prstGeom prst="rect">
            <a:avLst/>
          </a:prstGeom>
          <a:noFill/>
          <a:ln>
            <a:noFill/>
          </a:ln>
        </p:spPr>
        <p:txBody>
          <a:bodyPr anchorCtr="0" anchor="ctr" bIns="152375" lIns="152375" spcFirstLastPara="1" rIns="152375" wrap="square" tIns="152375">
            <a:normAutofit/>
          </a:bodyPr>
          <a:lstStyle/>
          <a:p>
            <a:pPr indent="0" lvl="0" marL="0" rtl="0" algn="r">
              <a:lnSpc>
                <a:spcPct val="100000"/>
              </a:lnSpc>
              <a:spcBef>
                <a:spcPts val="0"/>
              </a:spcBef>
              <a:spcAft>
                <a:spcPts val="0"/>
              </a:spcAft>
              <a:buSzPts val="1700"/>
              <a:buNone/>
            </a:pPr>
            <a:fld id="{00000000-1234-1234-1234-123412341234}" type="slidenum">
              <a:rPr lang="en-US"/>
              <a:t>‹#›</a:t>
            </a:fld>
            <a:endParaRPr/>
          </a:p>
        </p:txBody>
      </p:sp>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27" name="Shape 2527"/>
        <p:cNvGrpSpPr/>
        <p:nvPr/>
      </p:nvGrpSpPr>
      <p:grpSpPr>
        <a:xfrm>
          <a:off x="0" y="0"/>
          <a:ext cx="0" cy="0"/>
          <a:chOff x="0" y="0"/>
          <a:chExt cx="0" cy="0"/>
        </a:xfrm>
      </p:grpSpPr>
      <p:sp>
        <p:nvSpPr>
          <p:cNvPr id="2528" name="Google Shape;2528;p116"/>
          <p:cNvSpPr txBox="1"/>
          <p:nvPr>
            <p:ph type="title"/>
          </p:nvPr>
        </p:nvSpPr>
        <p:spPr>
          <a:xfrm>
            <a:off x="519500" y="360708"/>
            <a:ext cx="14201100" cy="954600"/>
          </a:xfrm>
          <a:prstGeom prst="rect">
            <a:avLst/>
          </a:prstGeom>
          <a:noFill/>
          <a:ln>
            <a:noFill/>
          </a:ln>
        </p:spPr>
        <p:txBody>
          <a:bodyPr anchorCtr="0" anchor="t" bIns="152375" lIns="152375" spcFirstLastPara="1" rIns="152375" wrap="square" tIns="152375">
            <a:normAutofit/>
          </a:bodyPr>
          <a:lstStyle/>
          <a:p>
            <a:pPr indent="0" lvl="0" marL="0" rtl="0" algn="l">
              <a:lnSpc>
                <a:spcPct val="100000"/>
              </a:lnSpc>
              <a:spcBef>
                <a:spcPts val="0"/>
              </a:spcBef>
              <a:spcAft>
                <a:spcPts val="0"/>
              </a:spcAft>
              <a:buSzPts val="5200"/>
              <a:buNone/>
            </a:pPr>
            <a:r>
              <a:rPr b="1" lang="en-US"/>
              <a:t>Qnn: manhattan exploration</a:t>
            </a:r>
            <a:endParaRPr b="1"/>
          </a:p>
        </p:txBody>
      </p:sp>
      <p:pic>
        <p:nvPicPr>
          <p:cNvPr id="2529" name="Google Shape;2529;p116" title="Диаграмма без названия.drawio-21.png"/>
          <p:cNvPicPr preferRelativeResize="0"/>
          <p:nvPr/>
        </p:nvPicPr>
        <p:blipFill rotWithShape="1">
          <a:blip r:embed="rId4">
            <a:alphaModFix/>
          </a:blip>
          <a:srcRect b="0" l="0" r="0" t="0"/>
          <a:stretch/>
        </p:blipFill>
        <p:spPr>
          <a:xfrm>
            <a:off x="2286707" y="1315208"/>
            <a:ext cx="10875331" cy="6749290"/>
          </a:xfrm>
          <a:prstGeom prst="rect">
            <a:avLst/>
          </a:prstGeom>
          <a:noFill/>
          <a:ln>
            <a:noFill/>
          </a:ln>
        </p:spPr>
      </p:pic>
      <p:sp>
        <p:nvSpPr>
          <p:cNvPr id="2530" name="Google Shape;2530;p116"/>
          <p:cNvSpPr txBox="1"/>
          <p:nvPr>
            <p:ph idx="12" type="sldNum"/>
          </p:nvPr>
        </p:nvSpPr>
        <p:spPr>
          <a:xfrm>
            <a:off x="14120763" y="7772028"/>
            <a:ext cx="914400" cy="656100"/>
          </a:xfrm>
          <a:prstGeom prst="rect">
            <a:avLst/>
          </a:prstGeom>
          <a:noFill/>
          <a:ln>
            <a:noFill/>
          </a:ln>
        </p:spPr>
        <p:txBody>
          <a:bodyPr anchorCtr="0" anchor="ctr" bIns="152375" lIns="152375" spcFirstLastPara="1" rIns="152375" wrap="square" tIns="152375">
            <a:normAutofit/>
          </a:bodyPr>
          <a:lstStyle/>
          <a:p>
            <a:pPr indent="0" lvl="0" marL="0" rtl="0" algn="r">
              <a:lnSpc>
                <a:spcPct val="100000"/>
              </a:lnSpc>
              <a:spcBef>
                <a:spcPts val="0"/>
              </a:spcBef>
              <a:spcAft>
                <a:spcPts val="0"/>
              </a:spcAft>
              <a:buSzPts val="1700"/>
              <a:buNone/>
            </a:pPr>
            <a:fld id="{00000000-1234-1234-1234-123412341234}" type="slidenum">
              <a:rPr lang="en-US"/>
              <a:t>‹#›</a:t>
            </a:fld>
            <a:endParaRPr/>
          </a:p>
        </p:txBody>
      </p:sp>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34" name="Shape 2534"/>
        <p:cNvGrpSpPr/>
        <p:nvPr/>
      </p:nvGrpSpPr>
      <p:grpSpPr>
        <a:xfrm>
          <a:off x="0" y="0"/>
          <a:ext cx="0" cy="0"/>
          <a:chOff x="0" y="0"/>
          <a:chExt cx="0" cy="0"/>
        </a:xfrm>
      </p:grpSpPr>
      <p:sp>
        <p:nvSpPr>
          <p:cNvPr id="2535" name="Google Shape;2535;p117"/>
          <p:cNvSpPr txBox="1"/>
          <p:nvPr>
            <p:ph type="title"/>
          </p:nvPr>
        </p:nvSpPr>
        <p:spPr>
          <a:xfrm>
            <a:off x="519500" y="360708"/>
            <a:ext cx="14201100" cy="954600"/>
          </a:xfrm>
          <a:prstGeom prst="rect">
            <a:avLst/>
          </a:prstGeom>
          <a:noFill/>
          <a:ln>
            <a:noFill/>
          </a:ln>
        </p:spPr>
        <p:txBody>
          <a:bodyPr anchorCtr="0" anchor="t" bIns="152375" lIns="152375" spcFirstLastPara="1" rIns="152375" wrap="square" tIns="152375">
            <a:normAutofit/>
          </a:bodyPr>
          <a:lstStyle/>
          <a:p>
            <a:pPr indent="0" lvl="0" marL="0" rtl="0" algn="l">
              <a:lnSpc>
                <a:spcPct val="100000"/>
              </a:lnSpc>
              <a:spcBef>
                <a:spcPts val="0"/>
              </a:spcBef>
              <a:spcAft>
                <a:spcPts val="0"/>
              </a:spcAft>
              <a:buSzPts val="5200"/>
              <a:buNone/>
            </a:pPr>
            <a:r>
              <a:rPr b="1" lang="en-US"/>
              <a:t>Qnn: manhattan exploration</a:t>
            </a:r>
            <a:endParaRPr b="1"/>
          </a:p>
        </p:txBody>
      </p:sp>
      <p:pic>
        <p:nvPicPr>
          <p:cNvPr id="2536" name="Google Shape;2536;p117" title="Диаграмма без названия.drawio-22.png"/>
          <p:cNvPicPr preferRelativeResize="0"/>
          <p:nvPr/>
        </p:nvPicPr>
        <p:blipFill rotWithShape="1">
          <a:blip r:embed="rId4">
            <a:alphaModFix/>
          </a:blip>
          <a:srcRect b="0" l="0" r="0" t="0"/>
          <a:stretch/>
        </p:blipFill>
        <p:spPr>
          <a:xfrm>
            <a:off x="2286707" y="1315208"/>
            <a:ext cx="10875331" cy="6749290"/>
          </a:xfrm>
          <a:prstGeom prst="rect">
            <a:avLst/>
          </a:prstGeom>
          <a:noFill/>
          <a:ln>
            <a:noFill/>
          </a:ln>
        </p:spPr>
      </p:pic>
      <p:sp>
        <p:nvSpPr>
          <p:cNvPr id="2537" name="Google Shape;2537;p117"/>
          <p:cNvSpPr txBox="1"/>
          <p:nvPr>
            <p:ph idx="12" type="sldNum"/>
          </p:nvPr>
        </p:nvSpPr>
        <p:spPr>
          <a:xfrm>
            <a:off x="14120763" y="7772028"/>
            <a:ext cx="914400" cy="656100"/>
          </a:xfrm>
          <a:prstGeom prst="rect">
            <a:avLst/>
          </a:prstGeom>
          <a:noFill/>
          <a:ln>
            <a:noFill/>
          </a:ln>
        </p:spPr>
        <p:txBody>
          <a:bodyPr anchorCtr="0" anchor="ctr" bIns="152375" lIns="152375" spcFirstLastPara="1" rIns="152375" wrap="square" tIns="152375">
            <a:normAutofit/>
          </a:bodyPr>
          <a:lstStyle/>
          <a:p>
            <a:pPr indent="0" lvl="0" marL="0" rtl="0" algn="r">
              <a:lnSpc>
                <a:spcPct val="100000"/>
              </a:lnSpc>
              <a:spcBef>
                <a:spcPts val="0"/>
              </a:spcBef>
              <a:spcAft>
                <a:spcPts val="0"/>
              </a:spcAft>
              <a:buSzPts val="1700"/>
              <a:buNone/>
            </a:pPr>
            <a:fld id="{00000000-1234-1234-1234-123412341234}" type="slidenum">
              <a:rPr lang="en-US"/>
              <a:t>‹#›</a:t>
            </a:fld>
            <a:endParaRPr/>
          </a:p>
        </p:txBody>
      </p:sp>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41" name="Shape 2541"/>
        <p:cNvGrpSpPr/>
        <p:nvPr/>
      </p:nvGrpSpPr>
      <p:grpSpPr>
        <a:xfrm>
          <a:off x="0" y="0"/>
          <a:ext cx="0" cy="0"/>
          <a:chOff x="0" y="0"/>
          <a:chExt cx="0" cy="0"/>
        </a:xfrm>
      </p:grpSpPr>
      <p:sp>
        <p:nvSpPr>
          <p:cNvPr id="2542" name="Google Shape;2542;p118"/>
          <p:cNvSpPr txBox="1"/>
          <p:nvPr>
            <p:ph type="title"/>
          </p:nvPr>
        </p:nvSpPr>
        <p:spPr>
          <a:xfrm>
            <a:off x="519500" y="360708"/>
            <a:ext cx="14201100" cy="954600"/>
          </a:xfrm>
          <a:prstGeom prst="rect">
            <a:avLst/>
          </a:prstGeom>
          <a:noFill/>
          <a:ln>
            <a:noFill/>
          </a:ln>
        </p:spPr>
        <p:txBody>
          <a:bodyPr anchorCtr="0" anchor="t" bIns="152375" lIns="152375" spcFirstLastPara="1" rIns="152375" wrap="square" tIns="152375">
            <a:normAutofit/>
          </a:bodyPr>
          <a:lstStyle/>
          <a:p>
            <a:pPr indent="0" lvl="0" marL="0" rtl="0" algn="l">
              <a:lnSpc>
                <a:spcPct val="100000"/>
              </a:lnSpc>
              <a:spcBef>
                <a:spcPts val="0"/>
              </a:spcBef>
              <a:spcAft>
                <a:spcPts val="0"/>
              </a:spcAft>
              <a:buSzPts val="5200"/>
              <a:buNone/>
            </a:pPr>
            <a:r>
              <a:rPr b="1" lang="en-US"/>
              <a:t>Qnn: manhattan exploration</a:t>
            </a:r>
            <a:endParaRPr b="1"/>
          </a:p>
        </p:txBody>
      </p:sp>
      <p:pic>
        <p:nvPicPr>
          <p:cNvPr id="2543" name="Google Shape;2543;p118" title="Диаграмма без названия.drawio-23.png"/>
          <p:cNvPicPr preferRelativeResize="0"/>
          <p:nvPr/>
        </p:nvPicPr>
        <p:blipFill rotWithShape="1">
          <a:blip r:embed="rId4">
            <a:alphaModFix/>
          </a:blip>
          <a:srcRect b="0" l="0" r="0" t="0"/>
          <a:stretch/>
        </p:blipFill>
        <p:spPr>
          <a:xfrm>
            <a:off x="2286707" y="1315208"/>
            <a:ext cx="10875331" cy="6749290"/>
          </a:xfrm>
          <a:prstGeom prst="rect">
            <a:avLst/>
          </a:prstGeom>
          <a:noFill/>
          <a:ln>
            <a:noFill/>
          </a:ln>
        </p:spPr>
      </p:pic>
      <p:sp>
        <p:nvSpPr>
          <p:cNvPr id="2544" name="Google Shape;2544;p118"/>
          <p:cNvSpPr txBox="1"/>
          <p:nvPr>
            <p:ph idx="12" type="sldNum"/>
          </p:nvPr>
        </p:nvSpPr>
        <p:spPr>
          <a:xfrm>
            <a:off x="14120763" y="7772028"/>
            <a:ext cx="914400" cy="656100"/>
          </a:xfrm>
          <a:prstGeom prst="rect">
            <a:avLst/>
          </a:prstGeom>
          <a:noFill/>
          <a:ln>
            <a:noFill/>
          </a:ln>
        </p:spPr>
        <p:txBody>
          <a:bodyPr anchorCtr="0" anchor="ctr" bIns="152375" lIns="152375" spcFirstLastPara="1" rIns="152375" wrap="square" tIns="152375">
            <a:normAutofit/>
          </a:bodyPr>
          <a:lstStyle/>
          <a:p>
            <a:pPr indent="0" lvl="0" marL="0" rtl="0" algn="r">
              <a:lnSpc>
                <a:spcPct val="100000"/>
              </a:lnSpc>
              <a:spcBef>
                <a:spcPts val="0"/>
              </a:spcBef>
              <a:spcAft>
                <a:spcPts val="0"/>
              </a:spcAft>
              <a:buSzPts val="1700"/>
              <a:buNone/>
            </a:pPr>
            <a:fld id="{00000000-1234-1234-1234-123412341234}" type="slidenum">
              <a:rPr lang="en-US"/>
              <a:t>‹#›</a:t>
            </a:fld>
            <a:endParaRPr/>
          </a:p>
        </p:txBody>
      </p:sp>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48" name="Shape 2548"/>
        <p:cNvGrpSpPr/>
        <p:nvPr/>
      </p:nvGrpSpPr>
      <p:grpSpPr>
        <a:xfrm>
          <a:off x="0" y="0"/>
          <a:ext cx="0" cy="0"/>
          <a:chOff x="0" y="0"/>
          <a:chExt cx="0" cy="0"/>
        </a:xfrm>
      </p:grpSpPr>
      <p:sp>
        <p:nvSpPr>
          <p:cNvPr id="2549" name="Google Shape;2549;p119"/>
          <p:cNvSpPr txBox="1"/>
          <p:nvPr>
            <p:ph type="title"/>
          </p:nvPr>
        </p:nvSpPr>
        <p:spPr>
          <a:xfrm>
            <a:off x="519500" y="360708"/>
            <a:ext cx="14201100" cy="954600"/>
          </a:xfrm>
          <a:prstGeom prst="rect">
            <a:avLst/>
          </a:prstGeom>
          <a:noFill/>
          <a:ln>
            <a:noFill/>
          </a:ln>
        </p:spPr>
        <p:txBody>
          <a:bodyPr anchorCtr="0" anchor="t" bIns="152375" lIns="152375" spcFirstLastPara="1" rIns="152375" wrap="square" tIns="152375">
            <a:normAutofit/>
          </a:bodyPr>
          <a:lstStyle/>
          <a:p>
            <a:pPr indent="0" lvl="0" marL="0" rtl="0" algn="l">
              <a:lnSpc>
                <a:spcPct val="100000"/>
              </a:lnSpc>
              <a:spcBef>
                <a:spcPts val="0"/>
              </a:spcBef>
              <a:spcAft>
                <a:spcPts val="0"/>
              </a:spcAft>
              <a:buSzPts val="5200"/>
              <a:buNone/>
            </a:pPr>
            <a:r>
              <a:rPr b="1" lang="en-US"/>
              <a:t>Qnn: manhattan exploration</a:t>
            </a:r>
            <a:endParaRPr b="1"/>
          </a:p>
        </p:txBody>
      </p:sp>
      <p:pic>
        <p:nvPicPr>
          <p:cNvPr id="2550" name="Google Shape;2550;p119" title="Диаграмма без названия.drawio-24.png"/>
          <p:cNvPicPr preferRelativeResize="0"/>
          <p:nvPr/>
        </p:nvPicPr>
        <p:blipFill rotWithShape="1">
          <a:blip r:embed="rId4">
            <a:alphaModFix/>
          </a:blip>
          <a:srcRect b="0" l="0" r="0" t="0"/>
          <a:stretch/>
        </p:blipFill>
        <p:spPr>
          <a:xfrm>
            <a:off x="2286707" y="1315208"/>
            <a:ext cx="10875331" cy="6749290"/>
          </a:xfrm>
          <a:prstGeom prst="rect">
            <a:avLst/>
          </a:prstGeom>
          <a:noFill/>
          <a:ln>
            <a:noFill/>
          </a:ln>
        </p:spPr>
      </p:pic>
      <p:sp>
        <p:nvSpPr>
          <p:cNvPr id="2551" name="Google Shape;2551;p119"/>
          <p:cNvSpPr txBox="1"/>
          <p:nvPr>
            <p:ph idx="12" type="sldNum"/>
          </p:nvPr>
        </p:nvSpPr>
        <p:spPr>
          <a:xfrm>
            <a:off x="14120763" y="7772028"/>
            <a:ext cx="914400" cy="656100"/>
          </a:xfrm>
          <a:prstGeom prst="rect">
            <a:avLst/>
          </a:prstGeom>
          <a:noFill/>
          <a:ln>
            <a:noFill/>
          </a:ln>
        </p:spPr>
        <p:txBody>
          <a:bodyPr anchorCtr="0" anchor="ctr" bIns="152375" lIns="152375" spcFirstLastPara="1" rIns="152375" wrap="square" tIns="152375">
            <a:normAutofit/>
          </a:bodyPr>
          <a:lstStyle/>
          <a:p>
            <a:pPr indent="0" lvl="0" marL="0" rtl="0" algn="r">
              <a:lnSpc>
                <a:spcPct val="100000"/>
              </a:lnSpc>
              <a:spcBef>
                <a:spcPts val="0"/>
              </a:spcBef>
              <a:spcAft>
                <a:spcPts val="0"/>
              </a:spcAft>
              <a:buSzPts val="1700"/>
              <a:buNone/>
            </a:pPr>
            <a:fld id="{00000000-1234-1234-1234-123412341234}" type="slidenum">
              <a:rPr lang="en-US"/>
              <a:t>‹#›</a:t>
            </a:fld>
            <a:endParaRPr/>
          </a:p>
        </p:txBody>
      </p:sp>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55" name="Shape 2555"/>
        <p:cNvGrpSpPr/>
        <p:nvPr/>
      </p:nvGrpSpPr>
      <p:grpSpPr>
        <a:xfrm>
          <a:off x="0" y="0"/>
          <a:ext cx="0" cy="0"/>
          <a:chOff x="0" y="0"/>
          <a:chExt cx="0" cy="0"/>
        </a:xfrm>
      </p:grpSpPr>
      <p:sp>
        <p:nvSpPr>
          <p:cNvPr id="2556" name="Google Shape;2556;p120"/>
          <p:cNvSpPr txBox="1"/>
          <p:nvPr>
            <p:ph type="title"/>
          </p:nvPr>
        </p:nvSpPr>
        <p:spPr>
          <a:xfrm>
            <a:off x="519500" y="360708"/>
            <a:ext cx="14201100" cy="954600"/>
          </a:xfrm>
          <a:prstGeom prst="rect">
            <a:avLst/>
          </a:prstGeom>
          <a:noFill/>
          <a:ln>
            <a:noFill/>
          </a:ln>
        </p:spPr>
        <p:txBody>
          <a:bodyPr anchorCtr="0" anchor="t" bIns="152375" lIns="152375" spcFirstLastPara="1" rIns="152375" wrap="square" tIns="152375">
            <a:normAutofit/>
          </a:bodyPr>
          <a:lstStyle/>
          <a:p>
            <a:pPr indent="0" lvl="0" marL="0" rtl="0" algn="l">
              <a:lnSpc>
                <a:spcPct val="100000"/>
              </a:lnSpc>
              <a:spcBef>
                <a:spcPts val="0"/>
              </a:spcBef>
              <a:spcAft>
                <a:spcPts val="0"/>
              </a:spcAft>
              <a:buSzPts val="5200"/>
              <a:buNone/>
            </a:pPr>
            <a:r>
              <a:rPr b="1" lang="en-US"/>
              <a:t>Qnn: manhattan exploration</a:t>
            </a:r>
            <a:endParaRPr b="1"/>
          </a:p>
        </p:txBody>
      </p:sp>
      <p:pic>
        <p:nvPicPr>
          <p:cNvPr id="2557" name="Google Shape;2557;p120" title="Диаграмма без названия.drawio-25.png"/>
          <p:cNvPicPr preferRelativeResize="0"/>
          <p:nvPr/>
        </p:nvPicPr>
        <p:blipFill rotWithShape="1">
          <a:blip r:embed="rId4">
            <a:alphaModFix/>
          </a:blip>
          <a:srcRect b="0" l="0" r="0" t="0"/>
          <a:stretch/>
        </p:blipFill>
        <p:spPr>
          <a:xfrm>
            <a:off x="2286707" y="1315208"/>
            <a:ext cx="10875331" cy="6749290"/>
          </a:xfrm>
          <a:prstGeom prst="rect">
            <a:avLst/>
          </a:prstGeom>
          <a:noFill/>
          <a:ln>
            <a:noFill/>
          </a:ln>
        </p:spPr>
      </p:pic>
      <p:sp>
        <p:nvSpPr>
          <p:cNvPr id="2558" name="Google Shape;2558;p120"/>
          <p:cNvSpPr txBox="1"/>
          <p:nvPr>
            <p:ph idx="12" type="sldNum"/>
          </p:nvPr>
        </p:nvSpPr>
        <p:spPr>
          <a:xfrm>
            <a:off x="14120763" y="7772028"/>
            <a:ext cx="914400" cy="656100"/>
          </a:xfrm>
          <a:prstGeom prst="rect">
            <a:avLst/>
          </a:prstGeom>
          <a:noFill/>
          <a:ln>
            <a:noFill/>
          </a:ln>
        </p:spPr>
        <p:txBody>
          <a:bodyPr anchorCtr="0" anchor="ctr" bIns="152375" lIns="152375" spcFirstLastPara="1" rIns="152375" wrap="square" tIns="152375">
            <a:normAutofit/>
          </a:bodyPr>
          <a:lstStyle/>
          <a:p>
            <a:pPr indent="0" lvl="0" marL="0" rtl="0" algn="r">
              <a:lnSpc>
                <a:spcPct val="100000"/>
              </a:lnSpc>
              <a:spcBef>
                <a:spcPts val="0"/>
              </a:spcBef>
              <a:spcAft>
                <a:spcPts val="0"/>
              </a:spcAft>
              <a:buSzPts val="1700"/>
              <a:buNone/>
            </a:pPr>
            <a:fld id="{00000000-1234-1234-1234-123412341234}" type="slidenum">
              <a:rPr lang="en-US"/>
              <a:t>‹#›</a:t>
            </a:fld>
            <a:endParaRPr/>
          </a:p>
        </p:txBody>
      </p:sp>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62" name="Shape 2562"/>
        <p:cNvGrpSpPr/>
        <p:nvPr/>
      </p:nvGrpSpPr>
      <p:grpSpPr>
        <a:xfrm>
          <a:off x="0" y="0"/>
          <a:ext cx="0" cy="0"/>
          <a:chOff x="0" y="0"/>
          <a:chExt cx="0" cy="0"/>
        </a:xfrm>
      </p:grpSpPr>
      <p:sp>
        <p:nvSpPr>
          <p:cNvPr id="2563" name="Google Shape;2563;p121"/>
          <p:cNvSpPr txBox="1"/>
          <p:nvPr>
            <p:ph type="title"/>
          </p:nvPr>
        </p:nvSpPr>
        <p:spPr>
          <a:xfrm>
            <a:off x="519500" y="360708"/>
            <a:ext cx="14201100" cy="954600"/>
          </a:xfrm>
          <a:prstGeom prst="rect">
            <a:avLst/>
          </a:prstGeom>
          <a:noFill/>
          <a:ln>
            <a:noFill/>
          </a:ln>
        </p:spPr>
        <p:txBody>
          <a:bodyPr anchorCtr="0" anchor="t" bIns="152375" lIns="152375" spcFirstLastPara="1" rIns="152375" wrap="square" tIns="152375">
            <a:normAutofit/>
          </a:bodyPr>
          <a:lstStyle/>
          <a:p>
            <a:pPr indent="0" lvl="0" marL="0" rtl="0" algn="l">
              <a:lnSpc>
                <a:spcPct val="100000"/>
              </a:lnSpc>
              <a:spcBef>
                <a:spcPts val="0"/>
              </a:spcBef>
              <a:spcAft>
                <a:spcPts val="0"/>
              </a:spcAft>
              <a:buSzPts val="5200"/>
              <a:buNone/>
            </a:pPr>
            <a:r>
              <a:rPr b="1" lang="en-US"/>
              <a:t>Qnn: manhattan exploration</a:t>
            </a:r>
            <a:endParaRPr b="1"/>
          </a:p>
        </p:txBody>
      </p:sp>
      <p:pic>
        <p:nvPicPr>
          <p:cNvPr id="2564" name="Google Shape;2564;p121" title="Диаграмма без названия.drawio-26.png"/>
          <p:cNvPicPr preferRelativeResize="0"/>
          <p:nvPr/>
        </p:nvPicPr>
        <p:blipFill rotWithShape="1">
          <a:blip r:embed="rId4">
            <a:alphaModFix/>
          </a:blip>
          <a:srcRect b="0" l="0" r="0" t="0"/>
          <a:stretch/>
        </p:blipFill>
        <p:spPr>
          <a:xfrm>
            <a:off x="2286707" y="1315208"/>
            <a:ext cx="10875331" cy="6749290"/>
          </a:xfrm>
          <a:prstGeom prst="rect">
            <a:avLst/>
          </a:prstGeom>
          <a:noFill/>
          <a:ln>
            <a:noFill/>
          </a:ln>
        </p:spPr>
      </p:pic>
      <p:sp>
        <p:nvSpPr>
          <p:cNvPr id="2565" name="Google Shape;2565;p121"/>
          <p:cNvSpPr txBox="1"/>
          <p:nvPr>
            <p:ph idx="12" type="sldNum"/>
          </p:nvPr>
        </p:nvSpPr>
        <p:spPr>
          <a:xfrm>
            <a:off x="14120763" y="7772028"/>
            <a:ext cx="914400" cy="656100"/>
          </a:xfrm>
          <a:prstGeom prst="rect">
            <a:avLst/>
          </a:prstGeom>
          <a:noFill/>
          <a:ln>
            <a:noFill/>
          </a:ln>
        </p:spPr>
        <p:txBody>
          <a:bodyPr anchorCtr="0" anchor="ctr" bIns="152375" lIns="152375" spcFirstLastPara="1" rIns="152375" wrap="square" tIns="152375">
            <a:normAutofit/>
          </a:bodyPr>
          <a:lstStyle/>
          <a:p>
            <a:pPr indent="0" lvl="0" marL="0" rtl="0" algn="r">
              <a:lnSpc>
                <a:spcPct val="100000"/>
              </a:lnSpc>
              <a:spcBef>
                <a:spcPts val="0"/>
              </a:spcBef>
              <a:spcAft>
                <a:spcPts val="0"/>
              </a:spcAft>
              <a:buSzPts val="1700"/>
              <a:buNone/>
            </a:pPr>
            <a:fld id="{00000000-1234-1234-1234-123412341234}" type="slidenum">
              <a:rPr lang="en-US"/>
              <a:t>‹#›</a:t>
            </a:fld>
            <a:endParaRPr/>
          </a:p>
        </p:txBody>
      </p:sp>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69" name="Shape 2569"/>
        <p:cNvGrpSpPr/>
        <p:nvPr/>
      </p:nvGrpSpPr>
      <p:grpSpPr>
        <a:xfrm>
          <a:off x="0" y="0"/>
          <a:ext cx="0" cy="0"/>
          <a:chOff x="0" y="0"/>
          <a:chExt cx="0" cy="0"/>
        </a:xfrm>
      </p:grpSpPr>
      <p:sp>
        <p:nvSpPr>
          <p:cNvPr id="2570" name="Google Shape;2570;p122"/>
          <p:cNvSpPr txBox="1"/>
          <p:nvPr>
            <p:ph type="title"/>
          </p:nvPr>
        </p:nvSpPr>
        <p:spPr>
          <a:xfrm>
            <a:off x="519500" y="360708"/>
            <a:ext cx="14201100" cy="954600"/>
          </a:xfrm>
          <a:prstGeom prst="rect">
            <a:avLst/>
          </a:prstGeom>
          <a:noFill/>
          <a:ln>
            <a:noFill/>
          </a:ln>
        </p:spPr>
        <p:txBody>
          <a:bodyPr anchorCtr="0" anchor="t" bIns="152375" lIns="152375" spcFirstLastPara="1" rIns="152375" wrap="square" tIns="152375">
            <a:normAutofit/>
          </a:bodyPr>
          <a:lstStyle/>
          <a:p>
            <a:pPr indent="0" lvl="0" marL="0" rtl="0" algn="l">
              <a:lnSpc>
                <a:spcPct val="100000"/>
              </a:lnSpc>
              <a:spcBef>
                <a:spcPts val="0"/>
              </a:spcBef>
              <a:spcAft>
                <a:spcPts val="0"/>
              </a:spcAft>
              <a:buSzPts val="5200"/>
              <a:buNone/>
            </a:pPr>
            <a:r>
              <a:rPr b="1" lang="en-US"/>
              <a:t>Qnn: manhattan exploration</a:t>
            </a:r>
            <a:endParaRPr b="1"/>
          </a:p>
        </p:txBody>
      </p:sp>
      <p:pic>
        <p:nvPicPr>
          <p:cNvPr id="2571" name="Google Shape;2571;p122" title="Диаграмма без названия.drawio-27.png"/>
          <p:cNvPicPr preferRelativeResize="0"/>
          <p:nvPr/>
        </p:nvPicPr>
        <p:blipFill rotWithShape="1">
          <a:blip r:embed="rId4">
            <a:alphaModFix/>
          </a:blip>
          <a:srcRect b="0" l="0" r="0" t="0"/>
          <a:stretch/>
        </p:blipFill>
        <p:spPr>
          <a:xfrm>
            <a:off x="2286707" y="1315208"/>
            <a:ext cx="10875331" cy="6749290"/>
          </a:xfrm>
          <a:prstGeom prst="rect">
            <a:avLst/>
          </a:prstGeom>
          <a:noFill/>
          <a:ln>
            <a:noFill/>
          </a:ln>
        </p:spPr>
      </p:pic>
      <p:sp>
        <p:nvSpPr>
          <p:cNvPr id="2572" name="Google Shape;2572;p122"/>
          <p:cNvSpPr txBox="1"/>
          <p:nvPr>
            <p:ph idx="12" type="sldNum"/>
          </p:nvPr>
        </p:nvSpPr>
        <p:spPr>
          <a:xfrm>
            <a:off x="14120763" y="7772028"/>
            <a:ext cx="914400" cy="656100"/>
          </a:xfrm>
          <a:prstGeom prst="rect">
            <a:avLst/>
          </a:prstGeom>
          <a:noFill/>
          <a:ln>
            <a:noFill/>
          </a:ln>
        </p:spPr>
        <p:txBody>
          <a:bodyPr anchorCtr="0" anchor="ctr" bIns="152375" lIns="152375" spcFirstLastPara="1" rIns="152375" wrap="square" tIns="152375">
            <a:normAutofit/>
          </a:bodyPr>
          <a:lstStyle/>
          <a:p>
            <a:pPr indent="0" lvl="0" marL="0" rtl="0" algn="r">
              <a:lnSpc>
                <a:spcPct val="100000"/>
              </a:lnSpc>
              <a:spcBef>
                <a:spcPts val="0"/>
              </a:spcBef>
              <a:spcAft>
                <a:spcPts val="0"/>
              </a:spcAft>
              <a:buSzPts val="1700"/>
              <a:buNone/>
            </a:pPr>
            <a:fld id="{00000000-1234-1234-1234-123412341234}" type="slidenum">
              <a:rPr lang="en-US"/>
              <a:t>‹#›</a:t>
            </a:fld>
            <a:endParaRPr/>
          </a:p>
        </p:txBody>
      </p:sp>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76" name="Shape 2576"/>
        <p:cNvGrpSpPr/>
        <p:nvPr/>
      </p:nvGrpSpPr>
      <p:grpSpPr>
        <a:xfrm>
          <a:off x="0" y="0"/>
          <a:ext cx="0" cy="0"/>
          <a:chOff x="0" y="0"/>
          <a:chExt cx="0" cy="0"/>
        </a:xfrm>
      </p:grpSpPr>
      <p:sp>
        <p:nvSpPr>
          <p:cNvPr id="2577" name="Google Shape;2577;p123"/>
          <p:cNvSpPr txBox="1"/>
          <p:nvPr>
            <p:ph type="title"/>
          </p:nvPr>
        </p:nvSpPr>
        <p:spPr>
          <a:xfrm>
            <a:off x="519500" y="360708"/>
            <a:ext cx="14201100" cy="954600"/>
          </a:xfrm>
          <a:prstGeom prst="rect">
            <a:avLst/>
          </a:prstGeom>
          <a:noFill/>
          <a:ln>
            <a:noFill/>
          </a:ln>
        </p:spPr>
        <p:txBody>
          <a:bodyPr anchorCtr="0" anchor="t" bIns="152375" lIns="152375" spcFirstLastPara="1" rIns="152375" wrap="square" tIns="152375">
            <a:normAutofit/>
          </a:bodyPr>
          <a:lstStyle/>
          <a:p>
            <a:pPr indent="0" lvl="0" marL="0" rtl="0" algn="l">
              <a:lnSpc>
                <a:spcPct val="100000"/>
              </a:lnSpc>
              <a:spcBef>
                <a:spcPts val="0"/>
              </a:spcBef>
              <a:spcAft>
                <a:spcPts val="0"/>
              </a:spcAft>
              <a:buSzPts val="5200"/>
              <a:buNone/>
            </a:pPr>
            <a:r>
              <a:rPr b="1" lang="en-US"/>
              <a:t>Qnn: neural exploitation</a:t>
            </a:r>
            <a:endParaRPr b="1"/>
          </a:p>
        </p:txBody>
      </p:sp>
      <p:pic>
        <p:nvPicPr>
          <p:cNvPr id="2578" name="Google Shape;2578;p123" title="Диаграмма без названия.drawio-28.png"/>
          <p:cNvPicPr preferRelativeResize="0"/>
          <p:nvPr/>
        </p:nvPicPr>
        <p:blipFill rotWithShape="1">
          <a:blip r:embed="rId4">
            <a:alphaModFix/>
          </a:blip>
          <a:srcRect b="0" l="0" r="0" t="0"/>
          <a:stretch/>
        </p:blipFill>
        <p:spPr>
          <a:xfrm>
            <a:off x="2286707" y="1315208"/>
            <a:ext cx="10875331" cy="6749290"/>
          </a:xfrm>
          <a:prstGeom prst="rect">
            <a:avLst/>
          </a:prstGeom>
          <a:noFill/>
          <a:ln>
            <a:noFill/>
          </a:ln>
        </p:spPr>
      </p:pic>
      <p:sp>
        <p:nvSpPr>
          <p:cNvPr id="2579" name="Google Shape;2579;p123"/>
          <p:cNvSpPr txBox="1"/>
          <p:nvPr>
            <p:ph idx="12" type="sldNum"/>
          </p:nvPr>
        </p:nvSpPr>
        <p:spPr>
          <a:xfrm>
            <a:off x="14120763" y="7772028"/>
            <a:ext cx="914400" cy="656100"/>
          </a:xfrm>
          <a:prstGeom prst="rect">
            <a:avLst/>
          </a:prstGeom>
          <a:noFill/>
          <a:ln>
            <a:noFill/>
          </a:ln>
        </p:spPr>
        <p:txBody>
          <a:bodyPr anchorCtr="0" anchor="ctr" bIns="152375" lIns="152375" spcFirstLastPara="1" rIns="152375" wrap="square" tIns="152375">
            <a:normAutofit/>
          </a:bodyPr>
          <a:lstStyle/>
          <a:p>
            <a:pPr indent="0" lvl="0" marL="0" rtl="0" algn="r">
              <a:lnSpc>
                <a:spcPct val="100000"/>
              </a:lnSpc>
              <a:spcBef>
                <a:spcPts val="0"/>
              </a:spcBef>
              <a:spcAft>
                <a:spcPts val="0"/>
              </a:spcAft>
              <a:buSzPts val="1700"/>
              <a:buNone/>
            </a:pPr>
            <a:fld id="{00000000-1234-1234-1234-123412341234}" type="slidenum">
              <a:rPr lang="en-US"/>
              <a:t>‹#›</a:t>
            </a:fld>
            <a:endParaRPr/>
          </a:p>
        </p:txBody>
      </p:sp>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83" name="Shape 2583"/>
        <p:cNvGrpSpPr/>
        <p:nvPr/>
      </p:nvGrpSpPr>
      <p:grpSpPr>
        <a:xfrm>
          <a:off x="0" y="0"/>
          <a:ext cx="0" cy="0"/>
          <a:chOff x="0" y="0"/>
          <a:chExt cx="0" cy="0"/>
        </a:xfrm>
      </p:grpSpPr>
      <p:sp>
        <p:nvSpPr>
          <p:cNvPr id="2584" name="Google Shape;2584;p124"/>
          <p:cNvSpPr txBox="1"/>
          <p:nvPr>
            <p:ph type="title"/>
          </p:nvPr>
        </p:nvSpPr>
        <p:spPr>
          <a:xfrm>
            <a:off x="519500" y="360708"/>
            <a:ext cx="14201100" cy="954600"/>
          </a:xfrm>
          <a:prstGeom prst="rect">
            <a:avLst/>
          </a:prstGeom>
          <a:noFill/>
          <a:ln>
            <a:noFill/>
          </a:ln>
        </p:spPr>
        <p:txBody>
          <a:bodyPr anchorCtr="0" anchor="t" bIns="152375" lIns="152375" spcFirstLastPara="1" rIns="152375" wrap="square" tIns="152375">
            <a:normAutofit/>
          </a:bodyPr>
          <a:lstStyle/>
          <a:p>
            <a:pPr indent="0" lvl="0" marL="0" rtl="0" algn="l">
              <a:lnSpc>
                <a:spcPct val="100000"/>
              </a:lnSpc>
              <a:spcBef>
                <a:spcPts val="0"/>
              </a:spcBef>
              <a:spcAft>
                <a:spcPts val="0"/>
              </a:spcAft>
              <a:buSzPts val="5200"/>
              <a:buNone/>
            </a:pPr>
            <a:r>
              <a:rPr b="1" lang="en-US"/>
              <a:t>Qnn: neural exploitation</a:t>
            </a:r>
            <a:endParaRPr b="1"/>
          </a:p>
        </p:txBody>
      </p:sp>
      <p:pic>
        <p:nvPicPr>
          <p:cNvPr id="2585" name="Google Shape;2585;p124" title="Диаграмма без названия.drawio-29.png"/>
          <p:cNvPicPr preferRelativeResize="0"/>
          <p:nvPr/>
        </p:nvPicPr>
        <p:blipFill rotWithShape="1">
          <a:blip r:embed="rId4">
            <a:alphaModFix/>
          </a:blip>
          <a:srcRect b="0" l="0" r="0" t="0"/>
          <a:stretch/>
        </p:blipFill>
        <p:spPr>
          <a:xfrm>
            <a:off x="2286707" y="1315208"/>
            <a:ext cx="10875331" cy="6749290"/>
          </a:xfrm>
          <a:prstGeom prst="rect">
            <a:avLst/>
          </a:prstGeom>
          <a:noFill/>
          <a:ln>
            <a:noFill/>
          </a:ln>
        </p:spPr>
      </p:pic>
      <p:sp>
        <p:nvSpPr>
          <p:cNvPr id="2586" name="Google Shape;2586;p124"/>
          <p:cNvSpPr txBox="1"/>
          <p:nvPr>
            <p:ph idx="12" type="sldNum"/>
          </p:nvPr>
        </p:nvSpPr>
        <p:spPr>
          <a:xfrm>
            <a:off x="14120763" y="7772028"/>
            <a:ext cx="914400" cy="656100"/>
          </a:xfrm>
          <a:prstGeom prst="rect">
            <a:avLst/>
          </a:prstGeom>
          <a:noFill/>
          <a:ln>
            <a:noFill/>
          </a:ln>
        </p:spPr>
        <p:txBody>
          <a:bodyPr anchorCtr="0" anchor="ctr" bIns="152375" lIns="152375" spcFirstLastPara="1" rIns="152375" wrap="square" tIns="152375">
            <a:normAutofit/>
          </a:bodyPr>
          <a:lstStyle/>
          <a:p>
            <a:pPr indent="0" lvl="0" marL="0" rtl="0" algn="r">
              <a:lnSpc>
                <a:spcPct val="100000"/>
              </a:lnSpc>
              <a:spcBef>
                <a:spcPts val="0"/>
              </a:spcBef>
              <a:spcAft>
                <a:spcPts val="0"/>
              </a:spcAft>
              <a:buSzPts val="1700"/>
              <a:buNone/>
            </a:pPr>
            <a:fld id="{00000000-1234-1234-1234-123412341234}" type="slidenum">
              <a:rPr lang="en-US"/>
              <a:t>‹#›</a:t>
            </a:fld>
            <a:endParaRPr/>
          </a:p>
        </p:txBody>
      </p:sp>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90" name="Shape 2590"/>
        <p:cNvGrpSpPr/>
        <p:nvPr/>
      </p:nvGrpSpPr>
      <p:grpSpPr>
        <a:xfrm>
          <a:off x="0" y="0"/>
          <a:ext cx="0" cy="0"/>
          <a:chOff x="0" y="0"/>
          <a:chExt cx="0" cy="0"/>
        </a:xfrm>
      </p:grpSpPr>
      <p:sp>
        <p:nvSpPr>
          <p:cNvPr id="2591" name="Google Shape;2591;p125"/>
          <p:cNvSpPr txBox="1"/>
          <p:nvPr>
            <p:ph type="title"/>
          </p:nvPr>
        </p:nvSpPr>
        <p:spPr>
          <a:xfrm>
            <a:off x="519500" y="360708"/>
            <a:ext cx="14201100" cy="954600"/>
          </a:xfrm>
          <a:prstGeom prst="rect">
            <a:avLst/>
          </a:prstGeom>
          <a:noFill/>
          <a:ln>
            <a:noFill/>
          </a:ln>
        </p:spPr>
        <p:txBody>
          <a:bodyPr anchorCtr="0" anchor="t" bIns="152375" lIns="152375" spcFirstLastPara="1" rIns="152375" wrap="square" tIns="152375">
            <a:normAutofit/>
          </a:bodyPr>
          <a:lstStyle/>
          <a:p>
            <a:pPr indent="0" lvl="0" marL="0" rtl="0" algn="l">
              <a:lnSpc>
                <a:spcPct val="100000"/>
              </a:lnSpc>
              <a:spcBef>
                <a:spcPts val="0"/>
              </a:spcBef>
              <a:spcAft>
                <a:spcPts val="0"/>
              </a:spcAft>
              <a:buSzPts val="5200"/>
              <a:buNone/>
            </a:pPr>
            <a:r>
              <a:rPr b="1" lang="en-US"/>
              <a:t>Qnn: neural exploitation</a:t>
            </a:r>
            <a:endParaRPr b="1"/>
          </a:p>
        </p:txBody>
      </p:sp>
      <p:pic>
        <p:nvPicPr>
          <p:cNvPr id="2592" name="Google Shape;2592;p125" title="Диаграмма без названия.drawio-30.png"/>
          <p:cNvPicPr preferRelativeResize="0"/>
          <p:nvPr/>
        </p:nvPicPr>
        <p:blipFill rotWithShape="1">
          <a:blip r:embed="rId4">
            <a:alphaModFix/>
          </a:blip>
          <a:srcRect b="0" l="0" r="0" t="0"/>
          <a:stretch/>
        </p:blipFill>
        <p:spPr>
          <a:xfrm>
            <a:off x="2286707" y="1315208"/>
            <a:ext cx="10875331" cy="6749290"/>
          </a:xfrm>
          <a:prstGeom prst="rect">
            <a:avLst/>
          </a:prstGeom>
          <a:noFill/>
          <a:ln>
            <a:noFill/>
          </a:ln>
        </p:spPr>
      </p:pic>
      <p:sp>
        <p:nvSpPr>
          <p:cNvPr id="2593" name="Google Shape;2593;p125"/>
          <p:cNvSpPr txBox="1"/>
          <p:nvPr>
            <p:ph idx="12" type="sldNum"/>
          </p:nvPr>
        </p:nvSpPr>
        <p:spPr>
          <a:xfrm>
            <a:off x="14120763" y="7772028"/>
            <a:ext cx="914400" cy="656100"/>
          </a:xfrm>
          <a:prstGeom prst="rect">
            <a:avLst/>
          </a:prstGeom>
          <a:noFill/>
          <a:ln>
            <a:noFill/>
          </a:ln>
        </p:spPr>
        <p:txBody>
          <a:bodyPr anchorCtr="0" anchor="ctr" bIns="152375" lIns="152375" spcFirstLastPara="1" rIns="152375" wrap="square" tIns="152375">
            <a:normAutofit/>
          </a:bodyPr>
          <a:lstStyle/>
          <a:p>
            <a:pPr indent="0" lvl="0" marL="0" rtl="0" algn="r">
              <a:lnSpc>
                <a:spcPct val="100000"/>
              </a:lnSpc>
              <a:spcBef>
                <a:spcPts val="0"/>
              </a:spcBef>
              <a:spcAft>
                <a:spcPts val="0"/>
              </a:spcAft>
              <a:buSzPts val="1700"/>
              <a:buNone/>
            </a:pPr>
            <a:fld id="{00000000-1234-1234-1234-123412341234}" type="slidenum">
              <a:rPr lang="en-US"/>
              <a:t>‹#›</a:t>
            </a:fld>
            <a:endParaRPr/>
          </a:p>
        </p:txBody>
      </p:sp>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97" name="Shape 2597"/>
        <p:cNvGrpSpPr/>
        <p:nvPr/>
      </p:nvGrpSpPr>
      <p:grpSpPr>
        <a:xfrm>
          <a:off x="0" y="0"/>
          <a:ext cx="0" cy="0"/>
          <a:chOff x="0" y="0"/>
          <a:chExt cx="0" cy="0"/>
        </a:xfrm>
      </p:grpSpPr>
      <p:sp>
        <p:nvSpPr>
          <p:cNvPr id="2598" name="Google Shape;2598;p126"/>
          <p:cNvSpPr txBox="1"/>
          <p:nvPr>
            <p:ph type="title"/>
          </p:nvPr>
        </p:nvSpPr>
        <p:spPr>
          <a:xfrm>
            <a:off x="519500" y="360708"/>
            <a:ext cx="14201100" cy="954600"/>
          </a:xfrm>
          <a:prstGeom prst="rect">
            <a:avLst/>
          </a:prstGeom>
          <a:noFill/>
          <a:ln>
            <a:noFill/>
          </a:ln>
        </p:spPr>
        <p:txBody>
          <a:bodyPr anchorCtr="0" anchor="t" bIns="152375" lIns="152375" spcFirstLastPara="1" rIns="152375" wrap="square" tIns="152375">
            <a:normAutofit/>
          </a:bodyPr>
          <a:lstStyle/>
          <a:p>
            <a:pPr indent="0" lvl="0" marL="0" rtl="0" algn="l">
              <a:lnSpc>
                <a:spcPct val="100000"/>
              </a:lnSpc>
              <a:spcBef>
                <a:spcPts val="0"/>
              </a:spcBef>
              <a:spcAft>
                <a:spcPts val="0"/>
              </a:spcAft>
              <a:buSzPts val="5200"/>
              <a:buNone/>
            </a:pPr>
            <a:r>
              <a:rPr b="1" lang="en-US"/>
              <a:t>Level 1. Qnn и все-все-все</a:t>
            </a:r>
            <a:endParaRPr b="1"/>
          </a:p>
        </p:txBody>
      </p:sp>
      <p:sp>
        <p:nvSpPr>
          <p:cNvPr id="2599" name="Google Shape;2599;p126"/>
          <p:cNvSpPr txBox="1"/>
          <p:nvPr>
            <p:ph idx="12" type="sldNum"/>
          </p:nvPr>
        </p:nvSpPr>
        <p:spPr>
          <a:xfrm>
            <a:off x="14120763" y="7772028"/>
            <a:ext cx="914400" cy="656100"/>
          </a:xfrm>
          <a:prstGeom prst="rect">
            <a:avLst/>
          </a:prstGeom>
          <a:noFill/>
          <a:ln>
            <a:noFill/>
          </a:ln>
        </p:spPr>
        <p:txBody>
          <a:bodyPr anchorCtr="0" anchor="ctr" bIns="152375" lIns="152375" spcFirstLastPara="1" rIns="152375" wrap="square" tIns="152375">
            <a:normAutofit/>
          </a:bodyPr>
          <a:lstStyle/>
          <a:p>
            <a:pPr indent="0" lvl="0" marL="0" rtl="0" algn="r">
              <a:lnSpc>
                <a:spcPct val="100000"/>
              </a:lnSpc>
              <a:spcBef>
                <a:spcPts val="0"/>
              </a:spcBef>
              <a:spcAft>
                <a:spcPts val="0"/>
              </a:spcAft>
              <a:buSzPts val="1700"/>
              <a:buNone/>
            </a:pPr>
            <a:fld id="{00000000-1234-1234-1234-123412341234}" type="slidenum">
              <a:rPr lang="en-US"/>
              <a:t>‹#›</a:t>
            </a:fld>
            <a:endParaRPr/>
          </a:p>
        </p:txBody>
      </p:sp>
      <p:pic>
        <p:nvPicPr>
          <p:cNvPr id="2600" name="Google Shape;2600;p126"/>
          <p:cNvPicPr preferRelativeResize="0"/>
          <p:nvPr/>
        </p:nvPicPr>
        <p:blipFill rotWithShape="1">
          <a:blip r:embed="rId4">
            <a:alphaModFix/>
          </a:blip>
          <a:srcRect b="0" l="0" r="0" t="0"/>
          <a:stretch/>
        </p:blipFill>
        <p:spPr>
          <a:xfrm>
            <a:off x="1850565" y="1315208"/>
            <a:ext cx="11538877" cy="6456830"/>
          </a:xfrm>
          <a:prstGeom prst="rect">
            <a:avLst/>
          </a:prstGeom>
          <a:noFill/>
          <a:ln>
            <a:noFill/>
          </a:ln>
        </p:spPr>
      </p:pic>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04" name="Shape 2604"/>
        <p:cNvGrpSpPr/>
        <p:nvPr/>
      </p:nvGrpSpPr>
      <p:grpSpPr>
        <a:xfrm>
          <a:off x="0" y="0"/>
          <a:ext cx="0" cy="0"/>
          <a:chOff x="0" y="0"/>
          <a:chExt cx="0" cy="0"/>
        </a:xfrm>
      </p:grpSpPr>
      <p:sp>
        <p:nvSpPr>
          <p:cNvPr id="2605" name="Google Shape;2605;p127"/>
          <p:cNvSpPr txBox="1"/>
          <p:nvPr>
            <p:ph type="title"/>
          </p:nvPr>
        </p:nvSpPr>
        <p:spPr>
          <a:xfrm>
            <a:off x="519500" y="360708"/>
            <a:ext cx="14201100" cy="954600"/>
          </a:xfrm>
          <a:prstGeom prst="rect">
            <a:avLst/>
          </a:prstGeom>
          <a:noFill/>
          <a:ln>
            <a:noFill/>
          </a:ln>
        </p:spPr>
        <p:txBody>
          <a:bodyPr anchorCtr="0" anchor="t" bIns="152375" lIns="152375" spcFirstLastPara="1" rIns="152375" wrap="square" tIns="152375">
            <a:normAutofit/>
          </a:bodyPr>
          <a:lstStyle/>
          <a:p>
            <a:pPr indent="0" lvl="0" marL="0" rtl="0" algn="l">
              <a:lnSpc>
                <a:spcPct val="100000"/>
              </a:lnSpc>
              <a:spcBef>
                <a:spcPts val="0"/>
              </a:spcBef>
              <a:spcAft>
                <a:spcPts val="0"/>
              </a:spcAft>
              <a:buSzPts val="5200"/>
              <a:buNone/>
            </a:pPr>
            <a:r>
              <a:rPr b="1" lang="en-US"/>
              <a:t>Выводы</a:t>
            </a:r>
            <a:endParaRPr b="1"/>
          </a:p>
        </p:txBody>
      </p:sp>
      <p:sp>
        <p:nvSpPr>
          <p:cNvPr id="2606" name="Google Shape;2606;p127"/>
          <p:cNvSpPr txBox="1"/>
          <p:nvPr>
            <p:ph idx="12" type="sldNum"/>
          </p:nvPr>
        </p:nvSpPr>
        <p:spPr>
          <a:xfrm>
            <a:off x="14120763" y="7772028"/>
            <a:ext cx="914400" cy="656100"/>
          </a:xfrm>
          <a:prstGeom prst="rect">
            <a:avLst/>
          </a:prstGeom>
          <a:noFill/>
          <a:ln>
            <a:noFill/>
          </a:ln>
        </p:spPr>
        <p:txBody>
          <a:bodyPr anchorCtr="0" anchor="ctr" bIns="152375" lIns="152375" spcFirstLastPara="1" rIns="152375" wrap="square" tIns="152375">
            <a:normAutofit/>
          </a:bodyPr>
          <a:lstStyle/>
          <a:p>
            <a:pPr indent="0" lvl="0" marL="0" rtl="0" algn="r">
              <a:lnSpc>
                <a:spcPct val="100000"/>
              </a:lnSpc>
              <a:spcBef>
                <a:spcPts val="0"/>
              </a:spcBef>
              <a:spcAft>
                <a:spcPts val="0"/>
              </a:spcAft>
              <a:buSzPts val="1700"/>
              <a:buNone/>
            </a:pPr>
            <a:fld id="{00000000-1234-1234-1234-123412341234}" type="slidenum">
              <a:rPr lang="en-US"/>
              <a:t>‹#›</a:t>
            </a:fld>
            <a:endParaRPr/>
          </a:p>
        </p:txBody>
      </p:sp>
      <p:sp>
        <p:nvSpPr>
          <p:cNvPr id="2607" name="Google Shape;2607;p127"/>
          <p:cNvSpPr txBox="1"/>
          <p:nvPr/>
        </p:nvSpPr>
        <p:spPr>
          <a:xfrm>
            <a:off x="519500" y="1315208"/>
            <a:ext cx="13601400" cy="4463700"/>
          </a:xfrm>
          <a:prstGeom prst="rect">
            <a:avLst/>
          </a:prstGeom>
          <a:noFill/>
          <a:ln>
            <a:noFill/>
          </a:ln>
        </p:spPr>
        <p:txBody>
          <a:bodyPr anchorCtr="0" anchor="t" bIns="152375" lIns="152375" spcFirstLastPara="1" rIns="152375" wrap="square" tIns="152375">
            <a:spAutoFit/>
          </a:bodyPr>
          <a:lstStyle/>
          <a:p>
            <a:pPr indent="-571500" lvl="0" marL="762000" rtl="0" algn="l">
              <a:spcBef>
                <a:spcPts val="0"/>
              </a:spcBef>
              <a:spcAft>
                <a:spcPts val="0"/>
              </a:spcAft>
              <a:buClr>
                <a:schemeClr val="dk1"/>
              </a:buClr>
              <a:buSzPts val="3000"/>
              <a:buChar char="●"/>
            </a:pPr>
            <a:r>
              <a:rPr lang="en-US" sz="3000">
                <a:solidFill>
                  <a:schemeClr val="dk1"/>
                </a:solidFill>
              </a:rPr>
              <a:t>С ML-решателями Sokoban не все в порядке </a:t>
            </a:r>
            <a:endParaRPr sz="3000">
              <a:solidFill>
                <a:schemeClr val="dk1"/>
              </a:solidFill>
            </a:endParaRPr>
          </a:p>
          <a:p>
            <a:pPr indent="0" lvl="0" marL="0" rtl="0" algn="l">
              <a:spcBef>
                <a:spcPts val="0"/>
              </a:spcBef>
              <a:spcAft>
                <a:spcPts val="0"/>
              </a:spcAft>
              <a:buNone/>
            </a:pPr>
            <a:r>
              <a:t/>
            </a:r>
            <a:endParaRPr sz="3000">
              <a:solidFill>
                <a:schemeClr val="dk1"/>
              </a:solidFill>
            </a:endParaRPr>
          </a:p>
          <a:p>
            <a:pPr indent="0" lvl="0" marL="0" rtl="0" algn="l">
              <a:spcBef>
                <a:spcPts val="0"/>
              </a:spcBef>
              <a:spcAft>
                <a:spcPts val="0"/>
              </a:spcAft>
              <a:buNone/>
            </a:pPr>
            <a:r>
              <a:t/>
            </a:r>
            <a:endParaRPr sz="3000">
              <a:solidFill>
                <a:schemeClr val="dk1"/>
              </a:solidFill>
            </a:endParaRPr>
          </a:p>
          <a:p>
            <a:pPr indent="-571500" lvl="0" marL="762000" rtl="0" algn="l">
              <a:spcBef>
                <a:spcPts val="0"/>
              </a:spcBef>
              <a:spcAft>
                <a:spcPts val="0"/>
              </a:spcAft>
              <a:buClr>
                <a:schemeClr val="dk1"/>
              </a:buClr>
              <a:buSzPts val="3000"/>
              <a:buChar char="●"/>
            </a:pPr>
            <a:r>
              <a:rPr lang="en-US" sz="3000">
                <a:solidFill>
                  <a:schemeClr val="dk1"/>
                </a:solidFill>
              </a:rPr>
              <a:t>Есть опасения, что PushWorld тоже будет “конференционной лазейкой”</a:t>
            </a:r>
            <a:endParaRPr sz="3000">
              <a:solidFill>
                <a:schemeClr val="dk1"/>
              </a:solidFill>
            </a:endParaRPr>
          </a:p>
          <a:p>
            <a:pPr indent="0" lvl="0" marL="0" rtl="0" algn="l">
              <a:spcBef>
                <a:spcPts val="0"/>
              </a:spcBef>
              <a:spcAft>
                <a:spcPts val="0"/>
              </a:spcAft>
              <a:buNone/>
            </a:pPr>
            <a:r>
              <a:t/>
            </a:r>
            <a:endParaRPr sz="3000">
              <a:solidFill>
                <a:schemeClr val="dk1"/>
              </a:solidFill>
            </a:endParaRPr>
          </a:p>
          <a:p>
            <a:pPr indent="0" lvl="0" marL="0" rtl="0" algn="l">
              <a:spcBef>
                <a:spcPts val="0"/>
              </a:spcBef>
              <a:spcAft>
                <a:spcPts val="0"/>
              </a:spcAft>
              <a:buNone/>
            </a:pPr>
            <a:r>
              <a:t/>
            </a:r>
            <a:endParaRPr sz="3000">
              <a:solidFill>
                <a:schemeClr val="dk1"/>
              </a:solidFill>
            </a:endParaRPr>
          </a:p>
          <a:p>
            <a:pPr indent="-571500" lvl="0" marL="762000" rtl="0" algn="l">
              <a:spcBef>
                <a:spcPts val="0"/>
              </a:spcBef>
              <a:spcAft>
                <a:spcPts val="0"/>
              </a:spcAft>
              <a:buClr>
                <a:schemeClr val="dk1"/>
              </a:buClr>
              <a:buSzPts val="3000"/>
              <a:buChar char="●"/>
            </a:pPr>
            <a:r>
              <a:rPr lang="en-US" sz="3000">
                <a:solidFill>
                  <a:schemeClr val="dk1"/>
                </a:solidFill>
              </a:rPr>
              <a:t>Гики рулят</a:t>
            </a:r>
            <a:br>
              <a:rPr lang="en-US" sz="3000">
                <a:solidFill>
                  <a:schemeClr val="dk1"/>
                </a:solidFill>
              </a:rPr>
            </a:br>
            <a:endParaRPr sz="3000">
              <a:solidFill>
                <a:schemeClr val="dk1"/>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ChatGPT">
  <a:themeElements>
    <a:clrScheme name="Научный граф">
      <a:dk1>
        <a:srgbClr val="162736"/>
      </a:dk1>
      <a:lt1>
        <a:srgbClr val="F4F0E7"/>
      </a:lt1>
      <a:dk2>
        <a:srgbClr val="101A25"/>
      </a:dk2>
      <a:lt2>
        <a:srgbClr val="F3F0E8"/>
      </a:lt2>
      <a:accent1>
        <a:srgbClr val="79BFFF"/>
      </a:accent1>
      <a:accent2>
        <a:srgbClr val="64DEC3"/>
      </a:accent2>
      <a:accent3>
        <a:srgbClr val="F6C86B"/>
      </a:accent3>
      <a:accent4>
        <a:srgbClr val="FF836B"/>
      </a:accent4>
      <a:accent5>
        <a:srgbClr val="AF9FFF"/>
      </a:accent5>
      <a:accent6>
        <a:srgbClr val="477EFF"/>
      </a:accent6>
      <a:hlink>
        <a:srgbClr val="79BFFF"/>
      </a:hlink>
      <a:folHlink>
        <a:srgbClr val="AF9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hatGPT">
  <a:themeElements>
    <a:clrScheme name="Научный граф">
      <a:dk1>
        <a:srgbClr val="162736"/>
      </a:dk1>
      <a:lt1>
        <a:srgbClr val="F4F0E7"/>
      </a:lt1>
      <a:dk2>
        <a:srgbClr val="101A25"/>
      </a:dk2>
      <a:lt2>
        <a:srgbClr val="F3F0E8"/>
      </a:lt2>
      <a:accent1>
        <a:srgbClr val="79BFFF"/>
      </a:accent1>
      <a:accent2>
        <a:srgbClr val="64DEC3"/>
      </a:accent2>
      <a:accent3>
        <a:srgbClr val="F6C86B"/>
      </a:accent3>
      <a:accent4>
        <a:srgbClr val="FF836B"/>
      </a:accent4>
      <a:accent5>
        <a:srgbClr val="AF9FFF"/>
      </a:accent5>
      <a:accent6>
        <a:srgbClr val="477EFF"/>
      </a:accent6>
      <a:hlink>
        <a:srgbClr val="79BFFF"/>
      </a:hlink>
      <a:folHlink>
        <a:srgbClr val="AF9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