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9" r:id="rId3"/>
    <p:sldId id="260" r:id="rId4"/>
    <p:sldId id="257" r:id="rId5"/>
    <p:sldId id="275" r:id="rId6"/>
    <p:sldId id="276" r:id="rId7"/>
    <p:sldId id="278" r:id="rId8"/>
    <p:sldId id="277" r:id="rId9"/>
    <p:sldId id="264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65" r:id="rId18"/>
    <p:sldId id="297" r:id="rId19"/>
    <p:sldId id="298" r:id="rId20"/>
    <p:sldId id="268" r:id="rId21"/>
    <p:sldId id="314" r:id="rId22"/>
    <p:sldId id="315" r:id="rId23"/>
    <p:sldId id="316" r:id="rId24"/>
    <p:sldId id="299" r:id="rId25"/>
    <p:sldId id="300" r:id="rId26"/>
    <p:sldId id="301" r:id="rId27"/>
    <p:sldId id="287" r:id="rId28"/>
    <p:sldId id="288" r:id="rId29"/>
    <p:sldId id="289" r:id="rId30"/>
    <p:sldId id="290" r:id="rId31"/>
    <p:sldId id="293" r:id="rId32"/>
    <p:sldId id="291" r:id="rId33"/>
    <p:sldId id="292" r:id="rId34"/>
    <p:sldId id="294" r:id="rId35"/>
    <p:sldId id="296" r:id="rId36"/>
    <p:sldId id="295" r:id="rId37"/>
    <p:sldId id="307" r:id="rId38"/>
    <p:sldId id="302" r:id="rId39"/>
    <p:sldId id="303" r:id="rId40"/>
    <p:sldId id="304" r:id="rId41"/>
    <p:sldId id="305" r:id="rId42"/>
    <p:sldId id="306" r:id="rId43"/>
    <p:sldId id="308" r:id="rId44"/>
    <p:sldId id="272" r:id="rId45"/>
    <p:sldId id="273" r:id="rId46"/>
    <p:sldId id="310" r:id="rId47"/>
    <p:sldId id="311" r:id="rId48"/>
    <p:sldId id="313" r:id="rId49"/>
    <p:sldId id="317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ртем Липиньски" initials="АЛ" lastIdx="2" clrIdx="0">
    <p:extLst>
      <p:ext uri="{19B8F6BF-5375-455C-9EA6-DF929625EA0E}">
        <p15:presenceInfo xmlns:p15="http://schemas.microsoft.com/office/powerpoint/2012/main" userId="e7231a1d0f70dc3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8" autoAdjust="0"/>
    <p:restoredTop sz="95196" autoAdjust="0"/>
  </p:normalViewPr>
  <p:slideViewPr>
    <p:cSldViewPr snapToGrid="0">
      <p:cViewPr varScale="1">
        <p:scale>
          <a:sx n="81" d="100"/>
          <a:sy n="81" d="100"/>
        </p:scale>
        <p:origin x="8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079C1-E1FE-47FB-A03D-EFE783C541FD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BD4D1-82DB-4CC2-83DB-C471A0CD3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58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784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55DBB-0A9F-2217-11BE-C33BDD305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84C415C-F91F-A837-B421-7C54EFACBA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86118AE-4F75-323B-D693-D90F81B8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Что такое наилучший скажу позже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75F20A-8C28-FAFF-F646-D146D6C4A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06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B2136-F92F-E21B-08CD-9B02E64D5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8FEF56D-0E9F-E7B1-A698-33CBB1016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0196163-3D69-3B5D-B8E8-3DA028301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7718D4-BF3A-4F2A-C852-B671347648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52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C217A-D843-5869-8A33-8525C9C84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A54436F-867B-1504-A501-F1F6844D7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ABFDE1A-4067-50F3-A276-061FBD6B4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Таких моделей мало (университеты пытаются делать свои модели, энтузиасты обучают </a:t>
            </a:r>
            <a:r>
              <a:rPr lang="en-US" dirty="0"/>
              <a:t>LORA)</a:t>
            </a:r>
            <a:r>
              <a:rPr lang="ru-RU" dirty="0"/>
              <a:t>, но они очень дельные</a:t>
            </a:r>
          </a:p>
          <a:p>
            <a:r>
              <a:rPr lang="ru-RU" dirty="0"/>
              <a:t>Хочется обучить модель по подобному принципу</a:t>
            </a:r>
            <a:r>
              <a:rPr lang="en-US" dirty="0"/>
              <a:t> </a:t>
            </a:r>
            <a:r>
              <a:rPr lang="ru-RU" dirty="0"/>
              <a:t>до 2</a:t>
            </a:r>
            <a:r>
              <a:rPr lang="en-US" dirty="0"/>
              <a:t>B</a:t>
            </a:r>
            <a:endParaRPr lang="ru-RU" dirty="0"/>
          </a:p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CA2134-2962-F453-2BA9-805CE057F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27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6515A-95BF-C298-B5B2-189F193E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3B32CD0-6AEB-7D1C-7645-1434AF67C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FE2B65D-16A8-9D9D-02B2-6C34D84FF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CB031F-B5F7-4387-C985-64FFD44CB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84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AAC75-C044-F67A-5C45-A079205E2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CE542C0-0529-499B-0439-BF1F7A7C6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2A8F53B-5BB5-8320-4EFF-C1F2A2DFD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3688A9-54FF-83C0-17D8-8C3221FF4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34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вначале у нас будет кривая-косая </a:t>
            </a:r>
            <a:r>
              <a:rPr lang="en-US" dirty="0"/>
              <a:t>base </a:t>
            </a:r>
            <a:r>
              <a:rPr lang="ru-RU" dirty="0"/>
              <a:t>модель, которая не умеет держать формат</a:t>
            </a:r>
            <a:endParaRPr lang="en-US" dirty="0"/>
          </a:p>
          <a:p>
            <a:r>
              <a:rPr lang="ru-RU" dirty="0"/>
              <a:t>в современные </a:t>
            </a:r>
            <a:r>
              <a:rPr lang="en-US" dirty="0"/>
              <a:t>base </a:t>
            </a:r>
            <a:r>
              <a:rPr lang="ru-RU" dirty="0"/>
              <a:t>модели на этапе </a:t>
            </a:r>
            <a:r>
              <a:rPr lang="en-US" dirty="0"/>
              <a:t>pretrain </a:t>
            </a:r>
            <a:r>
              <a:rPr lang="ru-RU" dirty="0"/>
              <a:t>подливают немного данных формата </a:t>
            </a:r>
            <a:r>
              <a:rPr lang="en-US" dirty="0" err="1"/>
              <a:t>q&amp;a</a:t>
            </a:r>
            <a:r>
              <a:rPr lang="ru-RU" dirty="0"/>
              <a:t>, дабы они показывали хорошие результаты на бенчмарках. однако как только мы начнём проводить манипуляции с нашей моделью, она быстро забудет этот формат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799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915F4-A4C2-034A-FFFE-547A24FBB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8044E67-8434-4494-26C1-BCEE7CE4B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1D37329-9A0F-96D1-580B-445D0A5FF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современные </a:t>
            </a:r>
            <a:r>
              <a:rPr lang="en-US" dirty="0"/>
              <a:t>base </a:t>
            </a:r>
            <a:r>
              <a:rPr lang="ru-RU" dirty="0"/>
              <a:t>модели на этапе </a:t>
            </a:r>
            <a:r>
              <a:rPr lang="en-US" dirty="0"/>
              <a:t>pretrain </a:t>
            </a:r>
            <a:r>
              <a:rPr lang="ru-RU" dirty="0"/>
              <a:t>подливают немного данных формата </a:t>
            </a:r>
            <a:r>
              <a:rPr lang="en-US" dirty="0" err="1"/>
              <a:t>q&amp;a</a:t>
            </a:r>
            <a:r>
              <a:rPr lang="ru-RU" dirty="0"/>
              <a:t>, дабы они показывали хорошие результаты на бенчмарках. однако как только мы начнём проводить манипуляции с нашей моделью, она быстро забудет этот формат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A1BE52-921C-977C-3BFE-D2E860A7F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55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99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A08B5-D1B3-C5AF-6C2C-280E7A444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A7E7394-E010-CE2C-3D4F-3819B3041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C876D7A-58B7-CD3C-6D68-B8BBD4FE5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487005-CB08-3779-437B-A8295F51F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8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58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70F2-AAA5-CAEB-B466-72B239024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6B7EDF6-883E-A6CF-7FD8-39945B318A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5866094-07CF-6B91-11FB-A6E7FB125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29299A-319B-AFE0-30FE-7B0080405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749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6D078-748E-91DF-00DC-6D62915AD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FB9F573-FDC5-4DF8-6A76-7F4365C87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1A5D844-74DD-987A-19D5-77F5BABEE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0123C0-9375-ACD3-1A91-B169E273A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285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8966-01DE-CFE8-23E7-20286FDAD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DFAE3E1-68B0-5B39-F572-A8F186159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2613DFF-1538-1C06-8ECA-062B0A28D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19FB61-A4DF-DA12-2CA1-C708B69E5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299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82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7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27FAC-27A6-8C07-4553-8284F30C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83A0CB7-A94F-9854-B7E6-FA3781BDD7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510DBE-F422-B1B5-82B4-1553A4139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28B2BF-4722-3DCD-2F73-B8A1ED1D2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15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D7D60-A425-BF0D-BCC7-EA4218794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55A1779-BD06-55EE-A416-DCF5C2A69D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12BBABB-05CC-49D2-1DBC-C143A45D4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Экспериментов может быть много, мы провели много, но пока решили не зацикливаться и пойти дальше. Потом вернёмся</a:t>
            </a:r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D16C92-A48A-A516-FFB6-C9F972167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BD4D1-82DB-4CC2-83DB-C471A0CD32A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57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EB7394-40CC-AFE7-E16A-5D0B37D59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37B85F-0890-6A14-B714-BD4F51412B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5A20B6-A76E-4457-15B3-55C6030D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918472-C880-EB34-329D-907806B9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48FD94-F772-99A5-8DFC-6443F654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82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113B81-CFD2-8F7A-83F0-9C8D62A15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EEA599-296A-F1F4-5CC4-34E227417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35A9BA-FB97-641A-B680-27F6D6C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D8DDD9-0D1E-328D-859A-3C79BEC42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56A837-F9FE-542D-7AC6-E67890CE3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968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70543-04E1-DAC8-1B1A-80AD957B9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6D4612-E786-2746-A5BB-3CCB920E7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648C33-8C8C-391B-4401-A19CE4C52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78D13E-7079-41E2-DB34-3F7FEED5D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8171D6-5C76-BEF0-5ED3-D1303901E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2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23777-7A34-9E43-F9EA-1426BA63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D3BD64-1492-2D0A-3D1E-F7113CDD9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2C3403-5654-2718-646D-B4BF0F416B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BD0213-5F0D-58A4-6127-A04BF82EB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C758CD-3272-3923-94B2-388056C46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E60633-239D-763A-E3DB-930C6B49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14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820597-7988-D5B1-512B-9DF8A52C0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E12FE9-4BD0-0BE4-4328-8A11E5FA8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EF8329-BA86-BA60-B1B6-12420A39F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2DFBA8-9CB1-9833-E54F-96A02FF63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28434A-337D-E164-A707-DB7A9C34E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EFEE58-792D-C75E-9DFA-0F87EB3C8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45E303-CA1E-3BF3-88E7-BFF2C81A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F3F2146-A6F7-3C9F-C422-794ECF809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30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C83C1-E001-4A01-7F94-62D25585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84A41D-EB4F-8CA9-E787-BA4A03F1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A3F94A-89B9-73EB-0E03-59334130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3C982BE-D527-F2D2-C681-28F0997A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95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F2CFF2F-9A12-6697-7422-6FBE0CD1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7D42ED0-BB12-9E26-A3EF-B6ACBAC95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823F48-8972-6A4E-1560-D37E52C54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8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B26C4-EF7C-A64D-1D0F-74ED3D6BF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A56398-A2E8-B4AE-4885-675359284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4F94A1-3EE7-D1E7-73EB-119175172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1E7C52-DFDF-692F-DB91-20D35F92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3986AF-8F6C-4309-0B05-6BA2EB75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3D5DA7-F555-7E22-05E0-81A7475A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7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58C215-989B-7A1E-C69B-3ABC92038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9A04D99-23F0-81A7-769F-FD1E19B9D5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CC584D4-334D-2A10-BCB2-5D0F93263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DABABC-0FB3-2A23-5234-C1078CA78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5923F4-B876-0403-7F2E-B98E2063D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4DD995-158D-080E-C1C1-60D07FE85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2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5D58C-1417-AFD3-3913-F7B6630E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601260-13B1-347E-8454-434D21348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1B6A93-703D-E751-8E73-4EE3B0B30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EA04CD-A0B5-FF24-821F-35395B1F7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726084-0BD3-99A9-335C-4A9A3043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6157BAD-037C-6C5B-4D69-98AD40BDD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E9EA99-731D-EC0C-AD97-5E8E5471E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8D97E9-FB5D-D415-CB0F-7BFCA24ED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7D735E-DAB5-9906-1DC7-B4D667F3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7B2CC8-B7DE-DBE4-028A-112120AB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42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39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C97ED-3176-0F42-C781-906B25711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12B194-ECA7-B42F-63F3-9CBFF7FFE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5C2CD1-4270-D6FC-FD30-20813EC154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D1C65-0974-4025-B599-1C5691D64232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C85BFB-E214-038E-37AF-E348646043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BC5395-5AEE-04E7-239A-92E108545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7AA44-5771-4872-B63D-C2EFB261F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433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3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692DF-00A2-5DCC-F16E-CF1EC21F5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6068"/>
            <a:ext cx="9144000" cy="2387600"/>
          </a:xfrm>
        </p:spPr>
        <p:txBody>
          <a:bodyPr/>
          <a:lstStyle/>
          <a:p>
            <a:r>
              <a:rPr lang="ru-RU" dirty="0"/>
              <a:t>Как обучить </a:t>
            </a:r>
            <a:r>
              <a:rPr lang="en-US" dirty="0"/>
              <a:t>LLM</a:t>
            </a:r>
            <a:r>
              <a:rPr lang="ru-RU" dirty="0"/>
              <a:t> арабскому?</a:t>
            </a:r>
            <a:endParaRPr lang="en-US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F5581F2-B82D-4878-D865-58432E99B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5453" y="6070862"/>
            <a:ext cx="9144000" cy="713705"/>
          </a:xfrm>
        </p:spPr>
        <p:txBody>
          <a:bodyPr>
            <a:normAutofit/>
          </a:bodyPr>
          <a:lstStyle/>
          <a:p>
            <a:pPr algn="r"/>
            <a:r>
              <a:rPr lang="ru-RU" sz="1800" dirty="0">
                <a:latin typeface="+mj-lt"/>
              </a:rPr>
              <a:t>Артём Липиньски</a:t>
            </a:r>
          </a:p>
          <a:p>
            <a:pPr algn="r"/>
            <a:r>
              <a:rPr lang="ru-RU" sz="1800" dirty="0">
                <a:latin typeface="+mj-lt"/>
              </a:rPr>
              <a:t>лаборант-исследователь, лаборатория Маркова</a:t>
            </a:r>
            <a:endParaRPr lang="en-US" sz="1800" dirty="0">
              <a:latin typeface="+mj-lt"/>
            </a:endParaRPr>
          </a:p>
        </p:txBody>
      </p:sp>
      <p:pic>
        <p:nvPicPr>
          <p:cNvPr id="8" name="Picture 2" descr="Науки о данных">
            <a:extLst>
              <a:ext uri="{FF2B5EF4-FFF2-40B4-BE49-F238E27FC236}">
                <a16:creationId xmlns:a16="http://schemas.microsoft.com/office/drawing/2014/main" id="{D0B4BA28-19DD-7F19-0244-5E149F15C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8E2C075-EF00-56E4-A713-0B501767B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нак умножения 9">
            <a:extLst>
              <a:ext uri="{FF2B5EF4-FFF2-40B4-BE49-F238E27FC236}">
                <a16:creationId xmlns:a16="http://schemas.microsoft.com/office/drawing/2014/main" id="{E10B2675-2AE9-32CF-6FEA-A2EE2A00F0D9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2586A0-978C-F3E3-A959-DA996857D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8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DF825-21F1-250B-7889-3133FC41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D8C3A9-B138-C532-51A8-F30E29513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67053" cy="4351338"/>
          </a:xfrm>
        </p:spPr>
        <p:txBody>
          <a:bodyPr>
            <a:normAutofit fontScale="92500"/>
          </a:bodyPr>
          <a:lstStyle/>
          <a:p>
            <a:r>
              <a:rPr lang="ru-RU" dirty="0">
                <a:latin typeface="+mj-lt"/>
              </a:rPr>
              <a:t>На арабском языке сегодня говорят более 400 млн. человек и он является официальным в более 20-и странах мира</a:t>
            </a:r>
          </a:p>
          <a:p>
            <a:r>
              <a:rPr lang="ru-RU" dirty="0">
                <a:latin typeface="+mj-lt"/>
              </a:rPr>
              <a:t>Однако он остаётся слабо представленным в экосистеме </a:t>
            </a:r>
            <a:r>
              <a:rPr lang="en-US" dirty="0">
                <a:latin typeface="+mj-lt"/>
              </a:rPr>
              <a:t>LLM</a:t>
            </a:r>
          </a:p>
          <a:p>
            <a:r>
              <a:rPr lang="ru-RU" dirty="0">
                <a:latin typeface="+mj-lt"/>
              </a:rPr>
              <a:t>Причина</a:t>
            </a:r>
            <a:r>
              <a:rPr lang="en-US" dirty="0">
                <a:latin typeface="+mj-lt"/>
              </a:rPr>
              <a:t>: </a:t>
            </a:r>
            <a:r>
              <a:rPr lang="ru-RU" dirty="0">
                <a:latin typeface="+mj-lt"/>
              </a:rPr>
              <a:t>данные на арабском составляют менее </a:t>
            </a:r>
            <a:r>
              <a:rPr lang="en-US" dirty="0">
                <a:latin typeface="+mj-lt"/>
              </a:rPr>
              <a:t>1% </a:t>
            </a:r>
            <a:r>
              <a:rPr lang="ru-RU" dirty="0">
                <a:latin typeface="+mj-lt"/>
              </a:rPr>
              <a:t>от всего контента в интернете</a:t>
            </a:r>
            <a:endParaRPr lang="en-US" dirty="0">
              <a:latin typeface="+mj-lt"/>
            </a:endParaRPr>
          </a:p>
        </p:txBody>
      </p:sp>
      <p:pic>
        <p:nvPicPr>
          <p:cNvPr id="4" name="Picture 5" descr="Why English-only content just won't cut it anymore">
            <a:extLst>
              <a:ext uri="{FF2B5EF4-FFF2-40B4-BE49-F238E27FC236}">
                <a16:creationId xmlns:a16="http://schemas.microsoft.com/office/drawing/2014/main" id="{E4B266E9-1644-23F9-50C7-98AA13208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253" y="1690688"/>
            <a:ext cx="6447934" cy="442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8EDC25B1-D36E-70EF-6E0F-9FAC302CB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102AB9CA-6B03-09D2-6C00-E67B7BA392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211833B8-7E5B-BDBB-8E20-C50699316FD7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8F3FD9-D584-71D4-BB63-0EE3EAE7A2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57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0DB509-CC4C-CF78-9949-C19335CB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Актуальность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2E0C70-0A8E-0451-DF58-72AB1CDDD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На сегодняшний день малое количество моделей обладают достаточной глубиной понимания арабского языка</a:t>
            </a:r>
          </a:p>
          <a:p>
            <a:r>
              <a:rPr lang="ru-RU" dirty="0">
                <a:latin typeface="+mj-lt"/>
              </a:rPr>
              <a:t>Большинство </a:t>
            </a:r>
            <a:r>
              <a:rPr lang="ru-RU" dirty="0" err="1">
                <a:latin typeface="+mj-lt"/>
              </a:rPr>
              <a:t>арабоцентричных</a:t>
            </a:r>
            <a:r>
              <a:rPr lang="ru-RU" dirty="0">
                <a:latin typeface="+mj-lt"/>
              </a:rPr>
              <a:t> моделей, созданных арабскими институтами, не могут обогнать лидеров рынка </a:t>
            </a:r>
            <a:r>
              <a:rPr lang="en-US" dirty="0">
                <a:latin typeface="+mj-lt"/>
              </a:rPr>
              <a:t>(Qwen, Gemma, Llama and etc.)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Даже топовые модели показывают далёкие от лучших результаты в арабском (галлюцинации, деградация качества ответов)</a:t>
            </a:r>
            <a:endParaRPr lang="ru-RU" baseline="30000" dirty="0">
              <a:latin typeface="+mj-lt"/>
            </a:endParaRPr>
          </a:p>
          <a:p>
            <a:r>
              <a:rPr lang="ru-RU" dirty="0">
                <a:latin typeface="+mj-lt"/>
              </a:rPr>
              <a:t>Во многом это связано с особой морфологией арабского языка</a:t>
            </a:r>
            <a:r>
              <a:rPr lang="en-US" dirty="0">
                <a:latin typeface="+mj-lt"/>
              </a:rPr>
              <a:t>:</a:t>
            </a:r>
            <a:r>
              <a:rPr lang="ru-RU" dirty="0">
                <a:latin typeface="+mj-lt"/>
              </a:rPr>
              <a:t> многие модели заточены под европейскую языковую структуру</a:t>
            </a:r>
          </a:p>
          <a:p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0DBE7EEF-ACC6-3A98-AD11-4A7770638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F8445382-5AD4-27F7-2B46-5B051E1FBF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846C4714-C758-F242-1BE3-242F828981AE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2277DA-FDCD-D70B-1B9F-D6C832AB7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1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7FD4F4-7132-F392-C934-A73A691C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Постановка задачи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1ABF71-730B-0050-C792-20795912E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dirty="0">
                <a:latin typeface="+mj-lt"/>
              </a:rPr>
              <a:t>Разработать </a:t>
            </a:r>
            <a:r>
              <a:rPr lang="en-US" dirty="0">
                <a:latin typeface="+mj-lt"/>
              </a:rPr>
              <a:t>state-of-the-art LLM</a:t>
            </a:r>
            <a:r>
              <a:rPr lang="ru-RU" dirty="0">
                <a:latin typeface="+mj-lt"/>
              </a:rPr>
              <a:t> для арабского языка</a:t>
            </a:r>
            <a:endParaRPr lang="en-US" dirty="0">
              <a:latin typeface="+mj-lt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dirty="0">
                <a:latin typeface="+mj-lt"/>
              </a:rPr>
              <a:t>В приоритете </a:t>
            </a:r>
            <a:r>
              <a:rPr lang="en-US" dirty="0">
                <a:latin typeface="+mj-lt"/>
              </a:rPr>
              <a:t>general knowledge &amp; language understanding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ru-RU" dirty="0">
                <a:latin typeface="+mj-lt"/>
              </a:rPr>
              <a:t>Модель должна хорошо себя показывать и на других языках, но в приоритете – арабский</a:t>
            </a:r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85AFDF86-843F-7029-88BD-1DF300EF4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BC209B1F-1ABF-9546-EC9E-6F39B36386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A23AF976-E6EC-3187-3E5E-8D2CA9A9E519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A953BA-C593-F335-C19E-819C69903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5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F6DEFB-5044-31A0-1B28-EC73D2CF9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Пять китов обучения </a:t>
            </a:r>
            <a:r>
              <a:rPr lang="en-US" dirty="0"/>
              <a:t>LLM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0D3D43-50A2-2C6F-CE8F-6AEB86274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+mj-lt"/>
                <a:ea typeface="Open Sans" pitchFamily="2" charset="0"/>
                <a:cs typeface="Open Sans" pitchFamily="2" charset="0"/>
              </a:rPr>
              <a:t>Архитектура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+mj-lt"/>
                <a:ea typeface="Open Sans" pitchFamily="2" charset="0"/>
                <a:cs typeface="Open Sans" pitchFamily="2" charset="0"/>
              </a:rPr>
              <a:t>Метрики качества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+mj-lt"/>
                <a:ea typeface="Open Sans" pitchFamily="2" charset="0"/>
                <a:cs typeface="Open Sans" pitchFamily="2" charset="0"/>
              </a:rPr>
              <a:t>Данные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 err="1">
                <a:latin typeface="+mj-lt"/>
                <a:ea typeface="Open Sans" pitchFamily="2" charset="0"/>
                <a:cs typeface="Open Sans" pitchFamily="2" charset="0"/>
              </a:rPr>
              <a:t>Токенизатор</a:t>
            </a:r>
            <a:endParaRPr lang="ru-RU" dirty="0">
              <a:latin typeface="+mj-lt"/>
              <a:ea typeface="Open Sans" pitchFamily="2" charset="0"/>
              <a:cs typeface="Open Sans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+mj-lt"/>
                <a:ea typeface="Open Sans" pitchFamily="2" charset="0"/>
                <a:cs typeface="Open Sans" pitchFamily="2" charset="0"/>
              </a:rPr>
              <a:t>Само обучение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2D66FC-D3EB-91B5-B70F-2677E5F06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184" y="4071607"/>
            <a:ext cx="3264816" cy="278639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0CDA869-FB38-9AE0-2638-D278488FF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0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BC00B-D3C3-4629-A806-067D68014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A4457-7E0F-542B-940B-2A059BFC0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Архитектура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43C7B89A-5203-E945-2250-FEDD877C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7875E1D2-6D37-F973-B7D7-C376DCFF6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3AF1184E-A9A0-B1AC-A2A6-97705AF60758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B82532-BAEC-4224-6462-19B52F774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334260-9E75-5C3C-D94C-E158C2B07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734" y="3917402"/>
            <a:ext cx="3920797" cy="294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5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E5216-241D-09F8-8278-6DA4CE9CF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047A68-82E5-F635-B5E5-C6FA96A5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Изучение существующих решений</a:t>
            </a:r>
            <a:r>
              <a:rPr lang="en-US" dirty="0"/>
              <a:t>: OALL</a:t>
            </a: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D0E8F102-891F-50FB-D025-46AA387CD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F822FF1-31B2-2401-8194-12E87C84F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B7D6649F-4C38-1278-BB4F-A767090805F2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FB2BCE-B5A4-8D24-A171-49F2A2B539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20347094-23C7-B5AE-CADA-018A5E73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56728" cy="4351338"/>
          </a:xfrm>
        </p:spPr>
        <p:txBody>
          <a:bodyPr anchor="ctr"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Главная площадка для сравнения арабоязычных </a:t>
            </a:r>
            <a:r>
              <a:rPr lang="en-US" dirty="0">
                <a:latin typeface="+mj-lt"/>
              </a:rPr>
              <a:t>LLM</a:t>
            </a:r>
            <a:r>
              <a:rPr lang="ru-RU" dirty="0">
                <a:latin typeface="+mj-lt"/>
              </a:rPr>
              <a:t> друг с другом – </a:t>
            </a:r>
            <a:r>
              <a:rPr lang="en-US" dirty="0">
                <a:latin typeface="+mj-lt"/>
              </a:rPr>
              <a:t>Open Arabic LLM Leaderboard (OALL)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10FC17-60D1-A6E5-081D-16590B9046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5986" y="1690688"/>
            <a:ext cx="75274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37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19B12-6260-10A5-EF44-601719A0A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A4F7C-1202-7D0E-8CB3-6E5B0BB47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Изучение существующих решений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B4FCAF-688C-B7D5-937F-100414D63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Существующие решения можно поделить на 4 категории</a:t>
            </a:r>
            <a:r>
              <a:rPr lang="en-US" dirty="0">
                <a:latin typeface="+mj-lt"/>
              </a:rPr>
              <a:t>:</a:t>
            </a:r>
            <a:endParaRPr lang="ru-RU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Лидеры рынка (</a:t>
            </a:r>
            <a:r>
              <a:rPr lang="en-US" dirty="0">
                <a:latin typeface="+mj-lt"/>
              </a:rPr>
              <a:t>Qwen,</a:t>
            </a:r>
            <a:r>
              <a:rPr lang="ru-RU" dirty="0">
                <a:latin typeface="+mj-lt"/>
              </a:rPr>
              <a:t> </a:t>
            </a:r>
            <a:r>
              <a:rPr lang="en-US" dirty="0">
                <a:latin typeface="+mj-lt"/>
              </a:rPr>
              <a:t>Gemma, Llama and etc.)</a:t>
            </a: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+mj-lt"/>
              </a:rPr>
              <a:t>Арабоцентричные</a:t>
            </a:r>
            <a:r>
              <a:rPr lang="ru-RU" dirty="0">
                <a:latin typeface="+mj-lt"/>
              </a:rPr>
              <a:t> модели (</a:t>
            </a:r>
            <a:r>
              <a:rPr lang="en-US" dirty="0">
                <a:latin typeface="+mj-lt"/>
              </a:rPr>
              <a:t>Fanar, Jais, </a:t>
            </a:r>
            <a:r>
              <a:rPr lang="en-US" dirty="0" err="1">
                <a:latin typeface="+mj-lt"/>
              </a:rPr>
              <a:t>AceGPT</a:t>
            </a:r>
            <a:r>
              <a:rPr lang="en-US" dirty="0">
                <a:latin typeface="+mj-lt"/>
              </a:rPr>
              <a:t> and etc.)</a:t>
            </a: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+mj-lt"/>
              </a:rPr>
              <a:t>Дообученные</a:t>
            </a:r>
            <a:r>
              <a:rPr lang="ru-RU" dirty="0">
                <a:latin typeface="+mj-lt"/>
              </a:rPr>
              <a:t> на бенчмарках </a:t>
            </a:r>
            <a:r>
              <a:rPr lang="en-US" dirty="0">
                <a:latin typeface="+mj-lt"/>
              </a:rPr>
              <a:t>SOTA </a:t>
            </a:r>
            <a:r>
              <a:rPr lang="ru-RU" dirty="0">
                <a:latin typeface="+mj-lt"/>
              </a:rPr>
              <a:t>модели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+mj-lt"/>
              </a:rPr>
              <a:t>Continuous pretrained SOTA </a:t>
            </a:r>
            <a:r>
              <a:rPr lang="ru-RU" dirty="0">
                <a:latin typeface="+mj-lt"/>
              </a:rPr>
              <a:t>модели</a:t>
            </a:r>
            <a:r>
              <a:rPr lang="en-US" dirty="0">
                <a:latin typeface="+mj-lt"/>
              </a:rPr>
              <a:t> </a:t>
            </a: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12FB350B-4577-3BBF-4752-ABCBE9A12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3A0F250F-308E-0E59-D7B2-89F606BDF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5AE07A58-7E3A-FF70-743F-D6986DFDB262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5E86BD7-A526-2144-B27C-17685BFE7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37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FDCEA-0C8B-4B32-10B7-DDB010BA5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1810A1-52E9-AB95-A08A-D9A3B663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Изучение существующих решений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3EFD3B-849E-6E29-39E4-A537296C3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Существующие решения можно поделить на 4 категории</a:t>
            </a:r>
            <a:r>
              <a:rPr lang="en-US" dirty="0">
                <a:latin typeface="+mj-lt"/>
              </a:rPr>
              <a:t>:</a:t>
            </a:r>
            <a:endParaRPr lang="ru-RU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Лидеры рынка (</a:t>
            </a:r>
            <a:r>
              <a:rPr lang="en-US" dirty="0">
                <a:latin typeface="+mj-lt"/>
              </a:rPr>
              <a:t>Qwen,</a:t>
            </a:r>
            <a:r>
              <a:rPr lang="ru-RU" dirty="0">
                <a:latin typeface="+mj-lt"/>
              </a:rPr>
              <a:t> </a:t>
            </a:r>
            <a:r>
              <a:rPr lang="en-US" dirty="0">
                <a:latin typeface="+mj-lt"/>
              </a:rPr>
              <a:t>Gemma, Llama and etc.)</a:t>
            </a: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+mj-lt"/>
              </a:rPr>
              <a:t>Арабоцентричные</a:t>
            </a:r>
            <a:r>
              <a:rPr lang="ru-RU" dirty="0">
                <a:latin typeface="+mj-lt"/>
              </a:rPr>
              <a:t> модели (</a:t>
            </a:r>
            <a:r>
              <a:rPr lang="en-US" dirty="0">
                <a:latin typeface="+mj-lt"/>
              </a:rPr>
              <a:t>Fanar, Jais, </a:t>
            </a:r>
            <a:r>
              <a:rPr lang="en-US" dirty="0" err="1">
                <a:latin typeface="+mj-lt"/>
              </a:rPr>
              <a:t>AceGPT</a:t>
            </a:r>
            <a:r>
              <a:rPr lang="en-US" dirty="0">
                <a:latin typeface="+mj-lt"/>
              </a:rPr>
              <a:t> and etc.)</a:t>
            </a: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 err="1">
                <a:latin typeface="+mj-lt"/>
              </a:rPr>
              <a:t>Дообученные</a:t>
            </a:r>
            <a:r>
              <a:rPr lang="ru-RU" dirty="0">
                <a:latin typeface="+mj-lt"/>
              </a:rPr>
              <a:t> на бенчмарках </a:t>
            </a:r>
            <a:r>
              <a:rPr lang="en-US" dirty="0">
                <a:latin typeface="+mj-lt"/>
              </a:rPr>
              <a:t>SOTA </a:t>
            </a:r>
            <a:r>
              <a:rPr lang="ru-RU" dirty="0">
                <a:latin typeface="+mj-lt"/>
              </a:rPr>
              <a:t>модели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+mj-lt"/>
              </a:rPr>
              <a:t>Continuous pretrained SOTA </a:t>
            </a:r>
            <a:r>
              <a:rPr lang="ru-RU" b="1" dirty="0">
                <a:latin typeface="+mj-lt"/>
              </a:rPr>
              <a:t>модели</a:t>
            </a:r>
            <a:r>
              <a:rPr lang="en-US" b="1" dirty="0">
                <a:latin typeface="+mj-lt"/>
              </a:rPr>
              <a:t> </a:t>
            </a:r>
            <a:endParaRPr lang="ru-RU" b="1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6C4B96C8-94D2-338F-FD6D-555A44B6F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5F7ECFD6-78A0-41FD-618B-EBBA573C9F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F06BA38F-336E-F1A8-7EF2-02EBC66293F0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363D62-0BF8-9552-BF4E-FBBD51FCB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313AE-00B5-AC2C-75CD-140B1F494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05CF9-19E9-11D0-F210-22A6782B2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D843C6-C33B-7D0C-637B-D45511774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Хотим обучать современный трансформер до 2</a:t>
            </a:r>
            <a:r>
              <a:rPr lang="en-US" dirty="0">
                <a:latin typeface="+mj-lt"/>
              </a:rPr>
              <a:t>B </a:t>
            </a:r>
            <a:r>
              <a:rPr lang="ru-RU" dirty="0">
                <a:latin typeface="+mj-lt"/>
              </a:rPr>
              <a:t>параметров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Обучать с нуля дорого и долго, поэтому будем использовать стратегию непрерывного дообучения (</a:t>
            </a:r>
            <a:r>
              <a:rPr lang="en-US" dirty="0">
                <a:latin typeface="+mj-lt"/>
              </a:rPr>
              <a:t>continuous pretrain</a:t>
            </a:r>
            <a:r>
              <a:rPr lang="ru-RU" dirty="0">
                <a:latin typeface="+mj-lt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Модель, поверх которой мы хотим обучаться, должна показывать хорошие результаты как на арабских, так и на мультиязычных бенчмарках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За основу лучше взять базовую модель и проводить </a:t>
            </a:r>
            <a:r>
              <a:rPr lang="en-US" dirty="0">
                <a:latin typeface="+mj-lt"/>
              </a:rPr>
              <a:t>SFT </a:t>
            </a:r>
            <a:r>
              <a:rPr lang="ru-RU" dirty="0">
                <a:latin typeface="+mj-lt"/>
              </a:rPr>
              <a:t>самостоятельно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7CCB2904-947A-B6BE-30A5-84A61FD0E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BB81BEE2-CBAE-4234-4D56-E28E48A16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104F292F-6BD8-2C02-2D4D-5728538ED96F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B7739E-2A26-F30C-1F84-A1AA7A76C6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3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34752-E39E-9022-F76A-B0F2402D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DEFD5A-2B26-6F35-6FCA-1FC89445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DEF3C9-0F40-3FF2-8F60-FE4938503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65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Обучаться поверх </a:t>
            </a:r>
            <a:r>
              <a:rPr lang="en-US" dirty="0">
                <a:latin typeface="+mj-lt"/>
              </a:rPr>
              <a:t>Qwen – </a:t>
            </a:r>
            <a:r>
              <a:rPr lang="ru-RU" dirty="0">
                <a:latin typeface="+mj-lt"/>
              </a:rPr>
              <a:t>распространённая практика в науке и индустрии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Есть </a:t>
            </a:r>
            <a:r>
              <a:rPr lang="en-US" dirty="0">
                <a:latin typeface="+mj-lt"/>
              </a:rPr>
              <a:t>0.6B </a:t>
            </a:r>
            <a:r>
              <a:rPr lang="ru-RU" dirty="0">
                <a:latin typeface="+mj-lt"/>
              </a:rPr>
              <a:t>вариант для экспериментов и </a:t>
            </a:r>
            <a:r>
              <a:rPr lang="en-US" dirty="0">
                <a:latin typeface="+mj-lt"/>
              </a:rPr>
              <a:t>1.7B</a:t>
            </a:r>
            <a:r>
              <a:rPr lang="ru-RU" dirty="0">
                <a:latin typeface="+mj-lt"/>
              </a:rPr>
              <a:t> вариант для дообучения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Большинство моделей, показывающих хорошие результаты на </a:t>
            </a:r>
            <a:r>
              <a:rPr lang="en-US" dirty="0">
                <a:latin typeface="+mj-lt"/>
              </a:rPr>
              <a:t>OALL</a:t>
            </a:r>
            <a:r>
              <a:rPr lang="ru-RU" dirty="0">
                <a:latin typeface="+mj-lt"/>
              </a:rPr>
              <a:t>, были обучены поверх </a:t>
            </a:r>
            <a:r>
              <a:rPr lang="en-US" dirty="0">
                <a:latin typeface="+mj-lt"/>
              </a:rPr>
              <a:t>Qwen</a:t>
            </a:r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F78B3E48-1DD3-8E31-0186-27367B763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D59E5CA-2497-A29B-0613-C42B6B6084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9805E7AC-B4DE-AC53-9578-3374ECB88090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DADA53-9B16-14A9-24CD-4A82007A8A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1028" name="Picture 4" descr="Qwen Logo PNG (Free Download)">
            <a:extLst>
              <a:ext uri="{FF2B5EF4-FFF2-40B4-BE49-F238E27FC236}">
                <a16:creationId xmlns:a16="http://schemas.microsoft.com/office/drawing/2014/main" id="{8A94DDD6-1931-580E-46E4-CCBBFB1EF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890" y="1690688"/>
            <a:ext cx="3644883" cy="364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703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5FF8B-A362-745F-B0F6-8B33DA476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1D8F4-F87D-CADC-5508-1C30A89FC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Метрики качества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D00927CB-213A-5E64-C94E-4B214F1F1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ADA88F72-9737-08DF-1CF0-A50D188554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DBE7A991-3066-A02E-6C85-A84B95C3C4BD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F66B48-A33A-7665-901E-6B2F73744E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43F117-7559-04D4-BED9-F794D4775E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202" y="3917401"/>
            <a:ext cx="3920798" cy="294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80D8-00CB-FAE5-5895-78787D408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29706-BE56-BDE9-4147-FE50187FE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Проблема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base</a:t>
            </a:r>
            <a:r>
              <a:rPr lang="ru-RU" dirty="0"/>
              <a:t> модели плохо умеют отвечать на вопросы. Как оценивать качество? 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8C4405CA-7AE4-5E2E-20D8-1607B8F41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E20D3BC6-C05C-9D8E-2D1D-D5DF62537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F658B0F5-8774-8DF6-2A9A-BD39AA3E32E7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9A99C3-96A8-DA5F-D2BA-A2677085E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4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8C73-34E8-DA7C-DA95-15A1327C3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6F0EF5-73C4-5FE2-BBE0-012B2AB4F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05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Проблема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base</a:t>
            </a:r>
            <a:r>
              <a:rPr lang="ru-RU" dirty="0"/>
              <a:t> модели плохо умеют отвечать на вопросы. Как оценивать качество? 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8E2D66F5-A40E-AEB3-1D36-ABD4F4887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A5069B4D-CE02-8D2E-7A72-0BEF238F04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D008E8C1-1ECA-7805-14FB-CE5987E08831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0B1ADA3-1B95-F94A-1D76-D5493AE62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D7B9A644-C984-D741-0666-CF7C73165F10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1940560" y="2557621"/>
            <a:ext cx="4155440" cy="17806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2924815-3F20-5E0B-4F1E-94C38F471AEB}"/>
              </a:ext>
            </a:extLst>
          </p:cNvPr>
          <p:cNvSpPr txBox="1"/>
          <p:nvPr/>
        </p:nvSpPr>
        <p:spPr>
          <a:xfrm>
            <a:off x="747799" y="4490720"/>
            <a:ext cx="2385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latin typeface="+mj-lt"/>
              </a:rPr>
              <a:t>лосс</a:t>
            </a:r>
            <a:r>
              <a:rPr lang="ru-RU" sz="2400" dirty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/ </a:t>
            </a:r>
            <a:r>
              <a:rPr lang="ru-RU" sz="2400" dirty="0" err="1">
                <a:latin typeface="+mj-lt"/>
              </a:rPr>
              <a:t>перплексия</a:t>
            </a:r>
            <a:endParaRPr lang="en-US" sz="2400" dirty="0">
              <a:latin typeface="+mj-lt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448DB62-D25B-C73F-7011-5370D6235EBC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2557621"/>
            <a:ext cx="0" cy="17806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923E724-B1CB-1B8D-6304-DB0B6162CC3E}"/>
              </a:ext>
            </a:extLst>
          </p:cNvPr>
          <p:cNvSpPr txBox="1"/>
          <p:nvPr/>
        </p:nvSpPr>
        <p:spPr>
          <a:xfrm>
            <a:off x="4903239" y="4490720"/>
            <a:ext cx="2385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few-shot prompting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B22529E9-34AE-168D-CD1A-43CCD21C4E02}"/>
              </a:ext>
            </a:extLst>
          </p:cNvPr>
          <p:cNvCxnSpPr>
            <a:cxnSpLocks/>
          </p:cNvCxnSpPr>
          <p:nvPr/>
        </p:nvCxnSpPr>
        <p:spPr>
          <a:xfrm>
            <a:off x="6096000" y="2557621"/>
            <a:ext cx="4155440" cy="17806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C618A8F-A40D-1493-194E-05AB99E57AF5}"/>
              </a:ext>
            </a:extLst>
          </p:cNvPr>
          <p:cNvSpPr txBox="1"/>
          <p:nvPr/>
        </p:nvSpPr>
        <p:spPr>
          <a:xfrm>
            <a:off x="9058680" y="4490720"/>
            <a:ext cx="23855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+mj-lt"/>
              </a:rPr>
              <a:t>собственный бенчмарк + </a:t>
            </a:r>
            <a:r>
              <a:rPr lang="en-US" sz="2400" dirty="0">
                <a:latin typeface="+mj-lt"/>
              </a:rPr>
              <a:t>GPT/Human Eval</a:t>
            </a:r>
          </a:p>
        </p:txBody>
      </p:sp>
    </p:spTree>
    <p:extLst>
      <p:ext uri="{BB962C8B-B14F-4D97-AF65-F5344CB8AC3E}">
        <p14:creationId xmlns:p14="http://schemas.microsoft.com/office/powerpoint/2010/main" val="13326488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F0191-3069-D03D-FCFB-B7006BFF7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0793F-A684-A559-89E6-9CDEE47B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Собственный бенчмарк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28F52B-E3A9-AB83-B594-EA7F3178B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28420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+mj-lt"/>
              </a:rPr>
              <a:t>100</a:t>
            </a:r>
            <a:r>
              <a:rPr lang="en-US" dirty="0">
                <a:latin typeface="+mj-lt"/>
              </a:rPr>
              <a:t>+ </a:t>
            </a:r>
            <a:r>
              <a:rPr lang="ru-RU" dirty="0">
                <a:latin typeface="+mj-lt"/>
              </a:rPr>
              <a:t>промптов на такие темы, как</a:t>
            </a:r>
            <a:r>
              <a:rPr lang="en-US" dirty="0">
                <a:latin typeface="+mj-lt"/>
              </a:rPr>
              <a:t>:</a:t>
            </a:r>
            <a:endParaRPr lang="ru-RU" dirty="0">
              <a:latin typeface="+mj-lt"/>
            </a:endParaRPr>
          </a:p>
          <a:p>
            <a:pPr lvl="1"/>
            <a:r>
              <a:rPr lang="ru-RU" dirty="0">
                <a:latin typeface="+mj-lt"/>
              </a:rPr>
              <a:t>география</a:t>
            </a:r>
          </a:p>
          <a:p>
            <a:pPr lvl="1"/>
            <a:r>
              <a:rPr lang="ru-RU" dirty="0">
                <a:latin typeface="+mj-lt"/>
              </a:rPr>
              <a:t>история</a:t>
            </a:r>
          </a:p>
          <a:p>
            <a:pPr lvl="1"/>
            <a:r>
              <a:rPr lang="ru-RU" dirty="0">
                <a:latin typeface="+mj-lt"/>
              </a:rPr>
              <a:t>математика</a:t>
            </a:r>
          </a:p>
          <a:p>
            <a:pPr lvl="1"/>
            <a:r>
              <a:rPr lang="ru-RU" dirty="0">
                <a:latin typeface="+mj-lt"/>
              </a:rPr>
              <a:t>религия</a:t>
            </a:r>
          </a:p>
          <a:p>
            <a:pPr lvl="1"/>
            <a:r>
              <a:rPr lang="ru-RU" dirty="0">
                <a:latin typeface="+mj-lt"/>
              </a:rPr>
              <a:t>арабская грамматика</a:t>
            </a:r>
          </a:p>
          <a:p>
            <a:pPr lvl="1"/>
            <a:r>
              <a:rPr lang="ru-RU" dirty="0">
                <a:latin typeface="+mj-lt"/>
              </a:rPr>
              <a:t>литература и искусство</a:t>
            </a:r>
          </a:p>
          <a:p>
            <a:pPr lvl="1"/>
            <a:r>
              <a:rPr lang="ru-RU" dirty="0">
                <a:latin typeface="+mj-lt"/>
              </a:rPr>
              <a:t>…</a:t>
            </a:r>
          </a:p>
          <a:p>
            <a:r>
              <a:rPr lang="ru-RU" dirty="0">
                <a:latin typeface="+mj-lt"/>
              </a:rPr>
              <a:t>каждый </a:t>
            </a:r>
            <a:r>
              <a:rPr lang="ru-RU" dirty="0" err="1">
                <a:latin typeface="+mj-lt"/>
              </a:rPr>
              <a:t>промпт</a:t>
            </a:r>
            <a:r>
              <a:rPr lang="ru-RU" dirty="0">
                <a:latin typeface="+mj-lt"/>
              </a:rPr>
              <a:t> должен начинаться так, чтобы его интуитивное продолжение давало правильный ответ</a:t>
            </a:r>
          </a:p>
          <a:p>
            <a:pPr marL="0" indent="0">
              <a:buNone/>
            </a:pPr>
            <a:endParaRPr lang="ru-RU" dirty="0">
              <a:latin typeface="+mj-lt"/>
            </a:endParaRPr>
          </a:p>
          <a:p>
            <a:pPr marL="0" indent="0">
              <a:buNone/>
            </a:pPr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180C91FD-C7FD-375C-3835-19D527763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8CA7FFBD-5AEC-3ADA-1A6A-683394ABF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EF5CD4C6-0FDE-0A64-CC13-33F115B9E180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05351E-80CD-C7A7-D4E6-299D6D574A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96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D5AAB-0056-21B8-99E7-C5E28FFC1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1CFA5-0511-FB1D-487E-44DA01E1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Собственный бенчмарк</a:t>
            </a:r>
            <a:r>
              <a:rPr lang="en-US" dirty="0"/>
              <a:t>: </a:t>
            </a:r>
            <a:r>
              <a:rPr lang="ru-RU" dirty="0"/>
              <a:t>примеры</a:t>
            </a:r>
            <a:endParaRPr lang="en-US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820546D-AD8A-92F3-9078-DC425DBA7A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891668"/>
              </p:ext>
            </p:extLst>
          </p:nvPr>
        </p:nvGraphicFramePr>
        <p:xfrm>
          <a:off x="838200" y="1825624"/>
          <a:ext cx="10515600" cy="39624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72650232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3189027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20583668"/>
                    </a:ext>
                  </a:extLst>
                </a:gridCol>
              </a:tblGrid>
              <a:tr h="792487"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+mj-lt"/>
                        </a:rPr>
                        <a:t>Категория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 err="1">
                          <a:latin typeface="+mj-lt"/>
                        </a:rPr>
                        <a:t>Промпт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dirty="0">
                          <a:latin typeface="+mj-lt"/>
                        </a:rPr>
                        <a:t>Перевод</a:t>
                      </a:r>
                      <a:endParaRPr lang="en-US" sz="2400" b="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2330176"/>
                  </a:ext>
                </a:extLst>
              </a:tr>
              <a:tr h="79248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География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2000" b="0" kern="1200" dirty="0">
                          <a:solidFill>
                            <a:schemeClr val="dk1"/>
                          </a:solidFill>
                          <a:effectLst/>
                          <a:latin typeface="Dubai Light" panose="020B0303030403030204" pitchFamily="34" charset="-78"/>
                          <a:cs typeface="Dubai Light" panose="020B0303030403030204" pitchFamily="34" charset="-78"/>
                        </a:rPr>
                        <a:t>أطول نهر في العالم هو</a:t>
                      </a:r>
                      <a:endParaRPr lang="ar-AE" sz="2000" b="0" kern="1200" dirty="0">
                        <a:solidFill>
                          <a:schemeClr val="dk1"/>
                        </a:solidFill>
                        <a:effectLst/>
                        <a:latin typeface="Dubai Light" panose="020B0303030403030204" pitchFamily="34" charset="-78"/>
                        <a:ea typeface="+mn-ea"/>
                        <a:cs typeface="Dubai Light" panose="020B030303040303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Самая длинная река в мире это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413340"/>
                  </a:ext>
                </a:extLst>
              </a:tr>
              <a:tr h="79248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История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2000" dirty="0">
                          <a:latin typeface="Dubai Light" panose="020B0303030403030204" pitchFamily="34" charset="-78"/>
                          <a:cs typeface="Dubai Light" panose="020B0303030403030204" pitchFamily="34" charset="-78"/>
                        </a:rPr>
                        <a:t>بدأت الحرب العالمية الثانية في عام</a:t>
                      </a:r>
                      <a:endParaRPr lang="en-US" sz="2000" dirty="0">
                        <a:latin typeface="Dubai Light" panose="020B0303030403030204" pitchFamily="34" charset="-78"/>
                        <a:cs typeface="Dubai Light" panose="020B030303040303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Первая мировая война началась в год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4836762"/>
                  </a:ext>
                </a:extLst>
              </a:tr>
              <a:tr h="79248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Математика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0" kern="1200" dirty="0">
                          <a:solidFill>
                            <a:schemeClr val="dk1"/>
                          </a:solidFill>
                          <a:effectLst/>
                          <a:latin typeface="Dubai Light" panose="020B0303030403030204" pitchFamily="34" charset="-78"/>
                          <a:cs typeface="Dubai Light" panose="020B0303030403030204" pitchFamily="34" charset="-78"/>
                        </a:rPr>
                        <a:t>الرقم الذي يأتي بعد تسعة وتسعين هو</a:t>
                      </a:r>
                      <a:endParaRPr lang="ar-AE" sz="1800" b="0" kern="1200" dirty="0">
                        <a:solidFill>
                          <a:schemeClr val="dk1"/>
                        </a:solidFill>
                        <a:effectLst/>
                        <a:latin typeface="Dubai Light" panose="020B0303030403030204" pitchFamily="34" charset="-78"/>
                        <a:ea typeface="+mn-ea"/>
                        <a:cs typeface="Dubai Light" panose="020B030303040303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Число, идущее после 99 – это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2483496"/>
                  </a:ext>
                </a:extLst>
              </a:tr>
              <a:tr h="79248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Религия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0" kern="1200" dirty="0">
                          <a:solidFill>
                            <a:schemeClr val="dk1"/>
                          </a:solidFill>
                          <a:effectLst/>
                          <a:latin typeface="Dubai Light" panose="020B0303030403030204" pitchFamily="34" charset="-78"/>
                          <a:cs typeface="Dubai Light" panose="020B0303030403030204" pitchFamily="34" charset="-78"/>
                        </a:rPr>
                        <a:t>عدد الصلوات المفروضة في اليوم هو</a:t>
                      </a:r>
                      <a:endParaRPr lang="ar-AE" sz="1800" b="0" kern="1200" dirty="0">
                        <a:solidFill>
                          <a:schemeClr val="dk1"/>
                        </a:solidFill>
                        <a:effectLst/>
                        <a:latin typeface="Dubai Light" panose="020B0303030403030204" pitchFamily="34" charset="-78"/>
                        <a:ea typeface="+mn-ea"/>
                        <a:cs typeface="Dubai Light" panose="020B0303030403030204" pitchFamily="34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+mj-lt"/>
                        </a:rPr>
                        <a:t>Количество обязательных молитв в день составляет</a:t>
                      </a:r>
                      <a:endParaRPr lang="en-US" sz="20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758540"/>
                  </a:ext>
                </a:extLst>
              </a:tr>
            </a:tbl>
          </a:graphicData>
        </a:graphic>
      </p:graphicFrame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553119D0-DC06-2F38-A33E-8ADE06A9B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661968A-3B32-23AF-3FD0-A16879051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F3F113A6-1AEB-30EC-162D-286596317F9A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C8E12A-859D-C368-7679-BD2A368C98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38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FB055-EBD3-E540-62D4-A26D59DF2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9D78D-33CB-DF11-7303-9B2F0B3FC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94787"/>
          </a:xfrm>
        </p:spPr>
        <p:txBody>
          <a:bodyPr/>
          <a:lstStyle/>
          <a:p>
            <a:r>
              <a:rPr lang="ru-RU" dirty="0">
                <a:latin typeface="+mj-lt"/>
              </a:rPr>
              <a:t>При обучении смотреть на кривую </a:t>
            </a:r>
            <a:r>
              <a:rPr lang="en-US" dirty="0">
                <a:latin typeface="+mj-lt"/>
              </a:rPr>
              <a:t>eval loss</a:t>
            </a:r>
            <a:r>
              <a:rPr lang="ru-RU" dirty="0">
                <a:latin typeface="+mj-lt"/>
              </a:rPr>
              <a:t>, внимательно подходить к сбору</a:t>
            </a:r>
            <a:r>
              <a:rPr lang="en-US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валидационной</a:t>
            </a:r>
            <a:r>
              <a:rPr lang="ru-RU" dirty="0">
                <a:latin typeface="+mj-lt"/>
              </a:rPr>
              <a:t> части датасета</a:t>
            </a:r>
          </a:p>
          <a:p>
            <a:r>
              <a:rPr lang="ru-RU" dirty="0">
                <a:latin typeface="+mj-lt"/>
              </a:rPr>
              <a:t>Использовать </a:t>
            </a:r>
            <a:r>
              <a:rPr lang="en-US" dirty="0">
                <a:latin typeface="+mj-lt"/>
              </a:rPr>
              <a:t>Human Eval </a:t>
            </a:r>
            <a:r>
              <a:rPr lang="ru-RU" dirty="0">
                <a:latin typeface="+mj-lt"/>
              </a:rPr>
              <a:t>и </a:t>
            </a:r>
            <a:r>
              <a:rPr lang="en-US" dirty="0">
                <a:latin typeface="+mj-lt"/>
              </a:rPr>
              <a:t>GPT Eval </a:t>
            </a:r>
            <a:r>
              <a:rPr lang="ru-RU" dirty="0">
                <a:latin typeface="+mj-lt"/>
              </a:rPr>
              <a:t>на собственном бенчмарке на этапе </a:t>
            </a:r>
            <a:r>
              <a:rPr lang="en-US" dirty="0">
                <a:latin typeface="+mj-lt"/>
              </a:rPr>
              <a:t>pretrain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Использовать </a:t>
            </a:r>
            <a:r>
              <a:rPr lang="en-US" dirty="0">
                <a:latin typeface="+mj-lt"/>
              </a:rPr>
              <a:t>few-shot prompting </a:t>
            </a:r>
            <a:r>
              <a:rPr lang="ru-RU" dirty="0">
                <a:latin typeface="+mj-lt"/>
              </a:rPr>
              <a:t>на простых открытых бенчмарках</a:t>
            </a:r>
          </a:p>
          <a:p>
            <a:r>
              <a:rPr lang="ru-RU" dirty="0">
                <a:latin typeface="+mj-lt"/>
              </a:rPr>
              <a:t>После </a:t>
            </a:r>
            <a:r>
              <a:rPr lang="en-US" dirty="0">
                <a:latin typeface="+mj-lt"/>
              </a:rPr>
              <a:t>instruct-tuning </a:t>
            </a:r>
            <a:r>
              <a:rPr lang="ru-RU" dirty="0">
                <a:latin typeface="+mj-lt"/>
              </a:rPr>
              <a:t>сместить фокус на набор бенчмарков с </a:t>
            </a:r>
            <a:r>
              <a:rPr lang="en-US" dirty="0">
                <a:latin typeface="+mj-lt"/>
              </a:rPr>
              <a:t>Open Arabic LLM Leaderboard (HF)</a:t>
            </a: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DDC6C79C-E532-C6A3-E7AB-12847E0B6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DD4A86AC-501F-DF21-D848-8708E1BE7C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C551A925-8D14-3B56-A14D-804EBDD7F0DA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B6B464-6E9B-97A0-F1F7-BCA8A23ED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1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CE800-B9CF-A5B0-4F6B-10AF2BCEA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501044-E591-E60E-4D7C-14E197AC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Данные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D96F0314-7386-BEB6-389B-7A4A61267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3293F791-26A0-FB32-3E74-A7468D282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DD14B9CB-4ECA-3707-EAF9-15057EC1F366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1F520D4-309A-D46A-D865-49D1331FE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225213-94AC-5CF6-3446-855CC271A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203" y="3917402"/>
            <a:ext cx="3920797" cy="294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7150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2BB82-FF71-DB04-E829-B86E10FC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B10DB6-15CB-7613-2B57-D1672EAD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Сколько нужно данных?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7B947F-7458-0063-4B0F-589E351A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94787"/>
          </a:xfrm>
        </p:spPr>
        <p:txBody>
          <a:bodyPr/>
          <a:lstStyle/>
          <a:p>
            <a:r>
              <a:rPr lang="ru-RU" dirty="0">
                <a:latin typeface="+mj-lt"/>
              </a:rPr>
              <a:t>Закон шиншиллы говорит, что на каждый параметр модели требуется 20 токенов данных</a:t>
            </a:r>
          </a:p>
          <a:p>
            <a:r>
              <a:rPr lang="ru-RU" dirty="0">
                <a:latin typeface="+mj-lt"/>
              </a:rPr>
              <a:t>Однако последние исследования утверждают, что в случае небольших языковых моделей это число может быть значительно увеличено (вплоть до 10</a:t>
            </a:r>
            <a:r>
              <a:rPr lang="en-US" dirty="0">
                <a:latin typeface="+mj-lt"/>
              </a:rPr>
              <a:t>’000)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Поэтому строгого ограничения на количество данных у нас нет, однако есть ограничения на </a:t>
            </a:r>
            <a:r>
              <a:rPr lang="ru-RU" dirty="0" err="1">
                <a:latin typeface="+mj-lt"/>
              </a:rPr>
              <a:t>компьют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Задача – как можно больше как можно более чистых данных</a:t>
            </a:r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1081A614-D91A-353C-8778-369540225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95D2C187-3880-A533-0756-3BE95F81E3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2B7420C6-6874-6117-4F15-5476540D75D4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838BB9-5EFA-E17A-B8B4-2F2125C6F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60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CC251-B2AE-CD94-005C-62FAD60F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корпуса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EA267310-7178-FFA4-EA04-F5C0C3A6A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8FBF42F5-58F8-126A-EC72-7BE3AE682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8519D007-F480-5A1B-6E75-4E1675AE3CC1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29EBD2-258D-226F-FB48-339A3BD507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991CCE67-9B69-8D8B-47B3-205AC81A8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+mj-lt"/>
              </a:rPr>
              <a:t>Основой корпуса является датасет </a:t>
            </a:r>
            <a:r>
              <a:rPr lang="en-US" dirty="0" err="1">
                <a:latin typeface="+mj-lt"/>
              </a:rPr>
              <a:t>Fineweb</a:t>
            </a:r>
            <a:r>
              <a:rPr lang="en-US" dirty="0">
                <a:latin typeface="+mj-lt"/>
              </a:rPr>
              <a:t>-HQ</a:t>
            </a:r>
            <a:r>
              <a:rPr lang="ru-RU" dirty="0">
                <a:latin typeface="+mj-lt"/>
              </a:rPr>
              <a:t> – очищенный интернет с отдельным столбцом, отражающим качество строки (</a:t>
            </a:r>
            <a:r>
              <a:rPr lang="en-US" dirty="0">
                <a:latin typeface="+mj-lt"/>
              </a:rPr>
              <a:t>40</a:t>
            </a:r>
            <a:r>
              <a:rPr lang="ru-RU" dirty="0">
                <a:latin typeface="+mj-lt"/>
              </a:rPr>
              <a:t>%)</a:t>
            </a:r>
          </a:p>
          <a:p>
            <a:r>
              <a:rPr lang="ru-RU" dirty="0">
                <a:latin typeface="+mj-lt"/>
              </a:rPr>
              <a:t>Для улучшения знаний модели о современном мире были также добавлены новостные датасеты (10%)</a:t>
            </a:r>
          </a:p>
          <a:p>
            <a:r>
              <a:rPr lang="ru-RU" dirty="0">
                <a:latin typeface="+mj-lt"/>
              </a:rPr>
              <a:t>Данные на Египетском и Морокканском диалектах (5%)</a:t>
            </a:r>
          </a:p>
          <a:p>
            <a:r>
              <a:rPr lang="ru-RU" dirty="0">
                <a:latin typeface="+mj-lt"/>
              </a:rPr>
              <a:t>Википедия и другие академические датасеты были умышленно продублированы (5%)</a:t>
            </a:r>
          </a:p>
          <a:p>
            <a:r>
              <a:rPr lang="ru-RU" dirty="0">
                <a:latin typeface="+mj-lt"/>
              </a:rPr>
              <a:t>Переведённый </a:t>
            </a:r>
            <a:r>
              <a:rPr lang="en-US" dirty="0" err="1">
                <a:latin typeface="+mj-lt"/>
              </a:rPr>
              <a:t>Fineweb-edu</a:t>
            </a:r>
            <a:r>
              <a:rPr lang="en-US" dirty="0">
                <a:latin typeface="+mj-lt"/>
              </a:rPr>
              <a:t> (</a:t>
            </a:r>
            <a:r>
              <a:rPr lang="ru-RU" dirty="0">
                <a:latin typeface="+mj-lt"/>
              </a:rPr>
              <a:t>20%)</a:t>
            </a:r>
            <a:endParaRPr lang="en-US" dirty="0">
              <a:latin typeface="+mj-lt"/>
            </a:endParaRPr>
          </a:p>
          <a:p>
            <a:r>
              <a:rPr lang="ru-RU" dirty="0">
                <a:latin typeface="+mj-lt"/>
              </a:rPr>
              <a:t>Религиозные и культуральные книги (10%)</a:t>
            </a:r>
          </a:p>
          <a:p>
            <a:r>
              <a:rPr lang="ru-RU" dirty="0">
                <a:latin typeface="+mj-lt"/>
              </a:rPr>
              <a:t>Остальное (10%)</a:t>
            </a:r>
          </a:p>
          <a:p>
            <a:endParaRPr lang="ru-RU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86480A-6A7C-EEB4-CE5F-22D25E131E26}"/>
              </a:ext>
            </a:extLst>
          </p:cNvPr>
          <p:cNvSpPr txBox="1"/>
          <p:nvPr/>
        </p:nvSpPr>
        <p:spPr>
          <a:xfrm>
            <a:off x="7983967" y="5884651"/>
            <a:ext cx="33698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j-lt"/>
              </a:rPr>
              <a:t>Всего</a:t>
            </a:r>
            <a:r>
              <a:rPr lang="en-US" sz="2400" dirty="0">
                <a:latin typeface="+mj-lt"/>
              </a:rPr>
              <a:t>: </a:t>
            </a:r>
            <a:r>
              <a:rPr lang="en-US" sz="2400" b="1" dirty="0">
                <a:latin typeface="+mj-lt"/>
              </a:rPr>
              <a:t>5.3 </a:t>
            </a:r>
            <a:r>
              <a:rPr lang="ru-RU" sz="2400" b="1" dirty="0">
                <a:latin typeface="+mj-lt"/>
              </a:rPr>
              <a:t>млрд. токенов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28273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FAC92-317E-1520-B120-73DF55FD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450EE-02F5-B524-8894-B91CC0A12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Дедупликация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BF805772-6676-CB1A-E82F-C84E5119E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73C9BDFB-2C5B-45C3-4C0B-2B9A9298BC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50F549B8-B655-C7B2-6334-FE36B7264692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88BCE8E-1870-E3BF-100F-92EAC0150B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3FBA56AA-F93A-8EB9-93D6-091751503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+mj-lt"/>
              </a:rPr>
              <a:t>Данные между датасетами часто дублируются, но они не идентичны</a:t>
            </a:r>
          </a:p>
          <a:p>
            <a:r>
              <a:rPr lang="ru-RU" dirty="0">
                <a:latin typeface="+mj-lt"/>
              </a:rPr>
              <a:t>Подобные повторы не очень хорошо сказываются на качество моделей</a:t>
            </a:r>
          </a:p>
          <a:p>
            <a:r>
              <a:rPr lang="ru-RU" dirty="0">
                <a:latin typeface="+mj-lt"/>
              </a:rPr>
              <a:t>Как очистить корпус от таких дублей?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36332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923A1-A690-3C2A-3B90-BFC4A76FE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7DF56-320E-58A2-EDA0-E4539BDE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Дедупликация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69A40163-2200-4DBF-7A5A-4636E2961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AD254A6A-C313-F9A1-8BDE-9D57EA26A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EA0876E1-31CD-DCC0-9903-B73D065A99FD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3E3FBF-1E56-27CD-BC0C-2432F80133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Объект 9">
                <a:extLst>
                  <a:ext uri="{FF2B5EF4-FFF2-40B4-BE49-F238E27FC236}">
                    <a16:creationId xmlns:a16="http://schemas.microsoft.com/office/drawing/2014/main" id="{33C40C61-0292-9E10-9FB8-B8E4E8272A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ru-RU" dirty="0" err="1">
                    <a:latin typeface="+mj-lt"/>
                  </a:rPr>
                  <a:t>Шинглирование</a:t>
                </a:r>
                <a:r>
                  <a:rPr lang="ru-RU" dirty="0">
                    <a:latin typeface="+mj-lt"/>
                  </a:rPr>
                  <a:t>. Разбиваем текст на т.н. </a:t>
                </a:r>
                <a:r>
                  <a:rPr lang="ru-RU" dirty="0" err="1">
                    <a:latin typeface="+mj-lt"/>
                  </a:rPr>
                  <a:t>шинглы</a:t>
                </a:r>
                <a:r>
                  <a:rPr lang="ru-RU" dirty="0">
                    <a:latin typeface="+mj-lt"/>
                  </a:rPr>
                  <a:t> – перекрывающиеся кусочки по </a:t>
                </a:r>
                <a:r>
                  <a:rPr lang="en-US" dirty="0">
                    <a:latin typeface="+mj-lt"/>
                  </a:rPr>
                  <a:t>k </a:t>
                </a:r>
                <a:r>
                  <a:rPr lang="ru-RU" dirty="0">
                    <a:latin typeface="+mj-lt"/>
                  </a:rPr>
                  <a:t>слов (обычно берут 3-5). К примеру, </a:t>
                </a:r>
                <a:r>
                  <a:rPr lang="ru-RU" i="1" dirty="0"/>
                  <a:t>Мама мыла раму с мылом </a:t>
                </a:r>
                <a:r>
                  <a:rPr lang="ru-RU" dirty="0">
                    <a:latin typeface="+mj-lt"/>
                  </a:rPr>
                  <a:t>с </a:t>
                </a:r>
                <a:r>
                  <a:rPr lang="en-US" dirty="0">
                    <a:latin typeface="+mj-lt"/>
                  </a:rPr>
                  <a:t>k=3</a:t>
                </a:r>
                <a:r>
                  <a:rPr lang="ru-RU" dirty="0">
                    <a:latin typeface="+mj-lt"/>
                  </a:rPr>
                  <a:t> превратится в</a:t>
                </a:r>
                <a:r>
                  <a:rPr lang="en-US" dirty="0">
                    <a:latin typeface="+mj-lt"/>
                  </a:rPr>
                  <a:t>: </a:t>
                </a:r>
                <a:r>
                  <a:rPr lang="ru-RU" dirty="0"/>
                  <a:t>{"Мама мыла раму", "мыла раму с", "раму с мылом"}</a:t>
                </a:r>
                <a:r>
                  <a:rPr lang="en-US" dirty="0">
                    <a:latin typeface="+mj-lt"/>
                  </a:rPr>
                  <a:t>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dirty="0">
                    <a:latin typeface="+mj-lt"/>
                  </a:rPr>
                  <a:t>Возьмём </a:t>
                </a:r>
                <a:r>
                  <a:rPr lang="en-US" dirty="0">
                    <a:latin typeface="+mj-lt"/>
                  </a:rPr>
                  <a:t>N </a:t>
                </a:r>
                <a:r>
                  <a:rPr lang="ru-RU" dirty="0">
                    <a:latin typeface="+mj-lt"/>
                  </a:rPr>
                  <a:t>разных хэш-функций (к примеру, 200)</a:t>
                </a:r>
                <a:r>
                  <a:rPr lang="en-US" dirty="0">
                    <a:latin typeface="+mj-lt"/>
                  </a:rPr>
                  <a:t>. </a:t>
                </a:r>
                <a:r>
                  <a:rPr lang="ru-RU" dirty="0">
                    <a:latin typeface="+mj-lt"/>
                  </a:rPr>
                  <a:t>Для каждой хэш-</a:t>
                </a:r>
                <a:r>
                  <a:rPr lang="ru-RU" dirty="0" err="1">
                    <a:latin typeface="+mj-lt"/>
                  </a:rPr>
                  <a:t>фукнции</a:t>
                </a:r>
                <a:r>
                  <a:rPr lang="ru-RU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+mj-lt"/>
                  </a:rPr>
                  <a:t> </a:t>
                </a:r>
                <a:r>
                  <a:rPr lang="ru-RU" dirty="0">
                    <a:latin typeface="+mj-lt"/>
                  </a:rPr>
                  <a:t>прогоняем через неё все </a:t>
                </a:r>
                <a:r>
                  <a:rPr lang="ru-RU" dirty="0" err="1">
                    <a:latin typeface="+mj-lt"/>
                  </a:rPr>
                  <a:t>шинглы</a:t>
                </a:r>
                <a:r>
                  <a:rPr lang="ru-RU" dirty="0">
                    <a:latin typeface="+mj-lt"/>
                  </a:rPr>
                  <a:t> каждого документа и для каждого документа находим минимальное число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ru-RU" dirty="0">
                    <a:latin typeface="+mj-lt"/>
                  </a:rPr>
                  <a:t>В итоге получаем т.н. сигнатуру документа – вектор из </a:t>
                </a:r>
                <a:r>
                  <a:rPr lang="en-US" dirty="0">
                    <a:latin typeface="+mj-lt"/>
                  </a:rPr>
                  <a:t>N</a:t>
                </a:r>
                <a:r>
                  <a:rPr lang="ru-RU" dirty="0">
                    <a:latin typeface="+mj-lt"/>
                  </a:rPr>
                  <a:t> чисел</a:t>
                </a:r>
              </a:p>
            </p:txBody>
          </p:sp>
        </mc:Choice>
        <mc:Fallback>
          <p:sp>
            <p:nvSpPr>
              <p:cNvPr id="10" name="Объект 9">
                <a:extLst>
                  <a:ext uri="{FF2B5EF4-FFF2-40B4-BE49-F238E27FC236}">
                    <a16:creationId xmlns:a16="http://schemas.microsoft.com/office/drawing/2014/main" id="{33C40C61-0292-9E10-9FB8-B8E4E8272A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6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0469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85239-12D7-44BC-3DA8-46251891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F60C9B-6787-7F73-CD38-A5F3D6A14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Дедупликация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00A26ECA-71E4-C6E2-BF92-829E96DF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0C3ADDC8-8A79-E8F8-43F9-29AEC0D0C5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2B64812D-8BFE-4596-D77D-B080074B1244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7918C3-D367-AC11-B70E-61666B5757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876DF152-FE30-0804-BC8F-228A3B920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ru-RU" dirty="0">
                <a:latin typeface="+mj-lt"/>
              </a:rPr>
              <a:t>Разбиваем каждую сигнатуру на </a:t>
            </a:r>
            <a:r>
              <a:rPr lang="en-US" dirty="0">
                <a:latin typeface="+mj-lt"/>
              </a:rPr>
              <a:t>b </a:t>
            </a:r>
            <a:r>
              <a:rPr lang="ru-RU" dirty="0">
                <a:latin typeface="+mj-lt"/>
              </a:rPr>
              <a:t>полос по </a:t>
            </a:r>
            <a:r>
              <a:rPr lang="en-US" dirty="0">
                <a:latin typeface="+mj-lt"/>
              </a:rPr>
              <a:t>r </a:t>
            </a:r>
            <a:r>
              <a:rPr lang="ru-RU" dirty="0">
                <a:latin typeface="+mj-lt"/>
              </a:rPr>
              <a:t>чисел в каждой (к примеру, сигнатуру из 200 чисел делим на 20 полос по 10 чисел)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>
                <a:latin typeface="+mj-lt"/>
              </a:rPr>
              <a:t>Берём одну полосу (10 чисел) и </a:t>
            </a:r>
            <a:r>
              <a:rPr lang="ru-RU" dirty="0" err="1">
                <a:latin typeface="+mj-lt"/>
              </a:rPr>
              <a:t>хэшируем</a:t>
            </a:r>
            <a:r>
              <a:rPr lang="ru-RU" dirty="0">
                <a:latin typeface="+mj-lt"/>
              </a:rPr>
              <a:t> ее как единое целое. Полученный хэш – это номер корзины. Каждый документ имеет 20 таких </a:t>
            </a:r>
            <a:r>
              <a:rPr lang="ru-RU" dirty="0" err="1">
                <a:latin typeface="+mj-lt"/>
              </a:rPr>
              <a:t>хешей</a:t>
            </a:r>
            <a:r>
              <a:rPr lang="ru-RU" dirty="0">
                <a:latin typeface="+mj-lt"/>
              </a:rPr>
              <a:t> в нашем случае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ru-RU" dirty="0">
                <a:latin typeface="+mj-lt"/>
              </a:rPr>
              <a:t>Проходимся по всем документам считаем для каждого такие </a:t>
            </a:r>
            <a:r>
              <a:rPr lang="ru-RU" dirty="0" err="1">
                <a:latin typeface="+mj-lt"/>
              </a:rPr>
              <a:t>хеши</a:t>
            </a:r>
            <a:r>
              <a:rPr lang="ru-RU" dirty="0">
                <a:latin typeface="+mj-lt"/>
              </a:rPr>
              <a:t>. Если во время хеширования документа </a:t>
            </a:r>
            <a:r>
              <a:rPr lang="en-US" dirty="0">
                <a:latin typeface="+mj-lt"/>
              </a:rPr>
              <a:t>A </a:t>
            </a:r>
            <a:r>
              <a:rPr lang="ru-RU" dirty="0">
                <a:latin typeface="+mj-lt"/>
              </a:rPr>
              <a:t>мы обнаруживаем, что хотя бы 1 из 20 его </a:t>
            </a:r>
            <a:r>
              <a:rPr lang="ru-RU" dirty="0" err="1">
                <a:latin typeface="+mj-lt"/>
              </a:rPr>
              <a:t>хешей</a:t>
            </a:r>
            <a:r>
              <a:rPr lang="ru-RU" dirty="0">
                <a:latin typeface="+mj-lt"/>
              </a:rPr>
              <a:t> совпадает с кем-то, кого мы смотрели – записываем пару в кандидаты на дубли</a:t>
            </a:r>
          </a:p>
        </p:txBody>
      </p:sp>
    </p:spTree>
    <p:extLst>
      <p:ext uri="{BB962C8B-B14F-4D97-AF65-F5344CB8AC3E}">
        <p14:creationId xmlns:p14="http://schemas.microsoft.com/office/powerpoint/2010/main" val="1475777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66DB6-72C4-BE53-A45F-1724D36D3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BCAC29-C30E-033A-39B7-944FDEEA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Многоязычность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683FD1A8-53D5-49D8-6637-BFAA52277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69382907-E221-F527-7FF2-F97000444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57CBDD31-BA68-5BA6-CC11-E5CDDBCB9006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6A02F6-1C95-D6AD-279B-15419D371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03AC6061-BB25-7D01-907F-ECDD3D3F2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+mj-lt"/>
              </a:rPr>
              <a:t>Исследования показывают, что наличие других языков в обучающем корпусе существенно улучшает адаптацию модели к арабскому</a:t>
            </a:r>
          </a:p>
          <a:p>
            <a:r>
              <a:rPr lang="ru-RU" dirty="0">
                <a:latin typeface="+mj-lt"/>
              </a:rPr>
              <a:t>Изначально в качестве второго языка использовался английский, пробовались разбиения </a:t>
            </a:r>
            <a:r>
              <a:rPr lang="en-US" dirty="0">
                <a:latin typeface="+mj-lt"/>
              </a:rPr>
              <a:t>40/60; 50/50; 60/40</a:t>
            </a:r>
          </a:p>
          <a:p>
            <a:r>
              <a:rPr lang="ru-RU" dirty="0">
                <a:latin typeface="+mj-lt"/>
              </a:rPr>
              <a:t>Многие статьи рекомендовали также сочетать французский </a:t>
            </a:r>
          </a:p>
          <a:p>
            <a:r>
              <a:rPr lang="ru-RU" dirty="0">
                <a:latin typeface="+mj-lt"/>
              </a:rPr>
              <a:t>Однако модель, обученная на смеси из этих трёх языков, начала часто отвечать на китайском, поэтому китайский был также добавлен в датасет</a:t>
            </a:r>
          </a:p>
        </p:txBody>
      </p:sp>
    </p:spTree>
    <p:extLst>
      <p:ext uri="{BB962C8B-B14F-4D97-AF65-F5344CB8AC3E}">
        <p14:creationId xmlns:p14="http://schemas.microsoft.com/office/powerpoint/2010/main" val="2521761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8FC34-7E37-F4A0-86FC-A53AF32B0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06852-C176-A034-404E-EDEBA0909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Многоязычность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06491022-2536-641A-BB43-257D03C33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D62AAEB-70DF-7808-FD71-6627288E1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E64D805B-C083-DF5D-001B-75BBE88D2B37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AA9A52-4BFD-306F-72BD-B689202A9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2F2238AE-D318-1121-6C61-89674E201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+mj-lt"/>
              </a:rPr>
              <a:t>После добавления китайского модель внезапно стала часто отвечать на русском языке</a:t>
            </a:r>
          </a:p>
          <a:p>
            <a:r>
              <a:rPr lang="ru-RU" dirty="0">
                <a:latin typeface="+mj-lt"/>
              </a:rPr>
              <a:t>Добавив русский язык в датасет, мы получили улучшение качества генерации по сравнению с чисто арабскими данными на 20%</a:t>
            </a:r>
          </a:p>
          <a:p>
            <a:r>
              <a:rPr lang="ru-RU" dirty="0">
                <a:latin typeface="+mj-lt"/>
              </a:rPr>
              <a:t>Итоговое разбиение</a:t>
            </a:r>
            <a:r>
              <a:rPr lang="en-US" dirty="0">
                <a:latin typeface="+mj-lt"/>
              </a:rPr>
              <a:t>:</a:t>
            </a:r>
          </a:p>
          <a:p>
            <a:pPr lvl="1"/>
            <a:r>
              <a:rPr lang="en-US" dirty="0">
                <a:latin typeface="+mj-lt"/>
              </a:rPr>
              <a:t>50% </a:t>
            </a:r>
            <a:r>
              <a:rPr lang="ru-RU" dirty="0">
                <a:latin typeface="+mj-lt"/>
              </a:rPr>
              <a:t>арабский</a:t>
            </a:r>
          </a:p>
          <a:p>
            <a:pPr lvl="1"/>
            <a:r>
              <a:rPr lang="ru-RU" dirty="0">
                <a:latin typeface="+mj-lt"/>
              </a:rPr>
              <a:t>22% английский</a:t>
            </a:r>
          </a:p>
          <a:p>
            <a:pPr lvl="1"/>
            <a:r>
              <a:rPr lang="ru-RU" dirty="0">
                <a:latin typeface="+mj-lt"/>
              </a:rPr>
              <a:t>9% французский</a:t>
            </a:r>
          </a:p>
          <a:p>
            <a:pPr lvl="1"/>
            <a:r>
              <a:rPr lang="ru-RU" dirty="0">
                <a:latin typeface="+mj-lt"/>
              </a:rPr>
              <a:t>11% китайский</a:t>
            </a:r>
          </a:p>
          <a:p>
            <a:pPr lvl="1"/>
            <a:r>
              <a:rPr lang="ru-RU" dirty="0">
                <a:latin typeface="+mj-lt"/>
              </a:rPr>
              <a:t>8% русский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95461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C4E8C-95A0-ABD8-BA14-74A817A8D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7557F-0FFB-FAEE-DFC3-0CA4CBFB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  <a:endParaRPr lang="en-US" dirty="0"/>
          </a:p>
        </p:txBody>
      </p:sp>
      <p:pic>
        <p:nvPicPr>
          <p:cNvPr id="6" name="Picture 2" descr="Науки о данных">
            <a:extLst>
              <a:ext uri="{FF2B5EF4-FFF2-40B4-BE49-F238E27FC236}">
                <a16:creationId xmlns:a16="http://schemas.microsoft.com/office/drawing/2014/main" id="{4213DE72-72E1-1875-FE39-F8BE8827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DCB44DE8-BE71-CBE4-1734-D17D99484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C408A0D7-F1B1-7381-612E-FFCD3FBA803E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06D03A-5DDA-4A28-1CE4-646DD53F5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0" name="Объект 9">
            <a:extLst>
              <a:ext uri="{FF2B5EF4-FFF2-40B4-BE49-F238E27FC236}">
                <a16:creationId xmlns:a16="http://schemas.microsoft.com/office/drawing/2014/main" id="{D051B3FE-F781-3205-CF98-53471CB6B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lang="ru-RU" dirty="0">
                <a:latin typeface="+mj-lt"/>
              </a:rPr>
              <a:t>Мы получили разнообразный, многоязычный корпус для непрерывного дообучения размером 10,7 млрд. токенов</a:t>
            </a:r>
          </a:p>
          <a:p>
            <a:r>
              <a:rPr lang="ru-RU" dirty="0">
                <a:latin typeface="+mj-lt"/>
              </a:rPr>
              <a:t>Большая часть результатов и выводов получена эмпирическим путём</a:t>
            </a:r>
          </a:p>
          <a:p>
            <a:r>
              <a:rPr lang="ru-RU" dirty="0">
                <a:latin typeface="+mj-lt"/>
              </a:rPr>
              <a:t>В планах подойти более внимательно к разбиению на доменные области, а также создать свой корпус при помощи очистки </a:t>
            </a:r>
            <a:r>
              <a:rPr lang="en-US" dirty="0" err="1">
                <a:latin typeface="+mj-lt"/>
              </a:rPr>
              <a:t>CommonCrawl</a:t>
            </a:r>
            <a:r>
              <a:rPr lang="ru-RU" dirty="0">
                <a:latin typeface="+mj-lt"/>
              </a:rPr>
              <a:t> и генерации синтетики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364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23880-D5DB-1B4D-8580-127653347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DF024-50D1-8E01-4B56-1E96102C1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 err="1"/>
              <a:t>Токенизатор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8B7671A8-2D50-BB51-4410-AA689F5E8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0ADC00C6-2942-BE8C-482D-13DC53657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11F05C37-6B26-1F8B-A68D-8D0FEA578BFC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421087-2D46-4827-18D2-14BE603EC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57E19F6-EE5C-5270-CC55-1085768500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202" y="3917401"/>
            <a:ext cx="3920798" cy="294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698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07836-14D4-663F-A7EF-E83F7D498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3A9CB8-D05E-346B-518A-AEEFCEEFA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Мотивация</a:t>
            </a:r>
            <a:endParaRPr lang="en-US" dirty="0"/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C2815D60-C351-24E4-78F1-6487A0E98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80BFEBC-D1A6-CE61-5EB6-BC2C9233D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87D58734-5EB6-9B62-AB9B-096D64BC16FA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91A450-4829-14B4-E255-06B266030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6E8B093-5693-596F-9722-866451E6E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780071"/>
              </p:ext>
            </p:extLst>
          </p:nvPr>
        </p:nvGraphicFramePr>
        <p:xfrm>
          <a:off x="838200" y="1825624"/>
          <a:ext cx="10261887" cy="38775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20629">
                  <a:extLst>
                    <a:ext uri="{9D8B030D-6E8A-4147-A177-3AD203B41FA5}">
                      <a16:colId xmlns:a16="http://schemas.microsoft.com/office/drawing/2014/main" val="1066690844"/>
                    </a:ext>
                  </a:extLst>
                </a:gridCol>
                <a:gridCol w="3420629">
                  <a:extLst>
                    <a:ext uri="{9D8B030D-6E8A-4147-A177-3AD203B41FA5}">
                      <a16:colId xmlns:a16="http://schemas.microsoft.com/office/drawing/2014/main" val="3855818682"/>
                    </a:ext>
                  </a:extLst>
                </a:gridCol>
                <a:gridCol w="3420629">
                  <a:extLst>
                    <a:ext uri="{9D8B030D-6E8A-4147-A177-3AD203B41FA5}">
                      <a16:colId xmlns:a16="http://schemas.microsoft.com/office/drawing/2014/main" val="736863357"/>
                    </a:ext>
                  </a:extLst>
                </a:gridCol>
              </a:tblGrid>
              <a:tr h="1040677">
                <a:tc>
                  <a:txBody>
                    <a:bodyPr/>
                    <a:lstStyle/>
                    <a:p>
                      <a:pPr algn="ctr"/>
                      <a:endParaRPr lang="en-US" sz="28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+mj-lt"/>
                        </a:rPr>
                        <a:t>Английский</a:t>
                      </a:r>
                      <a:endParaRPr lang="en-US" sz="28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+mj-lt"/>
                        </a:rPr>
                        <a:t>Арабский</a:t>
                      </a:r>
                      <a:endParaRPr lang="en-US" sz="2800" b="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6707715"/>
                  </a:ext>
                </a:extLst>
              </a:tr>
              <a:tr h="1040677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+mj-lt"/>
                        </a:rPr>
                        <a:t>Количество слов</a:t>
                      </a:r>
                      <a:endParaRPr lang="en-US" sz="2800" b="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+mj-lt"/>
                        </a:rPr>
                        <a:t>600’000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+mj-lt"/>
                        </a:rPr>
                        <a:t>12’000’000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1216242"/>
                  </a:ext>
                </a:extLst>
              </a:tr>
              <a:tr h="1796237">
                <a:tc>
                  <a:txBody>
                    <a:bodyPr/>
                    <a:lstStyle/>
                    <a:p>
                      <a:pPr algn="ctr"/>
                      <a:r>
                        <a:rPr lang="ru-RU" sz="2800" b="0" dirty="0">
                          <a:latin typeface="+mj-lt"/>
                        </a:rPr>
                        <a:t>Количество токенов в словаре </a:t>
                      </a:r>
                      <a:r>
                        <a:rPr lang="en-US" sz="2800" b="0" dirty="0">
                          <a:latin typeface="+mj-lt"/>
                        </a:rPr>
                        <a:t>Qwen3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+mj-lt"/>
                        </a:rPr>
                        <a:t>70’000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latin typeface="+mj-lt"/>
                        </a:rPr>
                        <a:t>4’000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5509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923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44F78-C323-C6A0-C362-416A99783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979E1-98A5-FD15-982F-75B38F965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Арабский язык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7AC70B-17B3-FD4D-9618-67B2A1E6A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94787"/>
          </a:xfrm>
        </p:spPr>
        <p:txBody>
          <a:bodyPr/>
          <a:lstStyle/>
          <a:p>
            <a:r>
              <a:rPr lang="ru-RU" dirty="0">
                <a:latin typeface="+mj-lt"/>
              </a:rPr>
              <a:t>Записывается справа налево (однако компьютер хранит символы в корректной последовательности)</a:t>
            </a:r>
          </a:p>
          <a:p>
            <a:r>
              <a:rPr lang="ru-RU" dirty="0">
                <a:latin typeface="+mj-lt"/>
              </a:rPr>
              <a:t>Имеет десятки диалектов, которые могут быть</a:t>
            </a:r>
            <a:r>
              <a:rPr lang="en-US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взаимонепонятными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Большинство арабских слов восходит к </a:t>
            </a:r>
            <a:r>
              <a:rPr lang="ru-RU" dirty="0" err="1">
                <a:latin typeface="+mj-lt"/>
              </a:rPr>
              <a:t>трёхсогласным</a:t>
            </a:r>
            <a:r>
              <a:rPr lang="ru-RU" dirty="0">
                <a:latin typeface="+mj-lt"/>
              </a:rPr>
              <a:t> корням, из которых строятся глагольные и именные формы</a:t>
            </a:r>
          </a:p>
          <a:p>
            <a:r>
              <a:rPr lang="ru-RU" dirty="0">
                <a:latin typeface="+mj-lt"/>
              </a:rPr>
              <a:t>Буквы в основном кодируют согласные, а краткие гласные передаются огласовками или не указываются вовсе</a:t>
            </a:r>
          </a:p>
          <a:p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BD7E4DBF-41C2-C35A-07BE-D0D9954B3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EE86968B-CD3C-00F0-DB20-79101AEBB0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3D57C39C-04D4-11EB-39AF-835A52941340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639A2D6-4B9C-772E-A863-25F778B8C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702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8FD26E0-877C-916D-5A26-9C4C06816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27" y="1825625"/>
            <a:ext cx="10515600" cy="243529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AE" sz="11500" dirty="0">
                <a:latin typeface="Dubai Light" panose="020B0303030403030204" pitchFamily="34" charset="-78"/>
                <a:cs typeface="Dubai Light" panose="020B0303030403030204" pitchFamily="34" charset="-78"/>
              </a:rPr>
              <a:t>علم</a:t>
            </a:r>
            <a:endParaRPr lang="en-US" sz="11500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390E6F3-3827-9E1F-BE79-C7B7B95D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4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8C196-8B47-AAAD-C9EE-6C5D4699C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A19DCD-4DA3-EE6C-559C-45262B434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4260915"/>
            <a:ext cx="10515599" cy="1325563"/>
          </a:xfrm>
        </p:spPr>
        <p:txBody>
          <a:bodyPr/>
          <a:lstStyle/>
          <a:p>
            <a:pPr algn="ctr"/>
            <a:r>
              <a:rPr lang="ru-RU" dirty="0"/>
              <a:t>наука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549100-F2D2-B466-0C47-83AED0F43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27" y="1825625"/>
            <a:ext cx="10515600" cy="243529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AE" sz="11500">
                <a:latin typeface="Dubai Light" panose="020B0303030403030204" pitchFamily="34" charset="-78"/>
                <a:cs typeface="Dubai Light" panose="020B0303030403030204" pitchFamily="34" charset="-78"/>
              </a:rPr>
              <a:t>عِلْمٌ</a:t>
            </a:r>
            <a:endParaRPr lang="en-US" sz="11500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089810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95F1-14CA-BA7A-180C-8E8A2A449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49F27-9548-E0CA-D049-432CFC8BA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4260915"/>
            <a:ext cx="10515599" cy="1325563"/>
          </a:xfrm>
        </p:spPr>
        <p:txBody>
          <a:bodyPr/>
          <a:lstStyle/>
          <a:p>
            <a:pPr algn="ctr"/>
            <a:r>
              <a:rPr lang="ru-RU" dirty="0"/>
              <a:t>флаг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07D13F-C627-BC4D-9183-D4570455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27" y="1825625"/>
            <a:ext cx="10515600" cy="243529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AE" sz="11500" dirty="0">
                <a:latin typeface="Dubai Light" panose="020B0303030403030204" pitchFamily="34" charset="-78"/>
                <a:cs typeface="Dubai Light" panose="020B0303030403030204" pitchFamily="34" charset="-78"/>
              </a:rPr>
              <a:t>عَلَمٌ</a:t>
            </a:r>
            <a:endParaRPr lang="en-US" sz="11500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0395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B2DBA-B34D-AA74-EF4D-58978B2E9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5CBA0-0623-EF69-DF71-50F35BF7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26" y="4260915"/>
            <a:ext cx="10515599" cy="1325563"/>
          </a:xfrm>
        </p:spPr>
        <p:txBody>
          <a:bodyPr/>
          <a:lstStyle/>
          <a:p>
            <a:pPr algn="ctr"/>
            <a:r>
              <a:rPr lang="ru-RU" dirty="0"/>
              <a:t>(он) узнал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2DCB59-36F5-7CE1-8F20-12CDAAA6D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27" y="1825625"/>
            <a:ext cx="10515600" cy="243529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AE" sz="11500" dirty="0">
                <a:latin typeface="Dubai Light" panose="020B0303030403030204" pitchFamily="34" charset="-78"/>
                <a:cs typeface="Dubai Light" panose="020B0303030403030204" pitchFamily="34" charset="-78"/>
              </a:rPr>
              <a:t>عَلِمَ</a:t>
            </a:r>
            <a:endParaRPr lang="en-US" sz="11500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1185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889F4-2347-8A11-6508-8909F87AE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3F515-858C-F27E-7F63-F3C0AA304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Нормализация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245117-2D32-E581-CD67-964BF4C24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5947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Огласовки (диакритику) нужно убирать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Заменять восточные арабские цифры (</a:t>
            </a:r>
            <a:r>
              <a:rPr lang="en-US" dirty="0"/>
              <a:t>٠١٢٣٤٥٦٧٨٩</a:t>
            </a:r>
            <a:r>
              <a:rPr lang="ru-RU" dirty="0"/>
              <a:t>)</a:t>
            </a:r>
            <a:r>
              <a:rPr lang="ru-RU" dirty="0">
                <a:latin typeface="+mj-lt"/>
              </a:rPr>
              <a:t> на традиционные арабские (0 1 2 3 4 5 6 7 8 9)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Заменить всю арабскую пунктуацию на латинскую</a:t>
            </a: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B6DDDBDA-0670-F7E5-D89A-9B1B7EFF1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6AA272C9-9633-15FD-7C0D-6C03EA2D0A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4338CF80-2903-DD18-5DF8-77B984E5B10B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9F6447C-A3AF-D3C2-7F12-F9AFA72E4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12CA0E-73CF-499E-A044-A1F3B1CB6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90688"/>
            <a:ext cx="5792008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44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AFB02-D802-1061-BF86-DABB206B0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BFF4FF-90FF-0EF4-1728-21FEBB07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чему мы пришли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2BCEB-C654-2306-1FB9-C69E15C7C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94787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В качестве метрик используем</a:t>
            </a:r>
            <a:r>
              <a:rPr lang="en-US" dirty="0">
                <a:latin typeface="+mj-lt"/>
              </a:rPr>
              <a:t>:</a:t>
            </a:r>
          </a:p>
          <a:p>
            <a:pPr lvl="1"/>
            <a:r>
              <a:rPr lang="ru-RU" dirty="0">
                <a:latin typeface="+mj-lt"/>
              </a:rPr>
              <a:t>фертильность (среднее кол-во токенов на одно слово</a:t>
            </a:r>
            <a:r>
              <a:rPr lang="en-US" dirty="0">
                <a:latin typeface="+mj-lt"/>
              </a:rPr>
              <a:t>; </a:t>
            </a:r>
            <a:r>
              <a:rPr lang="ru-RU" dirty="0">
                <a:latin typeface="+mj-lt"/>
              </a:rPr>
              <a:t>меньше – лучше)</a:t>
            </a:r>
          </a:p>
          <a:p>
            <a:pPr lvl="1"/>
            <a:r>
              <a:rPr lang="ru-RU" dirty="0">
                <a:latin typeface="+mj-lt"/>
              </a:rPr>
              <a:t>компрессия (среднее кол-во символов в одном токене</a:t>
            </a:r>
            <a:r>
              <a:rPr lang="en-US" dirty="0">
                <a:latin typeface="+mj-lt"/>
              </a:rPr>
              <a:t>; </a:t>
            </a:r>
            <a:r>
              <a:rPr lang="ru-RU" dirty="0">
                <a:latin typeface="+mj-lt"/>
              </a:rPr>
              <a:t>больше – лучше)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Оптимальнее всего использовать алгоритм </a:t>
            </a:r>
            <a:r>
              <a:rPr lang="ru-RU" dirty="0" err="1">
                <a:latin typeface="+mj-lt"/>
              </a:rPr>
              <a:t>Unigram</a:t>
            </a:r>
            <a:r>
              <a:rPr lang="ru-RU" dirty="0">
                <a:latin typeface="+mj-lt"/>
              </a:rPr>
              <a:t> (сравнивали с BPE и </a:t>
            </a:r>
            <a:r>
              <a:rPr lang="en-US" dirty="0" err="1">
                <a:latin typeface="+mj-lt"/>
              </a:rPr>
              <a:t>WordPiece</a:t>
            </a:r>
            <a:r>
              <a:rPr lang="ru-RU" dirty="0">
                <a:latin typeface="+mj-lt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Лучше обучить </a:t>
            </a:r>
            <a:r>
              <a:rPr lang="ru-RU" dirty="0" err="1">
                <a:latin typeface="+mj-lt"/>
              </a:rPr>
              <a:t>токенизатор</a:t>
            </a:r>
            <a:r>
              <a:rPr lang="ru-RU" dirty="0">
                <a:latin typeface="+mj-lt"/>
              </a:rPr>
              <a:t> с большим словарём, после чего применить к нему </a:t>
            </a:r>
            <a:r>
              <a:rPr lang="ru-RU" dirty="0" err="1">
                <a:latin typeface="+mj-lt"/>
              </a:rPr>
              <a:t>прунинг</a:t>
            </a:r>
            <a:r>
              <a:rPr lang="ru-RU" dirty="0">
                <a:latin typeface="+mj-lt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86B53507-6DD8-7E46-BFBF-D2C634D72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E1F62B54-3CAD-E9A7-7C37-B07EB356C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4B4C6090-F9AD-1E88-9292-1C5B03F06BD9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2CBCD0-DFBF-FD01-1E96-A119E7912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08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D4F86-AFB8-FE7B-CF4A-3B2C7179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50339-2ECA-DE2E-F317-286691AD1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Прунинг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BF891-1D48-BA58-F858-450766F2A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1225"/>
            <a:ext cx="5257800" cy="3374796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Обучаем </a:t>
            </a:r>
            <a:r>
              <a:rPr lang="ru-RU" dirty="0" err="1">
                <a:latin typeface="+mj-lt"/>
              </a:rPr>
              <a:t>токенизатор</a:t>
            </a:r>
            <a:r>
              <a:rPr lang="ru-RU" dirty="0">
                <a:latin typeface="+mj-lt"/>
              </a:rPr>
              <a:t> с большим словарём (150к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токенов)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Берём разнородный корпус данных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Считаем наиболее </a:t>
            </a:r>
            <a:r>
              <a:rPr lang="ru-RU" dirty="0" err="1">
                <a:latin typeface="+mj-lt"/>
              </a:rPr>
              <a:t>частовстречающиеся</a:t>
            </a:r>
            <a:r>
              <a:rPr lang="ru-RU" dirty="0">
                <a:latin typeface="+mj-lt"/>
              </a:rPr>
              <a:t> токены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+mj-lt"/>
              </a:rPr>
              <a:t>Оставляем лишь </a:t>
            </a:r>
            <a:r>
              <a:rPr lang="en-US" dirty="0">
                <a:latin typeface="+mj-lt"/>
              </a:rPr>
              <a:t>n</a:t>
            </a:r>
            <a:r>
              <a:rPr lang="ru-RU" dirty="0">
                <a:latin typeface="+mj-lt"/>
              </a:rPr>
              <a:t>-</a:t>
            </a:r>
            <a:r>
              <a:rPr lang="ru-RU" dirty="0" err="1">
                <a:latin typeface="+mj-lt"/>
              </a:rPr>
              <a:t>ый</a:t>
            </a:r>
            <a:r>
              <a:rPr lang="ru-RU" dirty="0">
                <a:latin typeface="+mj-lt"/>
              </a:rPr>
              <a:t> квантиль</a:t>
            </a: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+mj-lt"/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304A7A3D-B9FC-C06F-7569-2CD02396C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CCEA2EE6-8447-D6EB-271E-48397EF35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7205F1F1-00A9-BD92-FCF4-12ED6D07FB2F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657F0B8-11E0-4CEA-CC97-D37659C556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08E6DFD5-F7D4-2DED-3A22-4EB9A681B89C}"/>
              </a:ext>
            </a:extLst>
          </p:cNvPr>
          <p:cNvSpPr txBox="1">
            <a:spLocks/>
          </p:cNvSpPr>
          <p:nvPr/>
        </p:nvSpPr>
        <p:spPr>
          <a:xfrm>
            <a:off x="838200" y="1836982"/>
            <a:ext cx="5257800" cy="6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+mj-lt"/>
              </a:rPr>
              <a:t>Идея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E1FCF415-494A-5401-5387-5192D7E134DA}"/>
              </a:ext>
            </a:extLst>
          </p:cNvPr>
          <p:cNvSpPr txBox="1">
            <a:spLocks/>
          </p:cNvSpPr>
          <p:nvPr/>
        </p:nvSpPr>
        <p:spPr>
          <a:xfrm>
            <a:off x="6096000" y="2611225"/>
            <a:ext cx="5257800" cy="3374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dirty="0">
                <a:latin typeface="+mj-lt"/>
              </a:rPr>
              <a:t>Три варианта словарей</a:t>
            </a:r>
            <a:r>
              <a:rPr lang="en-US" sz="2600" dirty="0">
                <a:latin typeface="+mj-lt"/>
              </a:rPr>
              <a:t>: </a:t>
            </a:r>
            <a:r>
              <a:rPr lang="ru-RU" sz="2600" dirty="0">
                <a:latin typeface="+mj-lt"/>
              </a:rPr>
              <a:t>76</a:t>
            </a:r>
            <a:r>
              <a:rPr lang="en-US" sz="2600" dirty="0">
                <a:latin typeface="+mj-lt"/>
              </a:rPr>
              <a:t>k,</a:t>
            </a:r>
            <a:r>
              <a:rPr lang="ru-RU" sz="2600" dirty="0">
                <a:latin typeface="+mj-lt"/>
              </a:rPr>
              <a:t> 42</a:t>
            </a:r>
            <a:r>
              <a:rPr lang="en-US" sz="2600" dirty="0">
                <a:latin typeface="+mj-lt"/>
              </a:rPr>
              <a:t>k, </a:t>
            </a:r>
            <a:r>
              <a:rPr lang="ru-RU" sz="2600" dirty="0">
                <a:latin typeface="+mj-lt"/>
              </a:rPr>
              <a:t>20</a:t>
            </a:r>
            <a:r>
              <a:rPr lang="en-US" sz="2600" dirty="0">
                <a:latin typeface="+mj-lt"/>
              </a:rPr>
              <a:t>k </a:t>
            </a:r>
            <a:r>
              <a:rPr lang="ru-RU" sz="2600" dirty="0">
                <a:latin typeface="+mj-lt"/>
              </a:rPr>
              <a:t>токенов</a:t>
            </a:r>
          </a:p>
          <a:p>
            <a:r>
              <a:rPr lang="ru-RU" sz="2600" dirty="0">
                <a:latin typeface="+mj-lt"/>
              </a:rPr>
              <a:t>Решено было использовать только последние два</a:t>
            </a:r>
          </a:p>
          <a:p>
            <a:r>
              <a:rPr lang="ru-RU" sz="2600" dirty="0">
                <a:latin typeface="+mj-lt"/>
              </a:rPr>
              <a:t>Токены добавляются в словарь </a:t>
            </a:r>
            <a:r>
              <a:rPr lang="ru-RU" sz="2600" dirty="0" err="1">
                <a:latin typeface="+mj-lt"/>
              </a:rPr>
              <a:t>токенизатора</a:t>
            </a:r>
            <a:r>
              <a:rPr lang="ru-RU" sz="2600" dirty="0">
                <a:latin typeface="+mj-lt"/>
              </a:rPr>
              <a:t>, матрица </a:t>
            </a:r>
            <a:r>
              <a:rPr lang="ru-RU" sz="2600" dirty="0" err="1">
                <a:latin typeface="+mj-lt"/>
              </a:rPr>
              <a:t>эмбеддингов</a:t>
            </a:r>
            <a:r>
              <a:rPr lang="ru-RU" sz="2600" dirty="0">
                <a:latin typeface="+mj-lt"/>
              </a:rPr>
              <a:t> модели расширяется на это же число</a:t>
            </a:r>
          </a:p>
          <a:p>
            <a:endParaRPr lang="ru-RU" sz="2600" dirty="0">
              <a:latin typeface="+mj-lt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A0DA5028-F6B1-48AF-EBBA-6F99C1EBF64D}"/>
              </a:ext>
            </a:extLst>
          </p:cNvPr>
          <p:cNvSpPr txBox="1">
            <a:spLocks/>
          </p:cNvSpPr>
          <p:nvPr/>
        </p:nvSpPr>
        <p:spPr>
          <a:xfrm>
            <a:off x="6096000" y="1836982"/>
            <a:ext cx="5257800" cy="6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+mj-lt"/>
              </a:rPr>
              <a:t>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361843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F96629-79A9-DE3A-931A-2D79F001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 в зал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8DEA91-EE27-D880-76C4-573B92338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Размер словаря </a:t>
            </a:r>
            <a:r>
              <a:rPr lang="en-US" dirty="0">
                <a:latin typeface="+mj-lt"/>
              </a:rPr>
              <a:t>Qwen3 = </a:t>
            </a:r>
            <a:r>
              <a:rPr lang="ru-RU" dirty="0">
                <a:latin typeface="+mj-lt"/>
              </a:rPr>
              <a:t>151669</a:t>
            </a:r>
          </a:p>
          <a:p>
            <a:pPr marL="0" indent="0">
              <a:buNone/>
            </a:pPr>
            <a:r>
              <a:rPr lang="ru-RU" dirty="0">
                <a:latin typeface="+mj-lt"/>
              </a:rPr>
              <a:t>Но матрица </a:t>
            </a:r>
            <a:r>
              <a:rPr lang="ru-RU" dirty="0" err="1">
                <a:latin typeface="+mj-lt"/>
              </a:rPr>
              <a:t>эмбеддингов</a:t>
            </a:r>
            <a:r>
              <a:rPr lang="ru-RU" dirty="0">
                <a:latin typeface="+mj-lt"/>
              </a:rPr>
              <a:t> имеет размер </a:t>
            </a:r>
            <a:r>
              <a:rPr lang="en-US" dirty="0">
                <a:latin typeface="+mj-lt"/>
              </a:rPr>
              <a:t>(151936, 1024)</a:t>
            </a:r>
            <a:endParaRPr lang="ru-RU" dirty="0">
              <a:latin typeface="+mj-lt"/>
            </a:endParaRPr>
          </a:p>
          <a:p>
            <a:pPr marL="0" indent="0">
              <a:buNone/>
            </a:pPr>
            <a:endParaRPr lang="ru-RU" dirty="0">
              <a:latin typeface="+mj-lt"/>
            </a:endParaRPr>
          </a:p>
          <a:p>
            <a:pPr marL="0" indent="0">
              <a:buNone/>
            </a:pPr>
            <a:r>
              <a:rPr lang="ru-RU" dirty="0">
                <a:latin typeface="+mj-lt"/>
              </a:rPr>
              <a:t>Почему?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11326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FF395-5E20-5BBF-6F3E-D34D540C5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4227A6-D1C3-A683-6B1B-8E68CBF08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ru-RU" dirty="0"/>
              <a:t>Обучение</a:t>
            </a:r>
            <a:endParaRPr lang="en-US" dirty="0"/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54DCCDBA-925E-69C8-C74F-F9F19FBDD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7145226F-DA09-D1FB-A4E1-95C5C1D0D7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187106FE-2B58-EC2F-8D37-9CD7898CC438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81F085-8F18-9982-B4A1-F547A4AFF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821A14-5E74-12D2-4632-7F9EF2770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203" y="3917402"/>
            <a:ext cx="3920797" cy="294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385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526A1-F195-7766-50F3-CE66FD7C4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0F62D-B947-EA03-63C2-1D0CB1FB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Инициализация </a:t>
            </a:r>
            <a:r>
              <a:rPr lang="ru-RU" dirty="0" err="1"/>
              <a:t>эмбеддингов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E3C76C-A061-13A0-BE77-D86F40809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26383"/>
          </a:xfrm>
        </p:spPr>
        <p:txBody>
          <a:bodyPr/>
          <a:lstStyle/>
          <a:p>
            <a:r>
              <a:rPr lang="ru-RU" dirty="0">
                <a:latin typeface="+mj-lt"/>
              </a:rPr>
              <a:t>Новые токены были добавлены в словарь модели, однако модель не понимает их значения</a:t>
            </a:r>
          </a:p>
          <a:p>
            <a:r>
              <a:rPr lang="ru-RU" dirty="0">
                <a:latin typeface="+mj-lt"/>
              </a:rPr>
              <a:t>Для того, чтобы это изменить, нужно поработать с их </a:t>
            </a:r>
            <a:r>
              <a:rPr lang="ru-RU" dirty="0" err="1">
                <a:latin typeface="+mj-lt"/>
              </a:rPr>
              <a:t>эмбеддингами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Первый шаг – грамотная инициализация</a:t>
            </a:r>
          </a:p>
          <a:p>
            <a:r>
              <a:rPr lang="ru-RU" dirty="0">
                <a:latin typeface="+mj-lt"/>
              </a:rPr>
              <a:t>По умолчанию все новые токены инициализируются нормальным распределением с мат. ожиданием и дисперсией равными тем, что у изначальных токенов </a:t>
            </a: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5ABD75CB-8582-D300-1347-556694FD5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6470164A-571A-F412-304E-46A1FA5684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85A7C2BE-01BD-F90F-D550-F3EA9081B565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EA95BE-1D59-AAE7-C53B-AAFC424E7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10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4A43-2B9C-97C0-9920-561500A4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DD819-6A4B-9BB2-18A5-808A05E1A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Инициализация </a:t>
            </a:r>
            <a:r>
              <a:rPr lang="ru-RU" dirty="0" err="1"/>
              <a:t>эмбеддингов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826A8-1ECA-55B8-5183-2C3320BEB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2638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Однако есть и более оптимальные стратегии</a:t>
            </a:r>
            <a:r>
              <a:rPr lang="en-US" dirty="0">
                <a:latin typeface="+mj-lt"/>
              </a:rPr>
              <a:t>:</a:t>
            </a:r>
          </a:p>
          <a:p>
            <a:pPr lvl="1"/>
            <a:r>
              <a:rPr lang="en-US" dirty="0">
                <a:latin typeface="+mj-lt"/>
              </a:rPr>
              <a:t>Mean </a:t>
            </a:r>
            <a:r>
              <a:rPr lang="en-US" dirty="0" err="1">
                <a:latin typeface="+mj-lt"/>
              </a:rPr>
              <a:t>Subtoken</a:t>
            </a:r>
            <a:r>
              <a:rPr lang="en-US" dirty="0">
                <a:latin typeface="+mj-lt"/>
              </a:rPr>
              <a:t> Initialization: </a:t>
            </a:r>
            <a:r>
              <a:rPr lang="ru-RU" dirty="0">
                <a:latin typeface="+mj-lt"/>
              </a:rPr>
              <a:t>каждый новый токен инициализируется как среднее всех старых токенов, которыми он раньше разбивался</a:t>
            </a:r>
          </a:p>
          <a:p>
            <a:pPr lvl="1"/>
            <a:r>
              <a:rPr lang="ru-RU" dirty="0">
                <a:latin typeface="+mj-lt"/>
              </a:rPr>
              <a:t>Дистилляция</a:t>
            </a:r>
            <a:r>
              <a:rPr lang="en-US" dirty="0">
                <a:latin typeface="+mj-lt"/>
              </a:rPr>
              <a:t>: </a:t>
            </a:r>
            <a:r>
              <a:rPr lang="ru-RU" dirty="0">
                <a:latin typeface="+mj-lt"/>
              </a:rPr>
              <a:t>хотим, чтобы новый токен порождал такие же скрытые состояния модели, как и старые токены</a:t>
            </a:r>
          </a:p>
          <a:p>
            <a:pPr lvl="1"/>
            <a:r>
              <a:rPr lang="en-US" dirty="0">
                <a:latin typeface="+mj-lt"/>
              </a:rPr>
              <a:t>FOCUS (Fast Overlapping Token Combinations Using </a:t>
            </a:r>
            <a:r>
              <a:rPr lang="en-US" dirty="0" err="1">
                <a:latin typeface="+mj-lt"/>
              </a:rPr>
              <a:t>Sparsemax</a:t>
            </a:r>
            <a:r>
              <a:rPr lang="en-US" dirty="0">
                <a:latin typeface="+mj-lt"/>
              </a:rPr>
              <a:t>): </a:t>
            </a:r>
            <a:r>
              <a:rPr lang="ru-RU" dirty="0">
                <a:latin typeface="+mj-lt"/>
              </a:rPr>
              <a:t>каждый новый токен инициализируется как взвешенное среднее наиболее похожих на него токенов из исходного </a:t>
            </a:r>
            <a:r>
              <a:rPr lang="ru-RU" dirty="0" err="1">
                <a:latin typeface="+mj-lt"/>
              </a:rPr>
              <a:t>токенизатора</a:t>
            </a:r>
            <a:r>
              <a:rPr lang="ru-RU" dirty="0">
                <a:latin typeface="+mj-lt"/>
              </a:rPr>
              <a:t> (веса = уровень похожести)</a:t>
            </a: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2903475A-38D6-93B4-2DF1-FD6801088A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AE74EF69-427E-ECB8-37AC-0E8DF75EF9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AB3341D8-943A-0F2D-1980-271178C62B52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3F787A-CA02-B901-E914-D3B39CC461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4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06748-8FF9-09FE-9776-6B247F5B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5D48F5-62B2-E0C2-F7EA-084E2E30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Инициализация </a:t>
            </a:r>
            <a:r>
              <a:rPr lang="ru-RU" dirty="0" err="1"/>
              <a:t>эмбеддингов</a:t>
            </a:r>
            <a:endParaRPr lang="en-US" dirty="0"/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0BFB1C01-6C01-66AA-AE8D-7A97167F9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5DE4F551-2469-35F8-2C4B-FFA200A8D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нак умножения 7">
            <a:extLst>
              <a:ext uri="{FF2B5EF4-FFF2-40B4-BE49-F238E27FC236}">
                <a16:creationId xmlns:a16="http://schemas.microsoft.com/office/drawing/2014/main" id="{36FB19F8-934E-100A-61CB-AC1BB4B703FB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97104D-E03D-ACAC-E0A4-360558C06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E98F6BF6-24ED-595E-7879-EC804134CA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745250"/>
              </p:ext>
            </p:extLst>
          </p:nvPr>
        </p:nvGraphicFramePr>
        <p:xfrm>
          <a:off x="838200" y="1825624"/>
          <a:ext cx="10515600" cy="40849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08861187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17363320"/>
                    </a:ext>
                  </a:extLst>
                </a:gridCol>
              </a:tblGrid>
              <a:tr h="81699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+mj-lt"/>
                        </a:rPr>
                        <a:t>Метод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Loss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9932223"/>
                  </a:ext>
                </a:extLst>
              </a:tr>
              <a:tr h="8169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default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11.24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197642"/>
                  </a:ext>
                </a:extLst>
              </a:tr>
              <a:tr h="8169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subtoken</a:t>
                      </a:r>
                      <a:r>
                        <a:rPr lang="en-US" sz="2400" dirty="0">
                          <a:latin typeface="+mj-lt"/>
                        </a:rPr>
                        <a:t>-mean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8.63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5319410"/>
                  </a:ext>
                </a:extLst>
              </a:tr>
              <a:tr h="816996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j-lt"/>
                        </a:rPr>
                        <a:t>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+mj-lt"/>
                        </a:rPr>
                        <a:t>7.67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6920569"/>
                  </a:ext>
                </a:extLst>
              </a:tr>
              <a:tr h="81699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distillation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7.78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51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691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12D7C-238B-BC80-E5B3-D9BBDD7E5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29D0E-4057-2CA3-26CC-044C6995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Дообучение новых </a:t>
            </a:r>
            <a:r>
              <a:rPr lang="ru-RU" dirty="0" err="1"/>
              <a:t>эмбеддингов</a:t>
            </a:r>
            <a:endParaRPr lang="en-US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718CA92B-6AB9-9A50-54F5-966F2CD15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+mj-lt"/>
              </a:rPr>
              <a:t>Хорошей инициализации недостаточно – модель всё равно плохо понимает, что означают новые токены</a:t>
            </a:r>
          </a:p>
          <a:p>
            <a:r>
              <a:rPr lang="ru-RU" sz="2400" dirty="0">
                <a:latin typeface="+mj-lt"/>
              </a:rPr>
              <a:t>Поэтому нужно провести отдельный раунд дообучения внедрённых </a:t>
            </a:r>
            <a:r>
              <a:rPr lang="ru-RU" sz="2400" dirty="0" err="1">
                <a:latin typeface="+mj-lt"/>
              </a:rPr>
              <a:t>эмбеддингов</a:t>
            </a:r>
            <a:r>
              <a:rPr lang="ru-RU" sz="2400" dirty="0">
                <a:latin typeface="+mj-lt"/>
              </a:rPr>
              <a:t>.</a:t>
            </a:r>
          </a:p>
          <a:p>
            <a:r>
              <a:rPr lang="ru-RU" sz="2400" dirty="0">
                <a:latin typeface="+mj-lt"/>
              </a:rPr>
              <a:t>Веса модели замораживаются, обучаются только новые </a:t>
            </a:r>
            <a:r>
              <a:rPr lang="ru-RU" sz="2400" dirty="0" err="1">
                <a:latin typeface="+mj-lt"/>
              </a:rPr>
              <a:t>эмбеддинги</a:t>
            </a:r>
            <a:endParaRPr lang="ru-RU" sz="2400" dirty="0">
              <a:latin typeface="+mj-lt"/>
            </a:endParaRPr>
          </a:p>
          <a:p>
            <a:r>
              <a:rPr lang="ru-RU" sz="2400" dirty="0">
                <a:latin typeface="+mj-lt"/>
              </a:rPr>
              <a:t>Используя </a:t>
            </a:r>
            <a:r>
              <a:rPr lang="en-US" sz="2400" dirty="0">
                <a:latin typeface="+mj-lt"/>
              </a:rPr>
              <a:t>scaling law</a:t>
            </a:r>
            <a:r>
              <a:rPr lang="ru-RU" sz="2400" dirty="0">
                <a:latin typeface="+mj-lt"/>
              </a:rPr>
              <a:t> и эксперименты, были подобраны оптимальные </a:t>
            </a:r>
            <a:r>
              <a:rPr lang="ru-RU" sz="2400" dirty="0" err="1">
                <a:latin typeface="+mj-lt"/>
              </a:rPr>
              <a:t>гиперпараметры</a:t>
            </a:r>
            <a:endParaRPr lang="ru-RU" sz="2400" dirty="0">
              <a:latin typeface="+mj-lt"/>
            </a:endParaRPr>
          </a:p>
        </p:txBody>
      </p:sp>
      <p:pic>
        <p:nvPicPr>
          <p:cNvPr id="4" name="Picture 2" descr="Науки о данных">
            <a:extLst>
              <a:ext uri="{FF2B5EF4-FFF2-40B4-BE49-F238E27FC236}">
                <a16:creationId xmlns:a16="http://schemas.microsoft.com/office/drawing/2014/main" id="{0DFF00B1-3ED5-EDEB-291C-B989524BF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5B8924F0-3D16-955A-F79F-1F15342E3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нак умножения 5">
            <a:extLst>
              <a:ext uri="{FF2B5EF4-FFF2-40B4-BE49-F238E27FC236}">
                <a16:creationId xmlns:a16="http://schemas.microsoft.com/office/drawing/2014/main" id="{8DAF97B9-23F1-939A-09E9-3E22A3143D5F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547EEC-1659-F8B1-E936-10E5033C3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F07258-358B-FC16-2D3A-0C52DB368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4235" y="1825625"/>
            <a:ext cx="4459565" cy="445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48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6D186F-5478-0167-6CF4-94080597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определить </a:t>
            </a:r>
            <a:r>
              <a:rPr lang="en-US" dirty="0"/>
              <a:t>LR </a:t>
            </a:r>
            <a:r>
              <a:rPr lang="ru-RU" dirty="0"/>
              <a:t>и </a:t>
            </a:r>
            <a:r>
              <a:rPr lang="en-US" dirty="0"/>
              <a:t>Batch Size?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40237F-AFAC-711C-679C-5B6381FE6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981655"/>
            <a:ext cx="10515600" cy="2589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845490-B544-37D0-4C89-3CB739C69F4C}"/>
              </a:ext>
            </a:extLst>
          </p:cNvPr>
          <p:cNvSpPr txBox="1"/>
          <p:nvPr/>
        </p:nvSpPr>
        <p:spPr>
          <a:xfrm>
            <a:off x="838200" y="1847653"/>
            <a:ext cx="5090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+mj-lt"/>
              </a:rPr>
              <a:t>Конечно же спросить у </a:t>
            </a:r>
            <a:r>
              <a:rPr lang="en-US" sz="2000" dirty="0">
                <a:latin typeface="+mj-lt"/>
              </a:rPr>
              <a:t>Li et. al. </a:t>
            </a:r>
            <a:r>
              <a:rPr lang="ru-RU" sz="2000" dirty="0">
                <a:latin typeface="+mj-lt"/>
              </a:rPr>
              <a:t>и </a:t>
            </a:r>
            <a:r>
              <a:rPr lang="en-US" sz="2000" dirty="0">
                <a:latin typeface="+mj-lt"/>
              </a:rPr>
              <a:t>Zhang et. al.!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0A4BBB-F825-2475-28CF-5E9B2E1CA779}"/>
                  </a:ext>
                </a:extLst>
              </p:cNvPr>
              <p:cNvSpPr txBox="1"/>
              <p:nvPr/>
            </p:nvSpPr>
            <p:spPr>
              <a:xfrm>
                <a:off x="838200" y="5816339"/>
                <a:ext cx="9955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j-lt"/>
                  </a:rPr>
                  <a:t>(</a:t>
                </a:r>
                <a:r>
                  <a:rPr lang="ru-RU" dirty="0">
                    <a:latin typeface="+mj-lt"/>
                  </a:rPr>
                  <a:t>здесь</a:t>
                </a:r>
                <a:r>
                  <a:rPr lang="en-US" dirty="0">
                    <a:latin typeface="+mj-lt"/>
                  </a:rPr>
                  <a:t> N –</a:t>
                </a:r>
                <a:r>
                  <a:rPr lang="ru-RU" dirty="0">
                    <a:latin typeface="+mj-lt"/>
                  </a:rPr>
                  <a:t> размер модели, </a:t>
                </a:r>
                <a:r>
                  <a:rPr lang="en-US" dirty="0">
                    <a:latin typeface="+mj-lt"/>
                  </a:rPr>
                  <a:t>D </a:t>
                </a:r>
                <a:r>
                  <a:rPr lang="ru-RU" dirty="0">
                    <a:latin typeface="+mj-lt"/>
                  </a:rPr>
                  <a:t>– размер датасета,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+mj-lt"/>
                      </a:rPr>
                      <m:t>ℒ</m:t>
                    </m:r>
                  </m:oMath>
                </a14:m>
                <a:r>
                  <a:rPr lang="en-US" dirty="0">
                    <a:latin typeface="+mj-lt"/>
                  </a:rPr>
                  <a:t> </a:t>
                </a:r>
                <a:r>
                  <a:rPr lang="ru-RU" dirty="0">
                    <a:latin typeface="+mj-lt"/>
                  </a:rPr>
                  <a:t>–</a:t>
                </a:r>
                <a:r>
                  <a:rPr lang="en-US" dirty="0">
                    <a:latin typeface="+mj-lt"/>
                  </a:rPr>
                  <a:t> </a:t>
                </a:r>
                <a:r>
                  <a:rPr lang="ru-RU" dirty="0">
                    <a:latin typeface="+mj-lt"/>
                  </a:rPr>
                  <a:t>желаемый </a:t>
                </a:r>
                <a:r>
                  <a:rPr lang="en-US" dirty="0">
                    <a:latin typeface="+mj-lt"/>
                  </a:rPr>
                  <a:t>loss, C –</a:t>
                </a:r>
                <a:r>
                  <a:rPr lang="ru-RU" dirty="0">
                    <a:latin typeface="+mj-lt"/>
                  </a:rPr>
                  <a:t> вычислительный бюджет</a:t>
                </a:r>
                <a:r>
                  <a:rPr lang="en-US" dirty="0">
                    <a:latin typeface="+mj-lt"/>
                  </a:rPr>
                  <a:t>)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0A4BBB-F825-2475-28CF-5E9B2E1CA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816339"/>
                <a:ext cx="9955867" cy="369332"/>
              </a:xfrm>
              <a:prstGeom prst="rect">
                <a:avLst/>
              </a:prstGeom>
              <a:blipFill>
                <a:blip r:embed="rId3"/>
                <a:stretch>
                  <a:fillRect l="-551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6515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ED7FF-E50C-D4B1-673A-C1FADD3F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Обучение всей модели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3DC641-3CF9-DC6C-D4BC-B6ACCFC6C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 anchor="ctr"/>
          <a:lstStyle/>
          <a:p>
            <a:pPr marL="0" indent="0">
              <a:buNone/>
            </a:pPr>
            <a:r>
              <a:rPr lang="ru-RU" dirty="0">
                <a:latin typeface="+mj-lt"/>
              </a:rPr>
              <a:t>После дообучения </a:t>
            </a:r>
            <a:r>
              <a:rPr lang="ru-RU" dirty="0" err="1">
                <a:latin typeface="+mj-lt"/>
              </a:rPr>
              <a:t>эмбеддингов</a:t>
            </a:r>
            <a:r>
              <a:rPr lang="ru-RU" dirty="0">
                <a:latin typeface="+mj-lt"/>
              </a:rPr>
              <a:t> модель размораживается и обучается на полном датасете (</a:t>
            </a:r>
            <a:r>
              <a:rPr lang="en-US" dirty="0">
                <a:latin typeface="+mj-lt"/>
              </a:rPr>
              <a:t>10.7B </a:t>
            </a:r>
            <a:r>
              <a:rPr lang="ru-RU" dirty="0">
                <a:latin typeface="+mj-lt"/>
              </a:rPr>
              <a:t>токенов)</a:t>
            </a:r>
          </a:p>
          <a:p>
            <a:endParaRPr lang="en-US" dirty="0">
              <a:latin typeface="+mj-lt"/>
            </a:endParaRPr>
          </a:p>
        </p:txBody>
      </p:sp>
      <p:pic>
        <p:nvPicPr>
          <p:cNvPr id="5" name="Picture 2" descr="Науки о данных">
            <a:extLst>
              <a:ext uri="{FF2B5EF4-FFF2-40B4-BE49-F238E27FC236}">
                <a16:creationId xmlns:a16="http://schemas.microsoft.com/office/drawing/2014/main" id="{BFB397EE-BCFF-BEE2-5832-B44CEE3D5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B310F786-159C-6AB7-6B4A-8E4ECC93BD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нак умножения 6">
            <a:extLst>
              <a:ext uri="{FF2B5EF4-FFF2-40B4-BE49-F238E27FC236}">
                <a16:creationId xmlns:a16="http://schemas.microsoft.com/office/drawing/2014/main" id="{B7713436-9D05-2C23-49FD-516B64B371C2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3D3205-9FAE-3035-0A7E-E9E58669D7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E57D2C-9266-E0DC-7948-71CD64412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6868" y="1825624"/>
            <a:ext cx="4353218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318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2B412-1476-090E-531E-5D1042918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ответов модели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708E8D-26ED-BCF7-EA37-88055C68F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1426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highlight>
                  <a:srgbClr val="FFFF00"/>
                </a:highlight>
                <a:latin typeface="+mj-lt"/>
              </a:rPr>
              <a:t>Каир </a:t>
            </a:r>
            <a:r>
              <a:rPr lang="en-US" sz="2400" dirty="0">
                <a:highlight>
                  <a:srgbClr val="FFFF00"/>
                </a:highlight>
                <a:latin typeface="+mj-lt"/>
              </a:rPr>
              <a:t>– </a:t>
            </a:r>
            <a:r>
              <a:rPr lang="ru-RU" sz="2400" dirty="0">
                <a:highlight>
                  <a:srgbClr val="FFFF00"/>
                </a:highlight>
                <a:latin typeface="+mj-lt"/>
              </a:rPr>
              <a:t>это </a:t>
            </a:r>
            <a:r>
              <a:rPr lang="ru-RU" sz="2400" dirty="0">
                <a:latin typeface="+mj-lt"/>
              </a:rPr>
              <a:t>столица Египта и крупнейший город страны, расположенный на средиземноморском побережье</a:t>
            </a:r>
            <a:endParaRPr lang="ar-AE" sz="2400" dirty="0">
              <a:latin typeface="+mj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EAA6DE7-7167-C858-028D-47F4A0DC492F}"/>
              </a:ext>
            </a:extLst>
          </p:cNvPr>
          <p:cNvSpPr txBox="1">
            <a:spLocks/>
          </p:cNvSpPr>
          <p:nvPr/>
        </p:nvSpPr>
        <p:spPr>
          <a:xfrm>
            <a:off x="6096000" y="1825625"/>
            <a:ext cx="5933440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AE" dirty="0">
                <a:highlight>
                  <a:srgbClr val="FFFF00"/>
                </a:highlight>
                <a:latin typeface="Dubai Light" panose="020B0303030403030204" pitchFamily="34" charset="-78"/>
                <a:cs typeface="Dubai Light" panose="020B0303030403030204" pitchFamily="34" charset="-78"/>
              </a:rPr>
              <a:t>القاهرة هي</a:t>
            </a:r>
            <a:r>
              <a:rPr lang="ar-AE" dirty="0">
                <a:latin typeface="Dubai Light" panose="020B0303030403030204" pitchFamily="34" charset="-78"/>
                <a:cs typeface="Dubai Light" panose="020B0303030403030204" pitchFamily="34" charset="-78"/>
              </a:rPr>
              <a:t> عاصمة مصر , وهي اكبر مدينة في مصر , وتقع على ساحل البحر الابيض المتوسط</a:t>
            </a:r>
            <a:endParaRPr lang="en-US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D9F706C-12D8-6326-B6CE-C7440D8DEC44}"/>
              </a:ext>
            </a:extLst>
          </p:cNvPr>
          <p:cNvCxnSpPr>
            <a:cxnSpLocks/>
          </p:cNvCxnSpPr>
          <p:nvPr/>
        </p:nvCxnSpPr>
        <p:spPr>
          <a:xfrm>
            <a:off x="675195" y="3268741"/>
            <a:ext cx="108416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>
            <a:extLst>
              <a:ext uri="{FF2B5EF4-FFF2-40B4-BE49-F238E27FC236}">
                <a16:creationId xmlns:a16="http://schemas.microsoft.com/office/drawing/2014/main" id="{D5E55841-9289-C00E-C16A-609EB5475BF4}"/>
              </a:ext>
            </a:extLst>
          </p:cNvPr>
          <p:cNvSpPr txBox="1">
            <a:spLocks/>
          </p:cNvSpPr>
          <p:nvPr/>
        </p:nvSpPr>
        <p:spPr>
          <a:xfrm>
            <a:off x="6096000" y="3541185"/>
            <a:ext cx="5858026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AE" dirty="0">
                <a:highlight>
                  <a:srgbClr val="FFFF00"/>
                </a:highlight>
                <a:latin typeface="Dubai Light" panose="020B0303030403030204" pitchFamily="34" charset="-78"/>
                <a:cs typeface="Dubai Light" panose="020B0303030403030204" pitchFamily="34" charset="-78"/>
              </a:rPr>
              <a:t>النباتات تحتاج إلى</a:t>
            </a:r>
            <a:r>
              <a:rPr lang="ar-AE" dirty="0">
                <a:latin typeface="Dubai Light" panose="020B0303030403030204" pitchFamily="34" charset="-78"/>
                <a:cs typeface="Dubai Light" panose="020B0303030403030204" pitchFamily="34" charset="-78"/>
              </a:rPr>
              <a:t> توفير مجموعة متنوعة من العناصر المغذية , بالاضافة الى كمية كافية من الماء والضوء</a:t>
            </a:r>
            <a:endParaRPr lang="en-US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ACC6890-6FBF-1935-5DE1-81532D315E7E}"/>
              </a:ext>
            </a:extLst>
          </p:cNvPr>
          <p:cNvSpPr txBox="1">
            <a:spLocks/>
          </p:cNvSpPr>
          <p:nvPr/>
        </p:nvSpPr>
        <p:spPr>
          <a:xfrm>
            <a:off x="838200" y="3541185"/>
            <a:ext cx="5257800" cy="1426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highlight>
                  <a:srgbClr val="FFFF00"/>
                </a:highlight>
                <a:latin typeface="+mj-lt"/>
              </a:rPr>
              <a:t>Растениям</a:t>
            </a:r>
            <a:r>
              <a:rPr lang="en-US" sz="2400" dirty="0">
                <a:highlight>
                  <a:srgbClr val="FFFF00"/>
                </a:highlight>
                <a:latin typeface="+mj-lt"/>
              </a:rPr>
              <a:t> </a:t>
            </a:r>
            <a:r>
              <a:rPr lang="ru-RU" sz="2400" dirty="0">
                <a:highlight>
                  <a:srgbClr val="FFFF00"/>
                </a:highlight>
                <a:latin typeface="+mj-lt"/>
              </a:rPr>
              <a:t>необходимы</a:t>
            </a:r>
            <a:r>
              <a:rPr lang="ru-RU" sz="2400" dirty="0">
                <a:latin typeface="+mj-lt"/>
              </a:rPr>
              <a:t>, помимо достаточного количества воды и света,  разнообразные питательные вещества</a:t>
            </a:r>
            <a:endParaRPr lang="ar-AE" sz="2400" dirty="0">
              <a:latin typeface="+mj-lt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2EFF4D4C-A3F5-7A78-CE72-4870379F4CD6}"/>
              </a:ext>
            </a:extLst>
          </p:cNvPr>
          <p:cNvCxnSpPr>
            <a:cxnSpLocks/>
          </p:cNvCxnSpPr>
          <p:nvPr/>
        </p:nvCxnSpPr>
        <p:spPr>
          <a:xfrm>
            <a:off x="675195" y="4781907"/>
            <a:ext cx="108416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2">
            <a:extLst>
              <a:ext uri="{FF2B5EF4-FFF2-40B4-BE49-F238E27FC236}">
                <a16:creationId xmlns:a16="http://schemas.microsoft.com/office/drawing/2014/main" id="{8D921D9E-0427-BEBE-09CC-DA9F355D0B3C}"/>
              </a:ext>
            </a:extLst>
          </p:cNvPr>
          <p:cNvSpPr txBox="1">
            <a:spLocks/>
          </p:cNvSpPr>
          <p:nvPr/>
        </p:nvSpPr>
        <p:spPr>
          <a:xfrm>
            <a:off x="6096000" y="5042286"/>
            <a:ext cx="5858026" cy="1325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AE" dirty="0">
                <a:highlight>
                  <a:srgbClr val="FFFF00"/>
                </a:highlight>
                <a:latin typeface="Dubai Light" panose="020B0303030403030204" pitchFamily="34" charset="-78"/>
                <a:cs typeface="Dubai Light" panose="020B0303030403030204" pitchFamily="34" charset="-78"/>
              </a:rPr>
              <a:t>الدماغ البشري قادر على</a:t>
            </a:r>
            <a:r>
              <a:rPr lang="ar-AE" dirty="0">
                <a:latin typeface="Dubai Light" panose="020B0303030403030204" pitchFamily="34" charset="-78"/>
                <a:cs typeface="Dubai Light" panose="020B0303030403030204" pitchFamily="34" charset="-78"/>
              </a:rPr>
              <a:t> تغيير نفسه , مما يعني انه يمكنه اعادة انشاء بعض الخلايا العصبية التالفة</a:t>
            </a:r>
            <a:endParaRPr lang="en-US" dirty="0"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9E201AE7-5301-4E58-BF7B-0EBB010B4951}"/>
              </a:ext>
            </a:extLst>
          </p:cNvPr>
          <p:cNvSpPr txBox="1">
            <a:spLocks/>
          </p:cNvSpPr>
          <p:nvPr/>
        </p:nvSpPr>
        <p:spPr>
          <a:xfrm>
            <a:off x="838200" y="4987309"/>
            <a:ext cx="5257800" cy="1426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>
                <a:highlight>
                  <a:srgbClr val="FFFF00"/>
                </a:highlight>
                <a:latin typeface="+mj-lt"/>
              </a:rPr>
              <a:t>Человеческий мозг способен к </a:t>
            </a:r>
            <a:r>
              <a:rPr lang="ru-RU" sz="2400" dirty="0">
                <a:latin typeface="+mj-lt"/>
              </a:rPr>
              <a:t>самовосстановлению, то есть он может восстанавливать некоторые поврежденные нервные клетки</a:t>
            </a:r>
            <a:endParaRPr lang="ar-AE" sz="2400" dirty="0">
              <a:latin typeface="+mj-lt"/>
            </a:endParaRPr>
          </a:p>
        </p:txBody>
      </p:sp>
      <p:pic>
        <p:nvPicPr>
          <p:cNvPr id="7" name="Picture 2" descr="Науки о данных">
            <a:extLst>
              <a:ext uri="{FF2B5EF4-FFF2-40B4-BE49-F238E27FC236}">
                <a16:creationId xmlns:a16="http://schemas.microsoft.com/office/drawing/2014/main" id="{27A61738-74C1-27FC-7772-6E133F400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E949D24B-5C9C-F15D-DDBE-D0AFE4D2BB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нак умножения 9">
            <a:extLst>
              <a:ext uri="{FF2B5EF4-FFF2-40B4-BE49-F238E27FC236}">
                <a16:creationId xmlns:a16="http://schemas.microsoft.com/office/drawing/2014/main" id="{1AEFE268-E36B-4454-D31D-1B5B44C7F1A7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821269-4890-0DA1-5E3C-D93B31DB9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226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2F05C-2AF6-EECC-2E39-D40F6557B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Равнобедренный треугольник 27">
            <a:extLst>
              <a:ext uri="{FF2B5EF4-FFF2-40B4-BE49-F238E27FC236}">
                <a16:creationId xmlns:a16="http://schemas.microsoft.com/office/drawing/2014/main" id="{1E008F84-82B5-F08C-DE62-CCAF9556DF83}"/>
              </a:ext>
            </a:extLst>
          </p:cNvPr>
          <p:cNvSpPr/>
          <p:nvPr/>
        </p:nvSpPr>
        <p:spPr>
          <a:xfrm>
            <a:off x="10899730" y="5581139"/>
            <a:ext cx="381000" cy="33889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90003-5224-4BA0-1464-A527FDEEF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ответов модели</a:t>
            </a:r>
            <a:endParaRPr lang="en-US" dirty="0"/>
          </a:p>
        </p:txBody>
      </p:sp>
      <p:pic>
        <p:nvPicPr>
          <p:cNvPr id="7" name="Picture 2" descr="Науки о данных">
            <a:extLst>
              <a:ext uri="{FF2B5EF4-FFF2-40B4-BE49-F238E27FC236}">
                <a16:creationId xmlns:a16="http://schemas.microsoft.com/office/drawing/2014/main" id="{DD7BDACD-37B2-0AA7-BE6A-472B34800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65" y="6346316"/>
            <a:ext cx="345786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Торговая марка №881172 — AIRI: владелец торгового знака и другие данные |  РБК Компании">
            <a:extLst>
              <a:ext uri="{FF2B5EF4-FFF2-40B4-BE49-F238E27FC236}">
                <a16:creationId xmlns:a16="http://schemas.microsoft.com/office/drawing/2014/main" id="{81C7206B-BD4A-22C9-D998-611CB4B7ED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3" t="33183" r="20159" b="32676"/>
          <a:stretch>
            <a:fillRect/>
          </a:stretch>
        </p:blipFill>
        <p:spPr bwMode="auto">
          <a:xfrm>
            <a:off x="910504" y="6346316"/>
            <a:ext cx="1259551" cy="38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нак умножения 9">
            <a:extLst>
              <a:ext uri="{FF2B5EF4-FFF2-40B4-BE49-F238E27FC236}">
                <a16:creationId xmlns:a16="http://schemas.microsoft.com/office/drawing/2014/main" id="{1B4B7744-A0E0-4CAE-1AF9-A60818B02B3E}"/>
              </a:ext>
            </a:extLst>
          </p:cNvPr>
          <p:cNvSpPr/>
          <p:nvPr/>
        </p:nvSpPr>
        <p:spPr>
          <a:xfrm>
            <a:off x="629159" y="6457894"/>
            <a:ext cx="166537" cy="166537"/>
          </a:xfrm>
          <a:prstGeom prst="mathMultiply">
            <a:avLst>
              <a:gd name="adj1" fmla="val 6173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801211-8E29-5E95-D262-4356CA0F3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5" t="-253" r="9513" b="50253"/>
          <a:stretch>
            <a:fillRect/>
          </a:stretch>
        </p:blipFill>
        <p:spPr>
          <a:xfrm>
            <a:off x="11100086" y="85858"/>
            <a:ext cx="983375" cy="595179"/>
          </a:xfrm>
          <a:prstGeom prst="rect">
            <a:avLst/>
          </a:prstGeom>
        </p:spPr>
      </p:pic>
      <p:sp>
        <p:nvSpPr>
          <p:cNvPr id="14" name="Объект 13">
            <a:extLst>
              <a:ext uri="{FF2B5EF4-FFF2-40B4-BE49-F238E27FC236}">
                <a16:creationId xmlns:a16="http://schemas.microsoft.com/office/drawing/2014/main" id="{FC495008-7823-4A09-9987-A7646B3A0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Попробуем спросить модель что-нибудь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25D5C0E-B592-B1FE-9A82-B05886804D95}"/>
              </a:ext>
            </a:extLst>
          </p:cNvPr>
          <p:cNvSpPr/>
          <p:nvPr/>
        </p:nvSpPr>
        <p:spPr>
          <a:xfrm>
            <a:off x="989814" y="2696066"/>
            <a:ext cx="4939646" cy="9803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AE" sz="2800" dirty="0">
                <a:solidFill>
                  <a:sysClr val="windowText" lastClr="000000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في أي قارة تقع مصر؟ </a:t>
            </a:r>
            <a:endParaRPr lang="en-US" sz="2800" dirty="0">
              <a:solidFill>
                <a:sysClr val="windowText" lastClr="000000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4" name="Равнобедренный треугольник 23">
            <a:extLst>
              <a:ext uri="{FF2B5EF4-FFF2-40B4-BE49-F238E27FC236}">
                <a16:creationId xmlns:a16="http://schemas.microsoft.com/office/drawing/2014/main" id="{1B3AF891-AF15-28B2-6552-05057D3A57E9}"/>
              </a:ext>
            </a:extLst>
          </p:cNvPr>
          <p:cNvSpPr/>
          <p:nvPr/>
        </p:nvSpPr>
        <p:spPr>
          <a:xfrm>
            <a:off x="885825" y="3337561"/>
            <a:ext cx="381000" cy="338894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F9F2B5-0756-5E9D-F3B1-465361D8F6A8}"/>
              </a:ext>
            </a:extLst>
          </p:cNvPr>
          <p:cNvSpPr txBox="1"/>
          <p:nvPr/>
        </p:nvSpPr>
        <p:spPr>
          <a:xfrm>
            <a:off x="1462724" y="3244334"/>
            <a:ext cx="4466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>
                <a:latin typeface="+mj-lt"/>
              </a:rPr>
              <a:t>(На каком континенте расположен Египет?)</a:t>
            </a:r>
            <a:endParaRPr lang="en-US" dirty="0">
              <a:latin typeface="+mj-lt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18B0F5B-0D7F-38A0-B83B-624C632B7B82}"/>
              </a:ext>
            </a:extLst>
          </p:cNvPr>
          <p:cNvSpPr/>
          <p:nvPr/>
        </p:nvSpPr>
        <p:spPr>
          <a:xfrm>
            <a:off x="6160440" y="4224780"/>
            <a:ext cx="4939646" cy="17046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ar-AE" sz="2800" dirty="0">
                <a:solidFill>
                  <a:sysClr val="windowText" lastClr="000000"/>
                </a:solidFill>
                <a:latin typeface="Dubai Light" panose="020B0303030403030204" pitchFamily="34" charset="-78"/>
                <a:cs typeface="Dubai Light" panose="020B0303030403030204" pitchFamily="34" charset="-78"/>
              </a:rPr>
              <a:t>2. ما هي عاصمة مصر? 3. ما هي اللغة الرسمية في مصر? 4.</a:t>
            </a:r>
            <a:endParaRPr lang="en-US" sz="2800" dirty="0">
              <a:solidFill>
                <a:sysClr val="windowText" lastClr="000000"/>
              </a:solidFill>
              <a:latin typeface="Dubai Light" panose="020B0303030403030204" pitchFamily="34" charset="-78"/>
              <a:cs typeface="Dubai Light" panose="020B0303030403030204" pitchFamily="34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95C848-E86B-9E5B-9C65-ECD470CB0461}"/>
              </a:ext>
            </a:extLst>
          </p:cNvPr>
          <p:cNvSpPr txBox="1"/>
          <p:nvPr/>
        </p:nvSpPr>
        <p:spPr>
          <a:xfrm>
            <a:off x="6389029" y="5216728"/>
            <a:ext cx="4614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(</a:t>
            </a:r>
            <a:r>
              <a:rPr lang="ru-RU" dirty="0">
                <a:latin typeface="+mj-lt"/>
              </a:rPr>
              <a:t>2. Какова столица Египта?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3. Какой официальный язык Египта?</a:t>
            </a:r>
            <a:r>
              <a:rPr lang="en-US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1770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8" grpId="0" animBg="1"/>
      <p:bldP spid="24" grpId="0" animBg="1"/>
      <p:bldP spid="25" grpId="0"/>
      <p:bldP spid="26" grpId="0" animBg="1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144B45-91D8-87BC-6ED0-A207039F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Нужен </a:t>
            </a:r>
            <a:r>
              <a:rPr lang="en-US" dirty="0"/>
              <a:t>Supervised Fine-Tuning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02B5CD-8893-936C-762B-0895B6547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Был собран специальный </a:t>
            </a:r>
            <a:r>
              <a:rPr lang="en-US" dirty="0">
                <a:latin typeface="+mj-lt"/>
              </a:rPr>
              <a:t>SFT-</a:t>
            </a:r>
            <a:r>
              <a:rPr lang="ru-RU" dirty="0">
                <a:latin typeface="+mj-lt"/>
              </a:rPr>
              <a:t>датасет на 8 млрд. токенов</a:t>
            </a:r>
            <a:r>
              <a:rPr lang="en-US" dirty="0">
                <a:latin typeface="+mj-lt"/>
              </a:rPr>
              <a:t>, </a:t>
            </a:r>
            <a:r>
              <a:rPr lang="ru-RU" dirty="0">
                <a:latin typeface="+mj-lt"/>
              </a:rPr>
              <a:t>состоящий из</a:t>
            </a:r>
            <a:r>
              <a:rPr lang="en-US" dirty="0">
                <a:latin typeface="+mj-lt"/>
              </a:rPr>
              <a:t>:</a:t>
            </a:r>
            <a:endParaRPr lang="ru-RU" dirty="0">
              <a:latin typeface="+mj-lt"/>
            </a:endParaRPr>
          </a:p>
          <a:p>
            <a:pPr lvl="1"/>
            <a:r>
              <a:rPr lang="en-US" dirty="0">
                <a:latin typeface="+mj-lt"/>
              </a:rPr>
              <a:t>instruct pairs </a:t>
            </a:r>
            <a:r>
              <a:rPr lang="ru-RU" dirty="0">
                <a:latin typeface="+mj-lt"/>
              </a:rPr>
              <a:t>на арабском для обучения модели правильно отвечать на вопросы в естественном стиле</a:t>
            </a:r>
          </a:p>
          <a:p>
            <a:pPr lvl="1"/>
            <a:r>
              <a:rPr lang="ru-RU" dirty="0">
                <a:latin typeface="+mj-lt"/>
              </a:rPr>
              <a:t>диалоговые и </a:t>
            </a:r>
            <a:r>
              <a:rPr lang="en-US" dirty="0">
                <a:latin typeface="+mj-lt"/>
              </a:rPr>
              <a:t>multi-turn </a:t>
            </a:r>
            <a:r>
              <a:rPr lang="ru-RU" dirty="0">
                <a:latin typeface="+mj-lt"/>
              </a:rPr>
              <a:t>примеры</a:t>
            </a:r>
          </a:p>
          <a:p>
            <a:pPr lvl="1"/>
            <a:r>
              <a:rPr lang="en-US" dirty="0" err="1">
                <a:latin typeface="+mj-lt"/>
              </a:rPr>
              <a:t>q&amp;a</a:t>
            </a:r>
            <a:r>
              <a:rPr lang="en-US" dirty="0">
                <a:latin typeface="+mj-lt"/>
              </a:rPr>
              <a:t> </a:t>
            </a:r>
            <a:r>
              <a:rPr lang="ru-RU" dirty="0">
                <a:latin typeface="+mj-lt"/>
              </a:rPr>
              <a:t>и </a:t>
            </a:r>
            <a:r>
              <a:rPr lang="en-US" dirty="0">
                <a:latin typeface="+mj-lt"/>
              </a:rPr>
              <a:t>reading comprehension</a:t>
            </a:r>
            <a:r>
              <a:rPr lang="ru-RU" dirty="0">
                <a:latin typeface="+mj-lt"/>
              </a:rPr>
              <a:t>, в т.ч. религиозные</a:t>
            </a:r>
            <a:endParaRPr lang="en-US" dirty="0">
              <a:latin typeface="+mj-lt"/>
            </a:endParaRPr>
          </a:p>
          <a:p>
            <a:pPr lvl="1"/>
            <a:r>
              <a:rPr lang="ru-RU" dirty="0">
                <a:latin typeface="+mj-lt"/>
              </a:rPr>
              <a:t>решение задач по математике</a:t>
            </a:r>
          </a:p>
          <a:p>
            <a:r>
              <a:rPr lang="ru-RU" dirty="0">
                <a:latin typeface="+mj-lt"/>
              </a:rPr>
              <a:t>Отношение арабского к другим языкам здесь уже не играет такой большой роли, однако хотя бы 25% процентов </a:t>
            </a:r>
            <a:r>
              <a:rPr lang="en-US" dirty="0">
                <a:latin typeface="+mj-lt"/>
              </a:rPr>
              <a:t>SFT </a:t>
            </a:r>
            <a:r>
              <a:rPr lang="ru-RU" dirty="0">
                <a:latin typeface="+mj-lt"/>
              </a:rPr>
              <a:t>датасета рекомендуем сохранять мультиязычным</a:t>
            </a:r>
          </a:p>
        </p:txBody>
      </p:sp>
    </p:spTree>
    <p:extLst>
      <p:ext uri="{BB962C8B-B14F-4D97-AF65-F5344CB8AC3E}">
        <p14:creationId xmlns:p14="http://schemas.microsoft.com/office/powerpoint/2010/main" val="36408416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33254" y="1036320"/>
            <a:ext cx="10649146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Усреднённый балл и ключевые бенчмарки (выше — лучше)</a:t>
            </a:r>
            <a:endParaRPr lang="en-US" sz="1733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840840"/>
              </p:ext>
            </p:extLst>
          </p:nvPr>
        </p:nvGraphicFramePr>
        <p:xfrm>
          <a:off x="933254" y="1969325"/>
          <a:ext cx="10420546" cy="3651504"/>
        </p:xfrm>
        <a:graphic>
          <a:graphicData uri="http://schemas.openxmlformats.org/drawingml/2006/table">
            <a:tbl>
              <a:tblPr/>
              <a:tblGrid>
                <a:gridCol w="3318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0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5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32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2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96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Модель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Размер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Average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AlGhafa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ArabicMMLU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MadinahQA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AraTrust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meta-llama/Llama-3.1-8B-Instruct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55.41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75.57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FreedomIntelligence/AceGPT-7B-chat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49.07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49.51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47.29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35.38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63.61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Наша модель </a:t>
                      </a: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(1.7B</a:t>
                      </a:r>
                      <a:r>
                        <a:rPr lang="ru-RU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64.32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46.36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38.36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49.32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61.45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google/gemma-2-9b-it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46.64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27.93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31.70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77.15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tiiuae/Falcon3-10B-Base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41.13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44.08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29.80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33.37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58.01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meta-llama/Llama-3.2-3B-Instruct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3.2B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41.06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32.22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58.47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933254" y="6127115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Источник: Open Arabic LLM Leaderboard (OALL v2). Модели отсортированы по убыванию Average.</a:t>
            </a:r>
            <a:endParaRPr lang="en-US" sz="1333" dirty="0"/>
          </a:p>
        </p:txBody>
      </p:sp>
      <p:sp>
        <p:nvSpPr>
          <p:cNvPr id="6" name="Text 3"/>
          <p:cNvSpPr/>
          <p:nvPr/>
        </p:nvSpPr>
        <p:spPr>
          <a:xfrm>
            <a:off x="933254" y="6456299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Наша модель (1.7B) опережает по Average модели в 2–6× больше неё по числу параметров (gemma-2-9b-it, Falcon3-10B-Base, Llama-3.2-3B-Instruct).</a:t>
            </a:r>
            <a:endParaRPr lang="en-US" sz="1333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217DFA6-AC64-224A-ACBA-773BD9D313B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Результаты</a:t>
            </a: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ACE3F-501C-336F-6BD9-467B1525C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D163B-0AE9-DA26-901F-87C149E8A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Дальнейшие планы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738EFB-69A1-68F5-7FEC-439B1F8E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Увеличить текущий корпус при помощи очистки </a:t>
            </a:r>
            <a:r>
              <a:rPr lang="en-US" dirty="0" err="1">
                <a:latin typeface="+mj-lt"/>
              </a:rPr>
              <a:t>CommonCrawl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Собрать свой датасет из синтетических данных, добавить его в корпус</a:t>
            </a:r>
          </a:p>
          <a:p>
            <a:r>
              <a:rPr lang="ru-RU" dirty="0">
                <a:latin typeface="+mj-lt"/>
              </a:rPr>
              <a:t>Попробовать перейти на архитектуру </a:t>
            </a:r>
            <a:r>
              <a:rPr lang="en-US" dirty="0" err="1">
                <a:latin typeface="+mj-lt"/>
              </a:rPr>
              <a:t>MoE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Обучить </a:t>
            </a:r>
            <a:r>
              <a:rPr lang="en-US" dirty="0">
                <a:latin typeface="+mj-lt"/>
              </a:rPr>
              <a:t>8B</a:t>
            </a:r>
            <a:r>
              <a:rPr lang="ru-RU" dirty="0">
                <a:latin typeface="+mj-lt"/>
              </a:rPr>
              <a:t> модель</a:t>
            </a:r>
          </a:p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02CE99-47D5-A79C-2EF8-BA8101C2D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457" y="3883843"/>
            <a:ext cx="3965543" cy="297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783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2104</Words>
  <Application>Microsoft Office PowerPoint</Application>
  <PresentationFormat>Широкоэкранный</PresentationFormat>
  <Paragraphs>321</Paragraphs>
  <Slides>49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Dubai Light</vt:lpstr>
      <vt:lpstr>Тема Office</vt:lpstr>
      <vt:lpstr>Как обучить LLM арабскому?</vt:lpstr>
      <vt:lpstr>Актуальность</vt:lpstr>
      <vt:lpstr>Актуальность</vt:lpstr>
      <vt:lpstr>Постановка задачи</vt:lpstr>
      <vt:lpstr>Пять китов обучения LLM</vt:lpstr>
      <vt:lpstr>Архитектура</vt:lpstr>
      <vt:lpstr>Изучение существующих решений: OALL</vt:lpstr>
      <vt:lpstr>Изучение существующих решений</vt:lpstr>
      <vt:lpstr>Изучение существующих решений</vt:lpstr>
      <vt:lpstr>Вывод</vt:lpstr>
      <vt:lpstr>Вывод</vt:lpstr>
      <vt:lpstr>Метрики качества</vt:lpstr>
      <vt:lpstr>Проблема: base модели плохо умеют отвечать на вопросы. Как оценивать качество? </vt:lpstr>
      <vt:lpstr>Проблема: base модели плохо умеют отвечать на вопросы. Как оценивать качество? </vt:lpstr>
      <vt:lpstr>Собственный бенчмарк</vt:lpstr>
      <vt:lpstr>Собственный бенчмарк: примеры</vt:lpstr>
      <vt:lpstr>Выводы</vt:lpstr>
      <vt:lpstr>Данные</vt:lpstr>
      <vt:lpstr>Сколько нужно данных?</vt:lpstr>
      <vt:lpstr>Структура корпуса</vt:lpstr>
      <vt:lpstr>Дедупликация</vt:lpstr>
      <vt:lpstr>Дедупликация</vt:lpstr>
      <vt:lpstr>Дедупликация</vt:lpstr>
      <vt:lpstr>Многоязычность</vt:lpstr>
      <vt:lpstr>Многоязычность</vt:lpstr>
      <vt:lpstr>Вывод</vt:lpstr>
      <vt:lpstr>Токенизатор</vt:lpstr>
      <vt:lpstr>Мотивация</vt:lpstr>
      <vt:lpstr>Арабский язык</vt:lpstr>
      <vt:lpstr>Презентация PowerPoint</vt:lpstr>
      <vt:lpstr>наука</vt:lpstr>
      <vt:lpstr>флаг</vt:lpstr>
      <vt:lpstr>(он) узнал</vt:lpstr>
      <vt:lpstr>Нормализация</vt:lpstr>
      <vt:lpstr>К чему мы пришли</vt:lpstr>
      <vt:lpstr>Прунинг</vt:lpstr>
      <vt:lpstr>Вопрос в зал</vt:lpstr>
      <vt:lpstr>Обучение</vt:lpstr>
      <vt:lpstr>Инициализация эмбеддингов</vt:lpstr>
      <vt:lpstr>Инициализация эмбеддингов</vt:lpstr>
      <vt:lpstr>Инициализация эмбеддингов</vt:lpstr>
      <vt:lpstr>Дообучение новых эмбеддингов</vt:lpstr>
      <vt:lpstr>Как определить LR и Batch Size?</vt:lpstr>
      <vt:lpstr>Обучение всей модели</vt:lpstr>
      <vt:lpstr>Примеры ответов модели</vt:lpstr>
      <vt:lpstr>Примеры ответов модели</vt:lpstr>
      <vt:lpstr>Нужен Supervised Fine-Tuning</vt:lpstr>
      <vt:lpstr>Презентация PowerPoint</vt:lpstr>
      <vt:lpstr>Дальнейшие планы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Артем Липиньски</dc:creator>
  <cp:lastModifiedBy>Артем Липиньски</cp:lastModifiedBy>
  <cp:revision>42</cp:revision>
  <dcterms:created xsi:type="dcterms:W3CDTF">2026-01-25T09:57:46Z</dcterms:created>
  <dcterms:modified xsi:type="dcterms:W3CDTF">2026-05-08T11:00:41Z</dcterms:modified>
</cp:coreProperties>
</file>